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88"/>
  </p:notesMasterIdLst>
  <p:sldIdLst>
    <p:sldId id="262" r:id="rId2"/>
    <p:sldId id="269" r:id="rId3"/>
    <p:sldId id="270" r:id="rId4"/>
    <p:sldId id="271" r:id="rId5"/>
    <p:sldId id="272" r:id="rId6"/>
    <p:sldId id="273" r:id="rId7"/>
    <p:sldId id="345" r:id="rId8"/>
    <p:sldId id="275" r:id="rId9"/>
    <p:sldId id="346" r:id="rId10"/>
    <p:sldId id="276" r:id="rId11"/>
    <p:sldId id="277" r:id="rId12"/>
    <p:sldId id="278" r:id="rId13"/>
    <p:sldId id="279" r:id="rId14"/>
    <p:sldId id="280" r:id="rId15"/>
    <p:sldId id="347" r:id="rId16"/>
    <p:sldId id="348" r:id="rId17"/>
    <p:sldId id="281" r:id="rId18"/>
    <p:sldId id="282" r:id="rId19"/>
    <p:sldId id="283" r:id="rId20"/>
    <p:sldId id="349" r:id="rId21"/>
    <p:sldId id="284" r:id="rId22"/>
    <p:sldId id="285" r:id="rId23"/>
    <p:sldId id="286" r:id="rId24"/>
    <p:sldId id="287" r:id="rId25"/>
    <p:sldId id="350" r:id="rId26"/>
    <p:sldId id="351" r:id="rId27"/>
    <p:sldId id="288" r:id="rId28"/>
    <p:sldId id="289" r:id="rId29"/>
    <p:sldId id="290" r:id="rId30"/>
    <p:sldId id="291" r:id="rId31"/>
    <p:sldId id="292" r:id="rId32"/>
    <p:sldId id="293" r:id="rId33"/>
    <p:sldId id="294" r:id="rId34"/>
    <p:sldId id="295" r:id="rId35"/>
    <p:sldId id="352" r:id="rId36"/>
    <p:sldId id="296" r:id="rId37"/>
    <p:sldId id="297" r:id="rId38"/>
    <p:sldId id="298" r:id="rId39"/>
    <p:sldId id="299" r:id="rId40"/>
    <p:sldId id="353" r:id="rId41"/>
    <p:sldId id="300" r:id="rId42"/>
    <p:sldId id="301" r:id="rId43"/>
    <p:sldId id="302" r:id="rId44"/>
    <p:sldId id="303" r:id="rId45"/>
    <p:sldId id="304" r:id="rId46"/>
    <p:sldId id="305" r:id="rId47"/>
    <p:sldId id="306" r:id="rId48"/>
    <p:sldId id="307" r:id="rId49"/>
    <p:sldId id="308" r:id="rId50"/>
    <p:sldId id="309" r:id="rId51"/>
    <p:sldId id="310" r:id="rId52"/>
    <p:sldId id="312" r:id="rId53"/>
    <p:sldId id="311" r:id="rId54"/>
    <p:sldId id="313" r:id="rId55"/>
    <p:sldId id="314" r:id="rId56"/>
    <p:sldId id="315" r:id="rId57"/>
    <p:sldId id="316" r:id="rId58"/>
    <p:sldId id="317" r:id="rId59"/>
    <p:sldId id="318" r:id="rId60"/>
    <p:sldId id="320" r:id="rId61"/>
    <p:sldId id="319"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6" r:id="rId75"/>
    <p:sldId id="334" r:id="rId76"/>
    <p:sldId id="335" r:id="rId77"/>
    <p:sldId id="337" r:id="rId78"/>
    <p:sldId id="338" r:id="rId79"/>
    <p:sldId id="339" r:id="rId80"/>
    <p:sldId id="340" r:id="rId81"/>
    <p:sldId id="341" r:id="rId82"/>
    <p:sldId id="342" r:id="rId83"/>
    <p:sldId id="343" r:id="rId84"/>
    <p:sldId id="344" r:id="rId85"/>
    <p:sldId id="274" r:id="rId86"/>
    <p:sldId id="266" r:id="rId8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521415D9-36F7-43E2-AB2F-B90AF26B5E84}">
      <p14:sectionLst xmlns:p14="http://schemas.microsoft.com/office/powerpoint/2010/main">
        <p14:section name="Introduction and Roadmap" id="{664CFDA2-C7B3-7B4F-9DB0-402AE6A6986E}">
          <p14:sldIdLst>
            <p14:sldId id="262"/>
            <p14:sldId id="269"/>
          </p14:sldIdLst>
        </p14:section>
        <p14:section name="Qubit Definition" id="{28301A93-999A-3849-9CB6-8702E625DCDC}">
          <p14:sldIdLst>
            <p14:sldId id="270"/>
            <p14:sldId id="271"/>
            <p14:sldId id="272"/>
          </p14:sldIdLst>
        </p14:section>
        <p14:section name="Linear Harmonic Oscillator Review" id="{73EAF3E0-96FB-0742-91F6-C45B55D6B144}">
          <p14:sldIdLst>
            <p14:sldId id="273"/>
            <p14:sldId id="345"/>
            <p14:sldId id="275"/>
            <p14:sldId id="346"/>
            <p14:sldId id="276"/>
            <p14:sldId id="277"/>
          </p14:sldIdLst>
        </p14:section>
        <p14:section name="Simulation of QHO Energy Levels using MATLAB" id="{E475E9BE-2C70-0D40-BB3D-34B33F5DBE8C}">
          <p14:sldIdLst>
            <p14:sldId id="278"/>
            <p14:sldId id="279"/>
            <p14:sldId id="280"/>
            <p14:sldId id="347"/>
          </p14:sldIdLst>
        </p14:section>
        <p14:section name="QM Treatment of LC Oscillator" id="{B2433A44-1C4A-4B48-A4FF-17EFD213FA59}">
          <p14:sldIdLst>
            <p14:sldId id="348"/>
            <p14:sldId id="281"/>
            <p14:sldId id="282"/>
            <p14:sldId id="283"/>
            <p14:sldId id="349"/>
            <p14:sldId id="284"/>
          </p14:sldIdLst>
        </p14:section>
        <p14:section name="Anharmonicity and the Transmon Qubit" id="{962A5B85-7A90-B64A-AA4A-F5CC35474D00}">
          <p14:sldIdLst>
            <p14:sldId id="285"/>
            <p14:sldId id="286"/>
            <p14:sldId id="287"/>
            <p14:sldId id="350"/>
          </p14:sldIdLst>
        </p14:section>
        <p14:section name="Simulating QHO and AHO using MATLAB" id="{BF5BCEE3-DAF4-7B48-8B7B-629CFF0FA920}">
          <p14:sldIdLst>
            <p14:sldId id="351"/>
            <p14:sldId id="288"/>
            <p14:sldId id="289"/>
            <p14:sldId id="290"/>
            <p14:sldId id="291"/>
            <p14:sldId id="292"/>
            <p14:sldId id="293"/>
            <p14:sldId id="294"/>
            <p14:sldId id="295"/>
            <p14:sldId id="352"/>
          </p14:sldIdLst>
        </p14:section>
        <p14:section name="Bloch Sphere and Density Matrix Representation" id="{94675712-EEE1-9E44-8AF8-2BE79F756E1D}">
          <p14:sldIdLst>
            <p14:sldId id="296"/>
            <p14:sldId id="297"/>
            <p14:sldId id="298"/>
            <p14:sldId id="299"/>
          </p14:sldIdLst>
        </p14:section>
        <p14:section name="Brief Introduction to Classical Gates" id="{B24BA807-3D2B-6E4F-B410-F1C265B1C568}">
          <p14:sldIdLst>
            <p14:sldId id="353"/>
            <p14:sldId id="300"/>
            <p14:sldId id="301"/>
            <p14:sldId id="302"/>
            <p14:sldId id="303"/>
            <p14:sldId id="304"/>
            <p14:sldId id="305"/>
          </p14:sldIdLst>
        </p14:section>
        <p14:section name="Gates as rotations on Bloch Sphere" id="{F768EF08-0056-A647-9CFE-CC0652A70E26}">
          <p14:sldIdLst>
            <p14:sldId id="306"/>
            <p14:sldId id="307"/>
          </p14:sldIdLst>
        </p14:section>
        <p14:section name="Types of Gates" id="{EF4B3124-B0B8-B546-92C7-808BE2251366}">
          <p14:sldIdLst>
            <p14:sldId id="308"/>
          </p14:sldIdLst>
        </p14:section>
        <p14:section name="Single Qubit Gates" id="{B7C0E8FC-76A7-7044-B83B-8F09A3280A22}">
          <p14:sldIdLst>
            <p14:sldId id="309"/>
            <p14:sldId id="310"/>
            <p14:sldId id="312"/>
            <p14:sldId id="311"/>
            <p14:sldId id="313"/>
            <p14:sldId id="314"/>
            <p14:sldId id="315"/>
            <p14:sldId id="316"/>
          </p14:sldIdLst>
        </p14:section>
        <p14:section name="Multi-Qubit Gates" id="{3FB9E455-4AE3-D840-A852-A64423502772}">
          <p14:sldIdLst>
            <p14:sldId id="317"/>
            <p14:sldId id="318"/>
            <p14:sldId id="320"/>
            <p14:sldId id="319"/>
            <p14:sldId id="322"/>
            <p14:sldId id="323"/>
            <p14:sldId id="324"/>
          </p14:sldIdLst>
        </p14:section>
        <p14:section name="Gate Simulation using MATLAB" id="{FEC8B41F-E26A-3048-9112-2A4B9CAFCD80}">
          <p14:sldIdLst>
            <p14:sldId id="325"/>
            <p14:sldId id="326"/>
            <p14:sldId id="327"/>
            <p14:sldId id="328"/>
            <p14:sldId id="329"/>
          </p14:sldIdLst>
        </p14:section>
        <p14:section name="Universality in Quantum Computing" id="{2A1E3885-99E0-2F4F-9AA8-656D29692509}">
          <p14:sldIdLst>
            <p14:sldId id="330"/>
            <p14:sldId id="331"/>
            <p14:sldId id="332"/>
            <p14:sldId id="333"/>
            <p14:sldId id="336"/>
            <p14:sldId id="334"/>
            <p14:sldId id="335"/>
            <p14:sldId id="337"/>
            <p14:sldId id="338"/>
            <p14:sldId id="339"/>
            <p14:sldId id="340"/>
          </p14:sldIdLst>
        </p14:section>
        <p14:section name="Some Additional Simulations" id="{9D50F367-DD4F-8649-94BE-717BE52B640B}">
          <p14:sldIdLst>
            <p14:sldId id="341"/>
            <p14:sldId id="342"/>
            <p14:sldId id="343"/>
          </p14:sldIdLst>
        </p14:section>
        <p14:section name="Conclusion and References" id="{79DD3280-14A0-264E-9A50-A693939F338C}">
          <p14:sldIdLst>
            <p14:sldId id="344"/>
            <p14:sldId id="274"/>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11" autoAdjust="0"/>
    <p:restoredTop sz="94667"/>
  </p:normalViewPr>
  <p:slideViewPr>
    <p:cSldViewPr snapToGrid="0">
      <p:cViewPr>
        <p:scale>
          <a:sx n="105" d="100"/>
          <a:sy n="105" d="100"/>
        </p:scale>
        <p:origin x="1976" y="3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0.xml.rels><?xml version="1.0" encoding="UTF-8" standalone="yes"?>
<Relationships xmlns="http://schemas.openxmlformats.org/package/2006/relationships"><Relationship Id="rId2" Type="http://schemas.openxmlformats.org/officeDocument/2006/relationships/image" Target="../media/image101.svg"/><Relationship Id="rId1" Type="http://schemas.openxmlformats.org/officeDocument/2006/relationships/image" Target="../media/image100.png"/></Relationships>
</file>

<file path=ppt/diagrams/_rels/data11.xml.rels><?xml version="1.0" encoding="UTF-8" standalone="yes"?>
<Relationships xmlns="http://schemas.openxmlformats.org/package/2006/relationships"><Relationship Id="rId2" Type="http://schemas.openxmlformats.org/officeDocument/2006/relationships/image" Target="../media/image103.svg"/><Relationship Id="rId1" Type="http://schemas.openxmlformats.org/officeDocument/2006/relationships/image" Target="../media/image102.png"/></Relationships>
</file>

<file path=ppt/diagrams/_rels/data12.xml.rels><?xml version="1.0" encoding="UTF-8" standalone="yes"?>
<Relationships xmlns="http://schemas.openxmlformats.org/package/2006/relationships"><Relationship Id="rId2" Type="http://schemas.openxmlformats.org/officeDocument/2006/relationships/image" Target="../media/image107.svg"/><Relationship Id="rId1" Type="http://schemas.openxmlformats.org/officeDocument/2006/relationships/image" Target="../media/image106.png"/></Relationships>
</file>

<file path=ppt/diagrams/_rels/data13.xml.rels><?xml version="1.0" encoding="UTF-8" standalone="yes"?>
<Relationships xmlns="http://schemas.openxmlformats.org/package/2006/relationships"><Relationship Id="rId2" Type="http://schemas.openxmlformats.org/officeDocument/2006/relationships/image" Target="../media/image109.svg"/><Relationship Id="rId1" Type="http://schemas.openxmlformats.org/officeDocument/2006/relationships/image" Target="../media/image108.png"/></Relationships>
</file>

<file path=ppt/diagrams/_rels/data1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09.svg"/><Relationship Id="rId4" Type="http://schemas.openxmlformats.org/officeDocument/2006/relationships/image" Target="../media/image99.svg"/><Relationship Id="rId9" Type="http://schemas.openxmlformats.org/officeDocument/2006/relationships/image" Target="../media/image108.png"/></Relationships>
</file>

<file path=ppt/diagrams/_rels/data15.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09.svg"/><Relationship Id="rId4" Type="http://schemas.openxmlformats.org/officeDocument/2006/relationships/image" Target="../media/image99.svg"/><Relationship Id="rId9" Type="http://schemas.openxmlformats.org/officeDocument/2006/relationships/image" Target="../media/image108.png"/></Relationships>
</file>

<file path=ppt/diagrams/_rels/data1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 Id="rId5" Type="http://schemas.openxmlformats.org/officeDocument/2006/relationships/image" Target="../media/image220.png"/><Relationship Id="rId4" Type="http://schemas.openxmlformats.org/officeDocument/2006/relationships/image" Target="../media/image219.png"/></Relationships>
</file>

<file path=ppt/diagrams/_rels/data1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image" Target="../media/image221.png"/></Relationships>
</file>

<file path=ppt/diagrams/_rels/data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ata8.xml.rels><?xml version="1.0" encoding="UTF-8" standalone="yes"?>
<Relationships xmlns="http://schemas.openxmlformats.org/package/2006/relationships"><Relationship Id="rId2" Type="http://schemas.openxmlformats.org/officeDocument/2006/relationships/image" Target="../media/image97.svg"/><Relationship Id="rId1" Type="http://schemas.openxmlformats.org/officeDocument/2006/relationships/image" Target="../media/image96.png"/></Relationships>
</file>

<file path=ppt/diagrams/_rels/data9.xml.rels><?xml version="1.0" encoding="UTF-8" standalone="yes"?>
<Relationships xmlns="http://schemas.openxmlformats.org/package/2006/relationships"><Relationship Id="rId2" Type="http://schemas.openxmlformats.org/officeDocument/2006/relationships/image" Target="../media/image99.svg"/><Relationship Id="rId1" Type="http://schemas.openxmlformats.org/officeDocument/2006/relationships/image" Target="../media/image98.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101.svg"/><Relationship Id="rId1" Type="http://schemas.openxmlformats.org/officeDocument/2006/relationships/image" Target="../media/image100.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103.svg"/><Relationship Id="rId1" Type="http://schemas.openxmlformats.org/officeDocument/2006/relationships/image" Target="../media/image102.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107.svg"/><Relationship Id="rId1" Type="http://schemas.openxmlformats.org/officeDocument/2006/relationships/image" Target="../media/image106.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109.svg"/><Relationship Id="rId1" Type="http://schemas.openxmlformats.org/officeDocument/2006/relationships/image" Target="../media/image108.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09.svg"/><Relationship Id="rId4" Type="http://schemas.openxmlformats.org/officeDocument/2006/relationships/image" Target="../media/image99.svg"/><Relationship Id="rId9" Type="http://schemas.openxmlformats.org/officeDocument/2006/relationships/image" Target="../media/image108.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09.svg"/><Relationship Id="rId4" Type="http://schemas.openxmlformats.org/officeDocument/2006/relationships/image" Target="../media/image99.svg"/><Relationship Id="rId9" Type="http://schemas.openxmlformats.org/officeDocument/2006/relationships/image" Target="../media/image108.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 Id="rId5" Type="http://schemas.openxmlformats.org/officeDocument/2006/relationships/image" Target="../media/image220.png"/><Relationship Id="rId4" Type="http://schemas.openxmlformats.org/officeDocument/2006/relationships/image" Target="../media/image219.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image" Target="../media/image22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rawing8.xml.rels><?xml version="1.0" encoding="UTF-8" standalone="yes"?>
<Relationships xmlns="http://schemas.openxmlformats.org/package/2006/relationships"><Relationship Id="rId2" Type="http://schemas.openxmlformats.org/officeDocument/2006/relationships/image" Target="../media/image97.svg"/><Relationship Id="rId1" Type="http://schemas.openxmlformats.org/officeDocument/2006/relationships/image" Target="../media/image96.png"/></Relationships>
</file>

<file path=ppt/diagrams/_rels/drawing9.xml.rels><?xml version="1.0" encoding="UTF-8" standalone="yes"?>
<Relationships xmlns="http://schemas.openxmlformats.org/package/2006/relationships"><Relationship Id="rId2" Type="http://schemas.openxmlformats.org/officeDocument/2006/relationships/image" Target="../media/image99.svg"/><Relationship Id="rId1" Type="http://schemas.openxmlformats.org/officeDocument/2006/relationships/image" Target="../media/image9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F016E3-82EE-3A44-82C1-DB91AC908CEF}" type="doc">
      <dgm:prSet loTypeId="urn:microsoft.com/office/officeart/2005/8/layout/bProcess3" loCatId="" qsTypeId="urn:microsoft.com/office/officeart/2005/8/quickstyle/simple2" qsCatId="simple" csTypeId="urn:microsoft.com/office/officeart/2005/8/colors/accent0_3" csCatId="mainScheme" phldr="1"/>
      <dgm:spPr/>
      <dgm:t>
        <a:bodyPr/>
        <a:lstStyle/>
        <a:p>
          <a:endParaRPr lang="en-GB"/>
        </a:p>
      </dgm:t>
    </dgm:pt>
    <dgm:pt modelId="{B9EE9E76-9406-CC49-9408-FD9C2CD5D3D0}">
      <dgm:prSet phldrT="[Text]"/>
      <dgm:spPr/>
      <dgm:t>
        <a:bodyPr/>
        <a:lstStyle/>
        <a:p>
          <a:r>
            <a:rPr lang="en-GB" dirty="0"/>
            <a:t>Review of Basic Definition of a Qubit</a:t>
          </a:r>
        </a:p>
      </dgm:t>
    </dgm:pt>
    <dgm:pt modelId="{B11E0FF7-48E9-9142-A257-65C692D3C452}" type="parTrans" cxnId="{4CD251AA-FA78-684D-A9D2-8DBD2C491387}">
      <dgm:prSet/>
      <dgm:spPr/>
      <dgm:t>
        <a:bodyPr/>
        <a:lstStyle/>
        <a:p>
          <a:endParaRPr lang="en-GB"/>
        </a:p>
      </dgm:t>
    </dgm:pt>
    <dgm:pt modelId="{B916778F-7237-774D-976A-5E06EA8906A0}" type="sibTrans" cxnId="{4CD251AA-FA78-684D-A9D2-8DBD2C491387}">
      <dgm:prSet/>
      <dgm:spPr/>
      <dgm:t>
        <a:bodyPr/>
        <a:lstStyle/>
        <a:p>
          <a:endParaRPr lang="en-GB"/>
        </a:p>
      </dgm:t>
    </dgm:pt>
    <dgm:pt modelId="{BB4D8220-48F5-5247-B074-70758792E318}">
      <dgm:prSet phldrT="[Text]"/>
      <dgm:spPr/>
      <dgm:t>
        <a:bodyPr/>
        <a:lstStyle/>
        <a:p>
          <a:r>
            <a:rPr lang="en-GB" dirty="0"/>
            <a:t>Review of Quantum Harmonic Oscillator, Mapping to LC Oscillator</a:t>
          </a:r>
        </a:p>
      </dgm:t>
    </dgm:pt>
    <dgm:pt modelId="{576FA7F7-4AB0-F942-AD06-3EB803875666}" type="parTrans" cxnId="{7A0DFF21-1100-114F-A401-1C06310EE25F}">
      <dgm:prSet/>
      <dgm:spPr/>
      <dgm:t>
        <a:bodyPr/>
        <a:lstStyle/>
        <a:p>
          <a:endParaRPr lang="en-GB"/>
        </a:p>
      </dgm:t>
    </dgm:pt>
    <dgm:pt modelId="{A8DD76DA-F990-CA42-B406-EFB969260B99}" type="sibTrans" cxnId="{7A0DFF21-1100-114F-A401-1C06310EE25F}">
      <dgm:prSet/>
      <dgm:spPr/>
      <dgm:t>
        <a:bodyPr/>
        <a:lstStyle/>
        <a:p>
          <a:endParaRPr lang="en-GB"/>
        </a:p>
      </dgm:t>
    </dgm:pt>
    <dgm:pt modelId="{A7C53863-03B1-0C44-A190-7E3A066AF07F}">
      <dgm:prSet phldrT="[Text]"/>
      <dgm:spPr/>
      <dgm:t>
        <a:bodyPr/>
        <a:lstStyle/>
        <a:p>
          <a:r>
            <a:rPr lang="en-GB" dirty="0"/>
            <a:t>Anharmonicity and Josephson Junction Oscillator Review, </a:t>
          </a:r>
          <a:r>
            <a:rPr lang="en-GB" dirty="0" err="1"/>
            <a:t>Transmon</a:t>
          </a:r>
          <a:r>
            <a:rPr lang="en-GB" dirty="0"/>
            <a:t> Qubit Construction</a:t>
          </a:r>
        </a:p>
      </dgm:t>
    </dgm:pt>
    <dgm:pt modelId="{F27F2311-CEF6-BF45-8D0E-1A063755A17A}" type="parTrans" cxnId="{FF2BEF0F-BCDA-C446-A6DC-D58878282CFE}">
      <dgm:prSet/>
      <dgm:spPr/>
      <dgm:t>
        <a:bodyPr/>
        <a:lstStyle/>
        <a:p>
          <a:endParaRPr lang="en-GB"/>
        </a:p>
      </dgm:t>
    </dgm:pt>
    <dgm:pt modelId="{EB286FC3-10ED-3049-A74E-C9D455E8E7FF}" type="sibTrans" cxnId="{FF2BEF0F-BCDA-C446-A6DC-D58878282CFE}">
      <dgm:prSet/>
      <dgm:spPr/>
      <dgm:t>
        <a:bodyPr/>
        <a:lstStyle/>
        <a:p>
          <a:endParaRPr lang="en-GB"/>
        </a:p>
      </dgm:t>
    </dgm:pt>
    <dgm:pt modelId="{ABF5A9F9-4A22-004A-86CC-1B6A3632E50A}">
      <dgm:prSet phldrT="[Text]"/>
      <dgm:spPr/>
      <dgm:t>
        <a:bodyPr/>
        <a:lstStyle/>
        <a:p>
          <a:r>
            <a:rPr lang="en-GB" dirty="0"/>
            <a:t>Bloch Sphere Representation of Qubit, Classical Logic Gates</a:t>
          </a:r>
        </a:p>
      </dgm:t>
    </dgm:pt>
    <dgm:pt modelId="{69BE887E-7EAE-D445-BFEB-E5F09A09085C}" type="parTrans" cxnId="{D6AB9DDB-1D32-FE4C-9A6B-E2587E476B5B}">
      <dgm:prSet/>
      <dgm:spPr/>
      <dgm:t>
        <a:bodyPr/>
        <a:lstStyle/>
        <a:p>
          <a:endParaRPr lang="en-GB"/>
        </a:p>
      </dgm:t>
    </dgm:pt>
    <dgm:pt modelId="{5C0567A4-0101-0049-A6F5-B9957F2EEE37}" type="sibTrans" cxnId="{D6AB9DDB-1D32-FE4C-9A6B-E2587E476B5B}">
      <dgm:prSet/>
      <dgm:spPr/>
      <dgm:t>
        <a:bodyPr/>
        <a:lstStyle/>
        <a:p>
          <a:endParaRPr lang="en-GB"/>
        </a:p>
      </dgm:t>
    </dgm:pt>
    <dgm:pt modelId="{223FFA34-F027-3C4E-B4C3-76E6B79E95F5}">
      <dgm:prSet phldrT="[Text]"/>
      <dgm:spPr/>
      <dgm:t>
        <a:bodyPr/>
        <a:lstStyle/>
        <a:p>
          <a:r>
            <a:rPr lang="en-GB" dirty="0"/>
            <a:t>Single-Qubit Quantum Gates as Rotations on Bloch Sphere</a:t>
          </a:r>
        </a:p>
      </dgm:t>
    </dgm:pt>
    <dgm:pt modelId="{592039A8-0DD5-7748-B862-A9C5E5A6B48F}" type="parTrans" cxnId="{5696C329-EFD9-B042-97F9-648CF963C00A}">
      <dgm:prSet/>
      <dgm:spPr/>
      <dgm:t>
        <a:bodyPr/>
        <a:lstStyle/>
        <a:p>
          <a:endParaRPr lang="en-GB"/>
        </a:p>
      </dgm:t>
    </dgm:pt>
    <dgm:pt modelId="{B417D2E0-75BC-7A4F-9D5B-B23C9AE3B4F1}" type="sibTrans" cxnId="{5696C329-EFD9-B042-97F9-648CF963C00A}">
      <dgm:prSet/>
      <dgm:spPr/>
      <dgm:t>
        <a:bodyPr/>
        <a:lstStyle/>
        <a:p>
          <a:endParaRPr lang="en-GB"/>
        </a:p>
      </dgm:t>
    </dgm:pt>
    <dgm:pt modelId="{E66AB5BE-A2A2-4748-A38E-110D024F8165}">
      <dgm:prSet phldrT="[Text]"/>
      <dgm:spPr/>
      <dgm:t>
        <a:bodyPr/>
        <a:lstStyle/>
        <a:p>
          <a:r>
            <a:rPr lang="en-GB" dirty="0"/>
            <a:t>Multi-Qubit Gates Review</a:t>
          </a:r>
        </a:p>
      </dgm:t>
    </dgm:pt>
    <dgm:pt modelId="{D22AFFB6-C34C-A04B-BD3B-2D9B52843C89}" type="parTrans" cxnId="{F93B9289-96CF-954F-A7D9-70418EB15D5A}">
      <dgm:prSet/>
      <dgm:spPr/>
      <dgm:t>
        <a:bodyPr/>
        <a:lstStyle/>
        <a:p>
          <a:endParaRPr lang="en-GB"/>
        </a:p>
      </dgm:t>
    </dgm:pt>
    <dgm:pt modelId="{965145BF-6697-CD4F-9BCE-933DE8CAF593}" type="sibTrans" cxnId="{F93B9289-96CF-954F-A7D9-70418EB15D5A}">
      <dgm:prSet/>
      <dgm:spPr/>
      <dgm:t>
        <a:bodyPr/>
        <a:lstStyle/>
        <a:p>
          <a:endParaRPr lang="en-GB"/>
        </a:p>
      </dgm:t>
    </dgm:pt>
    <dgm:pt modelId="{DCBE0547-ABAF-3F47-9616-11451F30B7B7}">
      <dgm:prSet phldrT="[Text]"/>
      <dgm:spPr/>
      <dgm:t>
        <a:bodyPr/>
        <a:lstStyle/>
        <a:p>
          <a:r>
            <a:rPr lang="en-GB" dirty="0"/>
            <a:t>Simulation of Gate Action via MATLAB</a:t>
          </a:r>
        </a:p>
      </dgm:t>
    </dgm:pt>
    <dgm:pt modelId="{095A238B-25A7-2346-B022-DF922EF9BA49}" type="parTrans" cxnId="{3B4869A1-B08A-6B47-B432-2B12A626C14C}">
      <dgm:prSet/>
      <dgm:spPr/>
      <dgm:t>
        <a:bodyPr/>
        <a:lstStyle/>
        <a:p>
          <a:endParaRPr lang="en-GB"/>
        </a:p>
      </dgm:t>
    </dgm:pt>
    <dgm:pt modelId="{A797251B-45B0-9343-9F89-7ADB73B1707E}" type="sibTrans" cxnId="{3B4869A1-B08A-6B47-B432-2B12A626C14C}">
      <dgm:prSet/>
      <dgm:spPr/>
      <dgm:t>
        <a:bodyPr/>
        <a:lstStyle/>
        <a:p>
          <a:endParaRPr lang="en-GB"/>
        </a:p>
      </dgm:t>
    </dgm:pt>
    <dgm:pt modelId="{1CA59754-A01E-AC47-BF9D-8C2AD08203A9}">
      <dgm:prSet phldrT="[Text]"/>
      <dgm:spPr/>
      <dgm:t>
        <a:bodyPr/>
        <a:lstStyle/>
        <a:p>
          <a:r>
            <a:rPr lang="en-GB" dirty="0"/>
            <a:t>Simulation of Energy Levels of Harmonic and Anharmonic Oscillator via MATLAB</a:t>
          </a:r>
        </a:p>
      </dgm:t>
    </dgm:pt>
    <dgm:pt modelId="{1DFE2CDD-295F-E547-B5C6-40BED3CB01B2}" type="parTrans" cxnId="{51EAB6EB-60C7-F84B-9317-BD66C2A01FA0}">
      <dgm:prSet/>
      <dgm:spPr/>
      <dgm:t>
        <a:bodyPr/>
        <a:lstStyle/>
        <a:p>
          <a:endParaRPr lang="en-GB"/>
        </a:p>
      </dgm:t>
    </dgm:pt>
    <dgm:pt modelId="{7BB7488A-0CD6-D240-B985-98088D0F9A10}" type="sibTrans" cxnId="{51EAB6EB-60C7-F84B-9317-BD66C2A01FA0}">
      <dgm:prSet/>
      <dgm:spPr/>
      <dgm:t>
        <a:bodyPr/>
        <a:lstStyle/>
        <a:p>
          <a:endParaRPr lang="en-GB"/>
        </a:p>
      </dgm:t>
    </dgm:pt>
    <dgm:pt modelId="{15129B38-74E6-5242-9C9D-993AE5A4FB50}">
      <dgm:prSet phldrT="[Text]"/>
      <dgm:spPr/>
      <dgm:t>
        <a:bodyPr/>
        <a:lstStyle/>
        <a:p>
          <a:r>
            <a:rPr lang="en-GB" dirty="0"/>
            <a:t>Universal Sets of Gates, followed by some simulations in MATLAB</a:t>
          </a:r>
        </a:p>
      </dgm:t>
    </dgm:pt>
    <dgm:pt modelId="{5B102A02-4E75-A446-869A-E20EF17EFC7E}" type="parTrans" cxnId="{52A74215-62EA-8148-BA64-565850F9FCE9}">
      <dgm:prSet/>
      <dgm:spPr/>
      <dgm:t>
        <a:bodyPr/>
        <a:lstStyle/>
        <a:p>
          <a:endParaRPr lang="en-GB"/>
        </a:p>
      </dgm:t>
    </dgm:pt>
    <dgm:pt modelId="{462D4B22-28D3-1A4A-82BE-A0989435FF3C}" type="sibTrans" cxnId="{52A74215-62EA-8148-BA64-565850F9FCE9}">
      <dgm:prSet/>
      <dgm:spPr/>
      <dgm:t>
        <a:bodyPr/>
        <a:lstStyle/>
        <a:p>
          <a:endParaRPr lang="en-GB"/>
        </a:p>
      </dgm:t>
    </dgm:pt>
    <dgm:pt modelId="{DA3E1426-46D9-3149-964D-4CF071A014C5}" type="pres">
      <dgm:prSet presAssocID="{4DF016E3-82EE-3A44-82C1-DB91AC908CEF}" presName="Name0" presStyleCnt="0">
        <dgm:presLayoutVars>
          <dgm:dir/>
          <dgm:resizeHandles val="exact"/>
        </dgm:presLayoutVars>
      </dgm:prSet>
      <dgm:spPr/>
    </dgm:pt>
    <dgm:pt modelId="{B9D20CAD-7778-CA4B-BEAA-A3CCB0CD8E01}" type="pres">
      <dgm:prSet presAssocID="{B9EE9E76-9406-CC49-9408-FD9C2CD5D3D0}" presName="node" presStyleLbl="node1" presStyleIdx="0" presStyleCnt="9">
        <dgm:presLayoutVars>
          <dgm:bulletEnabled val="1"/>
        </dgm:presLayoutVars>
      </dgm:prSet>
      <dgm:spPr/>
    </dgm:pt>
    <dgm:pt modelId="{44EBB210-50FF-824C-9BCE-B2C2BD08C99C}" type="pres">
      <dgm:prSet presAssocID="{B916778F-7237-774D-976A-5E06EA8906A0}" presName="sibTrans" presStyleLbl="sibTrans1D1" presStyleIdx="0" presStyleCnt="8"/>
      <dgm:spPr/>
    </dgm:pt>
    <dgm:pt modelId="{D62D8D2D-4B5A-1148-9990-C5100F0DFD79}" type="pres">
      <dgm:prSet presAssocID="{B916778F-7237-774D-976A-5E06EA8906A0}" presName="connectorText" presStyleLbl="sibTrans1D1" presStyleIdx="0" presStyleCnt="8"/>
      <dgm:spPr/>
    </dgm:pt>
    <dgm:pt modelId="{DFE59CFD-41E7-604F-9765-21BA31BC55F6}" type="pres">
      <dgm:prSet presAssocID="{BB4D8220-48F5-5247-B074-70758792E318}" presName="node" presStyleLbl="node1" presStyleIdx="1" presStyleCnt="9">
        <dgm:presLayoutVars>
          <dgm:bulletEnabled val="1"/>
        </dgm:presLayoutVars>
      </dgm:prSet>
      <dgm:spPr/>
    </dgm:pt>
    <dgm:pt modelId="{050A78BF-C511-F74C-9170-9781BD453625}" type="pres">
      <dgm:prSet presAssocID="{A8DD76DA-F990-CA42-B406-EFB969260B99}" presName="sibTrans" presStyleLbl="sibTrans1D1" presStyleIdx="1" presStyleCnt="8"/>
      <dgm:spPr/>
    </dgm:pt>
    <dgm:pt modelId="{2DAE6C05-7884-3F40-90AC-D198A83BF316}" type="pres">
      <dgm:prSet presAssocID="{A8DD76DA-F990-CA42-B406-EFB969260B99}" presName="connectorText" presStyleLbl="sibTrans1D1" presStyleIdx="1" presStyleCnt="8"/>
      <dgm:spPr/>
    </dgm:pt>
    <dgm:pt modelId="{8B831F95-E42A-CE44-8C1E-F5AEC814AC16}" type="pres">
      <dgm:prSet presAssocID="{A7C53863-03B1-0C44-A190-7E3A066AF07F}" presName="node" presStyleLbl="node1" presStyleIdx="2" presStyleCnt="9">
        <dgm:presLayoutVars>
          <dgm:bulletEnabled val="1"/>
        </dgm:presLayoutVars>
      </dgm:prSet>
      <dgm:spPr/>
    </dgm:pt>
    <dgm:pt modelId="{73DCFC96-42A9-E64D-ABF1-4B09367BAF13}" type="pres">
      <dgm:prSet presAssocID="{EB286FC3-10ED-3049-A74E-C9D455E8E7FF}" presName="sibTrans" presStyleLbl="sibTrans1D1" presStyleIdx="2" presStyleCnt="8"/>
      <dgm:spPr/>
    </dgm:pt>
    <dgm:pt modelId="{38E5C34E-8B41-0848-B0AC-DDCD3B34867E}" type="pres">
      <dgm:prSet presAssocID="{EB286FC3-10ED-3049-A74E-C9D455E8E7FF}" presName="connectorText" presStyleLbl="sibTrans1D1" presStyleIdx="2" presStyleCnt="8"/>
      <dgm:spPr/>
    </dgm:pt>
    <dgm:pt modelId="{D3FBF277-EFEB-E34E-BF53-502E6E321763}" type="pres">
      <dgm:prSet presAssocID="{1CA59754-A01E-AC47-BF9D-8C2AD08203A9}" presName="node" presStyleLbl="node1" presStyleIdx="3" presStyleCnt="9">
        <dgm:presLayoutVars>
          <dgm:bulletEnabled val="1"/>
        </dgm:presLayoutVars>
      </dgm:prSet>
      <dgm:spPr/>
    </dgm:pt>
    <dgm:pt modelId="{8C9D9DE4-0E08-C840-BB3A-C43259F58AA6}" type="pres">
      <dgm:prSet presAssocID="{7BB7488A-0CD6-D240-B985-98088D0F9A10}" presName="sibTrans" presStyleLbl="sibTrans1D1" presStyleIdx="3" presStyleCnt="8"/>
      <dgm:spPr/>
    </dgm:pt>
    <dgm:pt modelId="{376CB0C5-1B8F-724B-ABF4-CA157B37DD8C}" type="pres">
      <dgm:prSet presAssocID="{7BB7488A-0CD6-D240-B985-98088D0F9A10}" presName="connectorText" presStyleLbl="sibTrans1D1" presStyleIdx="3" presStyleCnt="8"/>
      <dgm:spPr/>
    </dgm:pt>
    <dgm:pt modelId="{B43E2437-17A9-4546-A524-E44C1802D23F}" type="pres">
      <dgm:prSet presAssocID="{ABF5A9F9-4A22-004A-86CC-1B6A3632E50A}" presName="node" presStyleLbl="node1" presStyleIdx="4" presStyleCnt="9">
        <dgm:presLayoutVars>
          <dgm:bulletEnabled val="1"/>
        </dgm:presLayoutVars>
      </dgm:prSet>
      <dgm:spPr/>
    </dgm:pt>
    <dgm:pt modelId="{8716A36D-83E5-1544-8D1F-A6A324631C91}" type="pres">
      <dgm:prSet presAssocID="{5C0567A4-0101-0049-A6F5-B9957F2EEE37}" presName="sibTrans" presStyleLbl="sibTrans1D1" presStyleIdx="4" presStyleCnt="8"/>
      <dgm:spPr/>
    </dgm:pt>
    <dgm:pt modelId="{6BB07E80-B574-6B44-B635-9047EE1FD52A}" type="pres">
      <dgm:prSet presAssocID="{5C0567A4-0101-0049-A6F5-B9957F2EEE37}" presName="connectorText" presStyleLbl="sibTrans1D1" presStyleIdx="4" presStyleCnt="8"/>
      <dgm:spPr/>
    </dgm:pt>
    <dgm:pt modelId="{BB295A2C-9014-7F4A-A479-818254E8D7CA}" type="pres">
      <dgm:prSet presAssocID="{223FFA34-F027-3C4E-B4C3-76E6B79E95F5}" presName="node" presStyleLbl="node1" presStyleIdx="5" presStyleCnt="9">
        <dgm:presLayoutVars>
          <dgm:bulletEnabled val="1"/>
        </dgm:presLayoutVars>
      </dgm:prSet>
      <dgm:spPr/>
    </dgm:pt>
    <dgm:pt modelId="{8FD090A3-7526-6D46-839B-247DE0C41398}" type="pres">
      <dgm:prSet presAssocID="{B417D2E0-75BC-7A4F-9D5B-B23C9AE3B4F1}" presName="sibTrans" presStyleLbl="sibTrans1D1" presStyleIdx="5" presStyleCnt="8"/>
      <dgm:spPr/>
    </dgm:pt>
    <dgm:pt modelId="{A043E212-7573-5F4C-A60A-D3B8502EB859}" type="pres">
      <dgm:prSet presAssocID="{B417D2E0-75BC-7A4F-9D5B-B23C9AE3B4F1}" presName="connectorText" presStyleLbl="sibTrans1D1" presStyleIdx="5" presStyleCnt="8"/>
      <dgm:spPr/>
    </dgm:pt>
    <dgm:pt modelId="{C35132CE-41C0-0A43-95F9-0E38E06A9E79}" type="pres">
      <dgm:prSet presAssocID="{E66AB5BE-A2A2-4748-A38E-110D024F8165}" presName="node" presStyleLbl="node1" presStyleIdx="6" presStyleCnt="9">
        <dgm:presLayoutVars>
          <dgm:bulletEnabled val="1"/>
        </dgm:presLayoutVars>
      </dgm:prSet>
      <dgm:spPr/>
    </dgm:pt>
    <dgm:pt modelId="{5F427EE7-3D1C-6744-9EC6-9562C145AFBB}" type="pres">
      <dgm:prSet presAssocID="{965145BF-6697-CD4F-9BCE-933DE8CAF593}" presName="sibTrans" presStyleLbl="sibTrans1D1" presStyleIdx="6" presStyleCnt="8"/>
      <dgm:spPr/>
    </dgm:pt>
    <dgm:pt modelId="{A0914196-F540-1748-B18D-54EA26AF88A2}" type="pres">
      <dgm:prSet presAssocID="{965145BF-6697-CD4F-9BCE-933DE8CAF593}" presName="connectorText" presStyleLbl="sibTrans1D1" presStyleIdx="6" presStyleCnt="8"/>
      <dgm:spPr/>
    </dgm:pt>
    <dgm:pt modelId="{9142439F-01A4-8A46-99E6-61580B633312}" type="pres">
      <dgm:prSet presAssocID="{DCBE0547-ABAF-3F47-9616-11451F30B7B7}" presName="node" presStyleLbl="node1" presStyleIdx="7" presStyleCnt="9">
        <dgm:presLayoutVars>
          <dgm:bulletEnabled val="1"/>
        </dgm:presLayoutVars>
      </dgm:prSet>
      <dgm:spPr/>
    </dgm:pt>
    <dgm:pt modelId="{43429CA9-DE6B-DD41-9F49-407E5527EE05}" type="pres">
      <dgm:prSet presAssocID="{A797251B-45B0-9343-9F89-7ADB73B1707E}" presName="sibTrans" presStyleLbl="sibTrans1D1" presStyleIdx="7" presStyleCnt="8"/>
      <dgm:spPr/>
    </dgm:pt>
    <dgm:pt modelId="{356CB068-AB00-4849-B97D-DCB5FD8E5643}" type="pres">
      <dgm:prSet presAssocID="{A797251B-45B0-9343-9F89-7ADB73B1707E}" presName="connectorText" presStyleLbl="sibTrans1D1" presStyleIdx="7" presStyleCnt="8"/>
      <dgm:spPr/>
    </dgm:pt>
    <dgm:pt modelId="{4B8E0002-0FA8-7E42-81DF-BC37048909E5}" type="pres">
      <dgm:prSet presAssocID="{15129B38-74E6-5242-9C9D-993AE5A4FB50}" presName="node" presStyleLbl="node1" presStyleIdx="8" presStyleCnt="9">
        <dgm:presLayoutVars>
          <dgm:bulletEnabled val="1"/>
        </dgm:presLayoutVars>
      </dgm:prSet>
      <dgm:spPr/>
    </dgm:pt>
  </dgm:ptLst>
  <dgm:cxnLst>
    <dgm:cxn modelId="{08A7A400-D26B-1241-85D3-2A46829A5553}" type="presOf" srcId="{A8DD76DA-F990-CA42-B406-EFB969260B99}" destId="{2DAE6C05-7884-3F40-90AC-D198A83BF316}" srcOrd="1" destOrd="0" presId="urn:microsoft.com/office/officeart/2005/8/layout/bProcess3"/>
    <dgm:cxn modelId="{FAC4F404-30B0-DC4F-AAA2-130B044FC59A}" type="presOf" srcId="{EB286FC3-10ED-3049-A74E-C9D455E8E7FF}" destId="{38E5C34E-8B41-0848-B0AC-DDCD3B34867E}" srcOrd="1" destOrd="0" presId="urn:microsoft.com/office/officeart/2005/8/layout/bProcess3"/>
    <dgm:cxn modelId="{29E72C09-4956-CC4C-A03D-256EAA783FA4}" type="presOf" srcId="{ABF5A9F9-4A22-004A-86CC-1B6A3632E50A}" destId="{B43E2437-17A9-4546-A524-E44C1802D23F}" srcOrd="0" destOrd="0" presId="urn:microsoft.com/office/officeart/2005/8/layout/bProcess3"/>
    <dgm:cxn modelId="{38A0520C-5AFE-284E-BED8-01451A70AE23}" type="presOf" srcId="{B417D2E0-75BC-7A4F-9D5B-B23C9AE3B4F1}" destId="{A043E212-7573-5F4C-A60A-D3B8502EB859}" srcOrd="1" destOrd="0" presId="urn:microsoft.com/office/officeart/2005/8/layout/bProcess3"/>
    <dgm:cxn modelId="{EAB09B0D-A8A9-8744-BFF1-7AB24EE1C832}" type="presOf" srcId="{15129B38-74E6-5242-9C9D-993AE5A4FB50}" destId="{4B8E0002-0FA8-7E42-81DF-BC37048909E5}" srcOrd="0" destOrd="0" presId="urn:microsoft.com/office/officeart/2005/8/layout/bProcess3"/>
    <dgm:cxn modelId="{FF2BEF0F-BCDA-C446-A6DC-D58878282CFE}" srcId="{4DF016E3-82EE-3A44-82C1-DB91AC908CEF}" destId="{A7C53863-03B1-0C44-A190-7E3A066AF07F}" srcOrd="2" destOrd="0" parTransId="{F27F2311-CEF6-BF45-8D0E-1A063755A17A}" sibTransId="{EB286FC3-10ED-3049-A74E-C9D455E8E7FF}"/>
    <dgm:cxn modelId="{52A74215-62EA-8148-BA64-565850F9FCE9}" srcId="{4DF016E3-82EE-3A44-82C1-DB91AC908CEF}" destId="{15129B38-74E6-5242-9C9D-993AE5A4FB50}" srcOrd="8" destOrd="0" parTransId="{5B102A02-4E75-A446-869A-E20EF17EFC7E}" sibTransId="{462D4B22-28D3-1A4A-82BE-A0989435FF3C}"/>
    <dgm:cxn modelId="{7A0DFF21-1100-114F-A401-1C06310EE25F}" srcId="{4DF016E3-82EE-3A44-82C1-DB91AC908CEF}" destId="{BB4D8220-48F5-5247-B074-70758792E318}" srcOrd="1" destOrd="0" parTransId="{576FA7F7-4AB0-F942-AD06-3EB803875666}" sibTransId="{A8DD76DA-F990-CA42-B406-EFB969260B99}"/>
    <dgm:cxn modelId="{4D1C9B25-1A07-DA44-930C-6936FEAC36D8}" type="presOf" srcId="{A797251B-45B0-9343-9F89-7ADB73B1707E}" destId="{356CB068-AB00-4849-B97D-DCB5FD8E5643}" srcOrd="1" destOrd="0" presId="urn:microsoft.com/office/officeart/2005/8/layout/bProcess3"/>
    <dgm:cxn modelId="{5696C329-EFD9-B042-97F9-648CF963C00A}" srcId="{4DF016E3-82EE-3A44-82C1-DB91AC908CEF}" destId="{223FFA34-F027-3C4E-B4C3-76E6B79E95F5}" srcOrd="5" destOrd="0" parTransId="{592039A8-0DD5-7748-B862-A9C5E5A6B48F}" sibTransId="{B417D2E0-75BC-7A4F-9D5B-B23C9AE3B4F1}"/>
    <dgm:cxn modelId="{21909036-42EC-2F40-8375-AD7940715CC3}" type="presOf" srcId="{965145BF-6697-CD4F-9BCE-933DE8CAF593}" destId="{A0914196-F540-1748-B18D-54EA26AF88A2}" srcOrd="1" destOrd="0" presId="urn:microsoft.com/office/officeart/2005/8/layout/bProcess3"/>
    <dgm:cxn modelId="{C23C8646-D373-6A43-9D51-9A5F1C2FDCA3}" type="presOf" srcId="{1CA59754-A01E-AC47-BF9D-8C2AD08203A9}" destId="{D3FBF277-EFEB-E34E-BF53-502E6E321763}" srcOrd="0" destOrd="0" presId="urn:microsoft.com/office/officeart/2005/8/layout/bProcess3"/>
    <dgm:cxn modelId="{E00E0F48-8299-3649-BC95-0CDC5B4AEB99}" type="presOf" srcId="{5C0567A4-0101-0049-A6F5-B9957F2EEE37}" destId="{8716A36D-83E5-1544-8D1F-A6A324631C91}" srcOrd="0" destOrd="0" presId="urn:microsoft.com/office/officeart/2005/8/layout/bProcess3"/>
    <dgm:cxn modelId="{4809954E-3030-7945-BB1E-A02D4335A765}" type="presOf" srcId="{A797251B-45B0-9343-9F89-7ADB73B1707E}" destId="{43429CA9-DE6B-DD41-9F49-407E5527EE05}" srcOrd="0" destOrd="0" presId="urn:microsoft.com/office/officeart/2005/8/layout/bProcess3"/>
    <dgm:cxn modelId="{62335F56-BCCB-334C-AD6D-B83D1501F234}" type="presOf" srcId="{B916778F-7237-774D-976A-5E06EA8906A0}" destId="{44EBB210-50FF-824C-9BCE-B2C2BD08C99C}" srcOrd="0" destOrd="0" presId="urn:microsoft.com/office/officeart/2005/8/layout/bProcess3"/>
    <dgm:cxn modelId="{8EFD6162-1CB9-EF4B-AB4F-F7CCD3B70238}" type="presOf" srcId="{B9EE9E76-9406-CC49-9408-FD9C2CD5D3D0}" destId="{B9D20CAD-7778-CA4B-BEAA-A3CCB0CD8E01}" srcOrd="0" destOrd="0" presId="urn:microsoft.com/office/officeart/2005/8/layout/bProcess3"/>
    <dgm:cxn modelId="{85E2887E-7C38-CF41-993A-32FEDE0629FB}" type="presOf" srcId="{223FFA34-F027-3C4E-B4C3-76E6B79E95F5}" destId="{BB295A2C-9014-7F4A-A479-818254E8D7CA}" srcOrd="0" destOrd="0" presId="urn:microsoft.com/office/officeart/2005/8/layout/bProcess3"/>
    <dgm:cxn modelId="{F93B9289-96CF-954F-A7D9-70418EB15D5A}" srcId="{4DF016E3-82EE-3A44-82C1-DB91AC908CEF}" destId="{E66AB5BE-A2A2-4748-A38E-110D024F8165}" srcOrd="6" destOrd="0" parTransId="{D22AFFB6-C34C-A04B-BD3B-2D9B52843C89}" sibTransId="{965145BF-6697-CD4F-9BCE-933DE8CAF593}"/>
    <dgm:cxn modelId="{FE41458D-1F1B-994E-A9A1-174025AEDD50}" type="presOf" srcId="{7BB7488A-0CD6-D240-B985-98088D0F9A10}" destId="{8C9D9DE4-0E08-C840-BB3A-C43259F58AA6}" srcOrd="0" destOrd="0" presId="urn:microsoft.com/office/officeart/2005/8/layout/bProcess3"/>
    <dgm:cxn modelId="{3B4869A1-B08A-6B47-B432-2B12A626C14C}" srcId="{4DF016E3-82EE-3A44-82C1-DB91AC908CEF}" destId="{DCBE0547-ABAF-3F47-9616-11451F30B7B7}" srcOrd="7" destOrd="0" parTransId="{095A238B-25A7-2346-B022-DF922EF9BA49}" sibTransId="{A797251B-45B0-9343-9F89-7ADB73B1707E}"/>
    <dgm:cxn modelId="{A3EC7FA6-F637-AE42-93BE-9491253DFBA0}" type="presOf" srcId="{EB286FC3-10ED-3049-A74E-C9D455E8E7FF}" destId="{73DCFC96-42A9-E64D-ABF1-4B09367BAF13}" srcOrd="0" destOrd="0" presId="urn:microsoft.com/office/officeart/2005/8/layout/bProcess3"/>
    <dgm:cxn modelId="{FAA6FBA9-F984-E549-8DD2-F60615EA1F33}" type="presOf" srcId="{A7C53863-03B1-0C44-A190-7E3A066AF07F}" destId="{8B831F95-E42A-CE44-8C1E-F5AEC814AC16}" srcOrd="0" destOrd="0" presId="urn:microsoft.com/office/officeart/2005/8/layout/bProcess3"/>
    <dgm:cxn modelId="{4CD251AA-FA78-684D-A9D2-8DBD2C491387}" srcId="{4DF016E3-82EE-3A44-82C1-DB91AC908CEF}" destId="{B9EE9E76-9406-CC49-9408-FD9C2CD5D3D0}" srcOrd="0" destOrd="0" parTransId="{B11E0FF7-48E9-9142-A257-65C692D3C452}" sibTransId="{B916778F-7237-774D-976A-5E06EA8906A0}"/>
    <dgm:cxn modelId="{DB0FA8B2-E0D4-6A4E-8BF2-B868DDFB49DE}" type="presOf" srcId="{BB4D8220-48F5-5247-B074-70758792E318}" destId="{DFE59CFD-41E7-604F-9765-21BA31BC55F6}" srcOrd="0" destOrd="0" presId="urn:microsoft.com/office/officeart/2005/8/layout/bProcess3"/>
    <dgm:cxn modelId="{92F6EABA-B429-BD47-BD7C-B972C879EC8A}" type="presOf" srcId="{B417D2E0-75BC-7A4F-9D5B-B23C9AE3B4F1}" destId="{8FD090A3-7526-6D46-839B-247DE0C41398}" srcOrd="0" destOrd="0" presId="urn:microsoft.com/office/officeart/2005/8/layout/bProcess3"/>
    <dgm:cxn modelId="{BB474EBB-34B6-8D44-8A66-6D03D7F130C1}" type="presOf" srcId="{A8DD76DA-F990-CA42-B406-EFB969260B99}" destId="{050A78BF-C511-F74C-9170-9781BD453625}" srcOrd="0" destOrd="0" presId="urn:microsoft.com/office/officeart/2005/8/layout/bProcess3"/>
    <dgm:cxn modelId="{987C66BE-2F15-C143-9B6A-3CB96D490E9C}" type="presOf" srcId="{965145BF-6697-CD4F-9BCE-933DE8CAF593}" destId="{5F427EE7-3D1C-6744-9EC6-9562C145AFBB}" srcOrd="0" destOrd="0" presId="urn:microsoft.com/office/officeart/2005/8/layout/bProcess3"/>
    <dgm:cxn modelId="{49EEB1C2-68B4-EF49-B99E-5CBE10F7AD36}" type="presOf" srcId="{DCBE0547-ABAF-3F47-9616-11451F30B7B7}" destId="{9142439F-01A4-8A46-99E6-61580B633312}" srcOrd="0" destOrd="0" presId="urn:microsoft.com/office/officeart/2005/8/layout/bProcess3"/>
    <dgm:cxn modelId="{688972D9-0481-2B44-8C8D-40E678366EF6}" type="presOf" srcId="{E66AB5BE-A2A2-4748-A38E-110D024F8165}" destId="{C35132CE-41C0-0A43-95F9-0E38E06A9E79}" srcOrd="0" destOrd="0" presId="urn:microsoft.com/office/officeart/2005/8/layout/bProcess3"/>
    <dgm:cxn modelId="{D6AB9DDB-1D32-FE4C-9A6B-E2587E476B5B}" srcId="{4DF016E3-82EE-3A44-82C1-DB91AC908CEF}" destId="{ABF5A9F9-4A22-004A-86CC-1B6A3632E50A}" srcOrd="4" destOrd="0" parTransId="{69BE887E-7EAE-D445-BFEB-E5F09A09085C}" sibTransId="{5C0567A4-0101-0049-A6F5-B9957F2EEE37}"/>
    <dgm:cxn modelId="{0D8FECDE-E812-834B-8170-73ED1D69F354}" type="presOf" srcId="{4DF016E3-82EE-3A44-82C1-DB91AC908CEF}" destId="{DA3E1426-46D9-3149-964D-4CF071A014C5}" srcOrd="0" destOrd="0" presId="urn:microsoft.com/office/officeart/2005/8/layout/bProcess3"/>
    <dgm:cxn modelId="{A6BA5DE4-F5F7-574C-9990-186B4BB6A6DD}" type="presOf" srcId="{7BB7488A-0CD6-D240-B985-98088D0F9A10}" destId="{376CB0C5-1B8F-724B-ABF4-CA157B37DD8C}" srcOrd="1" destOrd="0" presId="urn:microsoft.com/office/officeart/2005/8/layout/bProcess3"/>
    <dgm:cxn modelId="{E2391FE9-43A6-424B-8F30-9983ADA0129B}" type="presOf" srcId="{5C0567A4-0101-0049-A6F5-B9957F2EEE37}" destId="{6BB07E80-B574-6B44-B635-9047EE1FD52A}" srcOrd="1" destOrd="0" presId="urn:microsoft.com/office/officeart/2005/8/layout/bProcess3"/>
    <dgm:cxn modelId="{51EAB6EB-60C7-F84B-9317-BD66C2A01FA0}" srcId="{4DF016E3-82EE-3A44-82C1-DB91AC908CEF}" destId="{1CA59754-A01E-AC47-BF9D-8C2AD08203A9}" srcOrd="3" destOrd="0" parTransId="{1DFE2CDD-295F-E547-B5C6-40BED3CB01B2}" sibTransId="{7BB7488A-0CD6-D240-B985-98088D0F9A10}"/>
    <dgm:cxn modelId="{3F1CF5F2-E2A3-3D4F-BA00-BE4B349ED46C}" type="presOf" srcId="{B916778F-7237-774D-976A-5E06EA8906A0}" destId="{D62D8D2D-4B5A-1148-9990-C5100F0DFD79}" srcOrd="1" destOrd="0" presId="urn:microsoft.com/office/officeart/2005/8/layout/bProcess3"/>
    <dgm:cxn modelId="{8A9038E7-A3C9-944F-9464-017F2B0C9388}" type="presParOf" srcId="{DA3E1426-46D9-3149-964D-4CF071A014C5}" destId="{B9D20CAD-7778-CA4B-BEAA-A3CCB0CD8E01}" srcOrd="0" destOrd="0" presId="urn:microsoft.com/office/officeart/2005/8/layout/bProcess3"/>
    <dgm:cxn modelId="{20E2AE72-FAD0-1C48-A650-84F44662D9C8}" type="presParOf" srcId="{DA3E1426-46D9-3149-964D-4CF071A014C5}" destId="{44EBB210-50FF-824C-9BCE-B2C2BD08C99C}" srcOrd="1" destOrd="0" presId="urn:microsoft.com/office/officeart/2005/8/layout/bProcess3"/>
    <dgm:cxn modelId="{C28290B8-5CFD-D14B-B36E-44EC7EBE08E0}" type="presParOf" srcId="{44EBB210-50FF-824C-9BCE-B2C2BD08C99C}" destId="{D62D8D2D-4B5A-1148-9990-C5100F0DFD79}" srcOrd="0" destOrd="0" presId="urn:microsoft.com/office/officeart/2005/8/layout/bProcess3"/>
    <dgm:cxn modelId="{10274462-630F-BF49-8474-CCB3DAE3B2D9}" type="presParOf" srcId="{DA3E1426-46D9-3149-964D-4CF071A014C5}" destId="{DFE59CFD-41E7-604F-9765-21BA31BC55F6}" srcOrd="2" destOrd="0" presId="urn:microsoft.com/office/officeart/2005/8/layout/bProcess3"/>
    <dgm:cxn modelId="{ECBB923D-DE63-A147-A566-6FFEB5198B82}" type="presParOf" srcId="{DA3E1426-46D9-3149-964D-4CF071A014C5}" destId="{050A78BF-C511-F74C-9170-9781BD453625}" srcOrd="3" destOrd="0" presId="urn:microsoft.com/office/officeart/2005/8/layout/bProcess3"/>
    <dgm:cxn modelId="{FEDA2E1F-7C43-CA41-A832-9FB13B581266}" type="presParOf" srcId="{050A78BF-C511-F74C-9170-9781BD453625}" destId="{2DAE6C05-7884-3F40-90AC-D198A83BF316}" srcOrd="0" destOrd="0" presId="urn:microsoft.com/office/officeart/2005/8/layout/bProcess3"/>
    <dgm:cxn modelId="{823BAFC8-C0B9-7947-B464-10784B47CD67}" type="presParOf" srcId="{DA3E1426-46D9-3149-964D-4CF071A014C5}" destId="{8B831F95-E42A-CE44-8C1E-F5AEC814AC16}" srcOrd="4" destOrd="0" presId="urn:microsoft.com/office/officeart/2005/8/layout/bProcess3"/>
    <dgm:cxn modelId="{A144A1CC-B87E-EC4D-9037-8E7558363658}" type="presParOf" srcId="{DA3E1426-46D9-3149-964D-4CF071A014C5}" destId="{73DCFC96-42A9-E64D-ABF1-4B09367BAF13}" srcOrd="5" destOrd="0" presId="urn:microsoft.com/office/officeart/2005/8/layout/bProcess3"/>
    <dgm:cxn modelId="{407EB2C0-53B4-BF48-AB85-FC4E13376AA7}" type="presParOf" srcId="{73DCFC96-42A9-E64D-ABF1-4B09367BAF13}" destId="{38E5C34E-8B41-0848-B0AC-DDCD3B34867E}" srcOrd="0" destOrd="0" presId="urn:microsoft.com/office/officeart/2005/8/layout/bProcess3"/>
    <dgm:cxn modelId="{6667CCAD-9748-2B41-A0C6-15AB44FFB120}" type="presParOf" srcId="{DA3E1426-46D9-3149-964D-4CF071A014C5}" destId="{D3FBF277-EFEB-E34E-BF53-502E6E321763}" srcOrd="6" destOrd="0" presId="urn:microsoft.com/office/officeart/2005/8/layout/bProcess3"/>
    <dgm:cxn modelId="{5176A3D9-DD02-C041-B662-9A187B48187C}" type="presParOf" srcId="{DA3E1426-46D9-3149-964D-4CF071A014C5}" destId="{8C9D9DE4-0E08-C840-BB3A-C43259F58AA6}" srcOrd="7" destOrd="0" presId="urn:microsoft.com/office/officeart/2005/8/layout/bProcess3"/>
    <dgm:cxn modelId="{25491ACD-C2E4-B344-8E02-1BA4A372801E}" type="presParOf" srcId="{8C9D9DE4-0E08-C840-BB3A-C43259F58AA6}" destId="{376CB0C5-1B8F-724B-ABF4-CA157B37DD8C}" srcOrd="0" destOrd="0" presId="urn:microsoft.com/office/officeart/2005/8/layout/bProcess3"/>
    <dgm:cxn modelId="{D538C97C-45B4-2F4C-88A7-403C7F3BE8E3}" type="presParOf" srcId="{DA3E1426-46D9-3149-964D-4CF071A014C5}" destId="{B43E2437-17A9-4546-A524-E44C1802D23F}" srcOrd="8" destOrd="0" presId="urn:microsoft.com/office/officeart/2005/8/layout/bProcess3"/>
    <dgm:cxn modelId="{6C67395E-150E-9340-B049-365805D90789}" type="presParOf" srcId="{DA3E1426-46D9-3149-964D-4CF071A014C5}" destId="{8716A36D-83E5-1544-8D1F-A6A324631C91}" srcOrd="9" destOrd="0" presId="urn:microsoft.com/office/officeart/2005/8/layout/bProcess3"/>
    <dgm:cxn modelId="{2A737075-4F6E-F345-9952-D19DD2FCBDE1}" type="presParOf" srcId="{8716A36D-83E5-1544-8D1F-A6A324631C91}" destId="{6BB07E80-B574-6B44-B635-9047EE1FD52A}" srcOrd="0" destOrd="0" presId="urn:microsoft.com/office/officeart/2005/8/layout/bProcess3"/>
    <dgm:cxn modelId="{31102914-61A8-F74B-9B00-ACA49EB63398}" type="presParOf" srcId="{DA3E1426-46D9-3149-964D-4CF071A014C5}" destId="{BB295A2C-9014-7F4A-A479-818254E8D7CA}" srcOrd="10" destOrd="0" presId="urn:microsoft.com/office/officeart/2005/8/layout/bProcess3"/>
    <dgm:cxn modelId="{64CFE8F7-AB9C-B84B-A926-B2AD8D0F426D}" type="presParOf" srcId="{DA3E1426-46D9-3149-964D-4CF071A014C5}" destId="{8FD090A3-7526-6D46-839B-247DE0C41398}" srcOrd="11" destOrd="0" presId="urn:microsoft.com/office/officeart/2005/8/layout/bProcess3"/>
    <dgm:cxn modelId="{429174BA-536C-A240-9764-C1EE33ADD680}" type="presParOf" srcId="{8FD090A3-7526-6D46-839B-247DE0C41398}" destId="{A043E212-7573-5F4C-A60A-D3B8502EB859}" srcOrd="0" destOrd="0" presId="urn:microsoft.com/office/officeart/2005/8/layout/bProcess3"/>
    <dgm:cxn modelId="{27D3BF1C-DCFA-8246-8C6B-B6905B7AB6B4}" type="presParOf" srcId="{DA3E1426-46D9-3149-964D-4CF071A014C5}" destId="{C35132CE-41C0-0A43-95F9-0E38E06A9E79}" srcOrd="12" destOrd="0" presId="urn:microsoft.com/office/officeart/2005/8/layout/bProcess3"/>
    <dgm:cxn modelId="{6182D48D-2D06-EE49-B57C-AD6D96DDACB8}" type="presParOf" srcId="{DA3E1426-46D9-3149-964D-4CF071A014C5}" destId="{5F427EE7-3D1C-6744-9EC6-9562C145AFBB}" srcOrd="13" destOrd="0" presId="urn:microsoft.com/office/officeart/2005/8/layout/bProcess3"/>
    <dgm:cxn modelId="{B09EDC86-8D86-9044-9592-80533DF8276E}" type="presParOf" srcId="{5F427EE7-3D1C-6744-9EC6-9562C145AFBB}" destId="{A0914196-F540-1748-B18D-54EA26AF88A2}" srcOrd="0" destOrd="0" presId="urn:microsoft.com/office/officeart/2005/8/layout/bProcess3"/>
    <dgm:cxn modelId="{90516046-0733-FA46-B9A5-A3A16021AE67}" type="presParOf" srcId="{DA3E1426-46D9-3149-964D-4CF071A014C5}" destId="{9142439F-01A4-8A46-99E6-61580B633312}" srcOrd="14" destOrd="0" presId="urn:microsoft.com/office/officeart/2005/8/layout/bProcess3"/>
    <dgm:cxn modelId="{01CE84A8-80B4-CD47-BF0B-5904883E0704}" type="presParOf" srcId="{DA3E1426-46D9-3149-964D-4CF071A014C5}" destId="{43429CA9-DE6B-DD41-9F49-407E5527EE05}" srcOrd="15" destOrd="0" presId="urn:microsoft.com/office/officeart/2005/8/layout/bProcess3"/>
    <dgm:cxn modelId="{DDAB1104-BB60-0F43-90EF-330A243B226B}" type="presParOf" srcId="{43429CA9-DE6B-DD41-9F49-407E5527EE05}" destId="{356CB068-AB00-4849-B97D-DCB5FD8E5643}" srcOrd="0" destOrd="0" presId="urn:microsoft.com/office/officeart/2005/8/layout/bProcess3"/>
    <dgm:cxn modelId="{43CBF532-7673-1048-951A-3784BF27AC2E}" type="presParOf" srcId="{DA3E1426-46D9-3149-964D-4CF071A014C5}" destId="{4B8E0002-0FA8-7E42-81DF-BC37048909E5}" srcOrd="1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 = 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61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 = 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18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61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18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FA3CF33-CFA4-B04D-AD66-0685CABEE7E6}"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GB"/>
        </a:p>
      </dgm:t>
    </dgm:pt>
    <dgm:pt modelId="{95C0CEA6-3119-D148-8413-B3AA5D2AF62E}">
      <dgm:prSet phldrT="[Text]"/>
      <dgm:spPr/>
      <dgm:t>
        <a:bodyPr/>
        <a:lstStyle/>
        <a:p>
          <a:r>
            <a:rPr lang="en-GB" dirty="0"/>
            <a:t>AND</a:t>
          </a:r>
        </a:p>
      </dgm:t>
    </dgm:pt>
    <dgm:pt modelId="{50ECBF4D-B424-9140-96E0-8D64B050DDCB}" type="parTrans" cxnId="{709E426B-5589-EC44-A493-F53FCE737278}">
      <dgm:prSet/>
      <dgm:spPr/>
      <dgm:t>
        <a:bodyPr/>
        <a:lstStyle/>
        <a:p>
          <a:endParaRPr lang="en-GB"/>
        </a:p>
      </dgm:t>
    </dgm:pt>
    <dgm:pt modelId="{193DF270-280B-7342-954E-69882509C09C}" type="sibTrans" cxnId="{709E426B-5589-EC44-A493-F53FCE737278}">
      <dgm:prSet/>
      <dgm:spPr/>
      <dgm:t>
        <a:bodyPr/>
        <a:lstStyle/>
        <a:p>
          <a:endParaRPr lang="en-GB"/>
        </a:p>
      </dgm:t>
    </dgm:pt>
    <dgm:pt modelId="{ACE4A219-59E3-2C44-938D-B5E393519380}">
      <dgm:prSet phldrT="[Text]"/>
      <dgm:spPr/>
      <dgm:t>
        <a:bodyPr/>
        <a:lstStyle/>
        <a:p>
          <a:r>
            <a:rPr lang="en-GB" dirty="0"/>
            <a:t>OR</a:t>
          </a:r>
        </a:p>
      </dgm:t>
    </dgm:pt>
    <dgm:pt modelId="{2CF4EDE2-498B-864D-A2C4-F2254F2FFE5C}" type="parTrans" cxnId="{CFED3C44-7B79-F342-8E26-776EAD3851F3}">
      <dgm:prSet/>
      <dgm:spPr/>
      <dgm:t>
        <a:bodyPr/>
        <a:lstStyle/>
        <a:p>
          <a:endParaRPr lang="en-GB"/>
        </a:p>
      </dgm:t>
    </dgm:pt>
    <dgm:pt modelId="{85D2E144-C0C5-0547-A59E-8B0A5C0F88A6}" type="sibTrans" cxnId="{CFED3C44-7B79-F342-8E26-776EAD3851F3}">
      <dgm:prSet/>
      <dgm:spPr/>
      <dgm:t>
        <a:bodyPr/>
        <a:lstStyle/>
        <a:p>
          <a:endParaRPr lang="en-GB"/>
        </a:p>
      </dgm:t>
    </dgm:pt>
    <dgm:pt modelId="{8B6BACCD-F450-AF46-A1A8-F0134F2419D8}">
      <dgm:prSet phldrT="[Text]"/>
      <dgm:spPr/>
      <dgm:t>
        <a:bodyPr/>
        <a:lstStyle/>
        <a:p>
          <a:r>
            <a:rPr lang="en-GB" dirty="0"/>
            <a:t>NOT</a:t>
          </a:r>
        </a:p>
      </dgm:t>
    </dgm:pt>
    <dgm:pt modelId="{3BA49E62-1C00-2E4C-81D6-4917A51116F6}" type="parTrans" cxnId="{BB22F78A-83EA-334B-AB64-5BEE7C617DEE}">
      <dgm:prSet/>
      <dgm:spPr/>
      <dgm:t>
        <a:bodyPr/>
        <a:lstStyle/>
        <a:p>
          <a:endParaRPr lang="en-GB"/>
        </a:p>
      </dgm:t>
    </dgm:pt>
    <dgm:pt modelId="{AC308436-B6AE-734D-A71E-C7E968EAB904}" type="sibTrans" cxnId="{BB22F78A-83EA-334B-AB64-5BEE7C617DEE}">
      <dgm:prSet/>
      <dgm:spPr/>
      <dgm:t>
        <a:bodyPr/>
        <a:lstStyle/>
        <a:p>
          <a:endParaRPr lang="en-GB"/>
        </a:p>
      </dgm:t>
    </dgm:pt>
    <dgm:pt modelId="{725D0E34-A2BC-604A-BA3A-108E813214B5}">
      <dgm:prSet phldrT="[Text]"/>
      <dgm:spPr/>
      <dgm:t>
        <a:bodyPr/>
        <a:lstStyle/>
        <a:p>
          <a:r>
            <a:rPr lang="en-GB" dirty="0"/>
            <a:t>NOR</a:t>
          </a:r>
        </a:p>
      </dgm:t>
    </dgm:pt>
    <dgm:pt modelId="{888F9272-2A4D-DB4F-AD48-97A5CD01EA34}" type="parTrans" cxnId="{78DFBC2F-ED7C-5A45-8EA4-D5A4CC20CF89}">
      <dgm:prSet/>
      <dgm:spPr/>
      <dgm:t>
        <a:bodyPr/>
        <a:lstStyle/>
        <a:p>
          <a:endParaRPr lang="en-GB"/>
        </a:p>
      </dgm:t>
    </dgm:pt>
    <dgm:pt modelId="{38025832-938D-9C40-B9A1-B1C1C9778BEA}" type="sibTrans" cxnId="{78DFBC2F-ED7C-5A45-8EA4-D5A4CC20CF89}">
      <dgm:prSet/>
      <dgm:spPr/>
      <dgm:t>
        <a:bodyPr/>
        <a:lstStyle/>
        <a:p>
          <a:endParaRPr lang="en-GB"/>
        </a:p>
      </dgm:t>
    </dgm:pt>
    <dgm:pt modelId="{63D773F5-F36B-3C47-B6BE-16EA182807A8}">
      <dgm:prSet phldrT="[Text]"/>
      <dgm:spPr/>
      <dgm:t>
        <a:bodyPr/>
        <a:lstStyle/>
        <a:p>
          <a:r>
            <a:rPr lang="en-GB" dirty="0"/>
            <a:t>XOR</a:t>
          </a:r>
        </a:p>
      </dgm:t>
    </dgm:pt>
    <dgm:pt modelId="{5E605582-EB19-8A44-BA65-67B77DBD061C}" type="parTrans" cxnId="{08F530DE-D4EA-9A48-90B0-88CD206AF54D}">
      <dgm:prSet/>
      <dgm:spPr/>
      <dgm:t>
        <a:bodyPr/>
        <a:lstStyle/>
        <a:p>
          <a:endParaRPr lang="en-GB"/>
        </a:p>
      </dgm:t>
    </dgm:pt>
    <dgm:pt modelId="{75BB9DD5-E521-764D-94D1-363FC31D0200}" type="sibTrans" cxnId="{08F530DE-D4EA-9A48-90B0-88CD206AF54D}">
      <dgm:prSet/>
      <dgm:spPr/>
      <dgm:t>
        <a:bodyPr/>
        <a:lstStyle/>
        <a:p>
          <a:endParaRPr lang="en-GB"/>
        </a:p>
      </dgm:t>
    </dgm:pt>
    <dgm:pt modelId="{6455A7F6-878E-F145-B7B0-478515DA7556}" type="pres">
      <dgm:prSet presAssocID="{6FA3CF33-CFA4-B04D-AD66-0685CABEE7E6}" presName="diagram" presStyleCnt="0">
        <dgm:presLayoutVars>
          <dgm:dir/>
          <dgm:animLvl val="lvl"/>
          <dgm:resizeHandles val="exact"/>
        </dgm:presLayoutVars>
      </dgm:prSet>
      <dgm:spPr/>
    </dgm:pt>
    <dgm:pt modelId="{B28EA828-8AD0-2A4A-AA40-0769D8EFED44}" type="pres">
      <dgm:prSet presAssocID="{95C0CEA6-3119-D148-8413-B3AA5D2AF62E}" presName="compNode" presStyleCnt="0"/>
      <dgm:spPr/>
    </dgm:pt>
    <dgm:pt modelId="{99E7AB0D-C11C-644F-BC19-4F5BB3F644EF}" type="pres">
      <dgm:prSet presAssocID="{95C0CEA6-3119-D148-8413-B3AA5D2AF62E}" presName="childRect" presStyleLbl="bgAcc1" presStyleIdx="0" presStyleCnt="5" custScaleX="231201" custScaleY="195555">
        <dgm:presLayoutVars>
          <dgm:bulletEnabled val="1"/>
        </dgm:presLayoutVars>
      </dgm:prSet>
      <dgm:spPr/>
    </dgm:pt>
    <dgm:pt modelId="{9DB8455F-1427-554B-AC5F-1F868EB775AA}" type="pres">
      <dgm:prSet presAssocID="{95C0CEA6-3119-D148-8413-B3AA5D2AF62E}" presName="parentText" presStyleLbl="node1" presStyleIdx="0" presStyleCnt="0">
        <dgm:presLayoutVars>
          <dgm:chMax val="0"/>
          <dgm:bulletEnabled val="1"/>
        </dgm:presLayoutVars>
      </dgm:prSet>
      <dgm:spPr/>
    </dgm:pt>
    <dgm:pt modelId="{2B85BF27-C314-B84E-B623-AC09D1BE0083}" type="pres">
      <dgm:prSet presAssocID="{95C0CEA6-3119-D148-8413-B3AA5D2AF62E}" presName="parentRect" presStyleLbl="alignNode1" presStyleIdx="0" presStyleCnt="5" custScaleX="231201" custScaleY="120176"/>
      <dgm:spPr/>
    </dgm:pt>
    <dgm:pt modelId="{E57E0497-E201-6E4A-AE0E-2FA70870A975}" type="pres">
      <dgm:prSet presAssocID="{95C0CEA6-3119-D148-8413-B3AA5D2AF62E}" presName="adorn" presStyleLbl="fgAccFollowNode1" presStyleIdx="0" presStyleCnt="5"/>
      <dgm:spPr>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1ABF4229-C541-4D45-9262-807BC3D590E0}" type="pres">
      <dgm:prSet presAssocID="{193DF270-280B-7342-954E-69882509C09C}" presName="sibTrans" presStyleLbl="sibTrans2D1" presStyleIdx="0" presStyleCnt="0"/>
      <dgm:spPr/>
    </dgm:pt>
    <dgm:pt modelId="{1C7D0F63-0426-D24F-A5EB-9A6C98CFC692}" type="pres">
      <dgm:prSet presAssocID="{ACE4A219-59E3-2C44-938D-B5E393519380}" presName="compNode" presStyleCnt="0"/>
      <dgm:spPr/>
    </dgm:pt>
    <dgm:pt modelId="{BBAC173F-E2CC-F241-89BE-B5E4DBDEDDCE}" type="pres">
      <dgm:prSet presAssocID="{ACE4A219-59E3-2C44-938D-B5E393519380}" presName="childRect" presStyleLbl="bgAcc1" presStyleIdx="1" presStyleCnt="5" custScaleX="231201" custScaleY="195555">
        <dgm:presLayoutVars>
          <dgm:bulletEnabled val="1"/>
        </dgm:presLayoutVars>
      </dgm:prSet>
      <dgm:spPr/>
    </dgm:pt>
    <dgm:pt modelId="{5A85D608-177F-F34A-B1ED-6CD5D8862879}" type="pres">
      <dgm:prSet presAssocID="{ACE4A219-59E3-2C44-938D-B5E393519380}" presName="parentText" presStyleLbl="node1" presStyleIdx="0" presStyleCnt="0">
        <dgm:presLayoutVars>
          <dgm:chMax val="0"/>
          <dgm:bulletEnabled val="1"/>
        </dgm:presLayoutVars>
      </dgm:prSet>
      <dgm:spPr/>
    </dgm:pt>
    <dgm:pt modelId="{B1F30680-B5C3-C640-B4D8-46DAF1B9CCA0}" type="pres">
      <dgm:prSet presAssocID="{ACE4A219-59E3-2C44-938D-B5E393519380}" presName="parentRect" presStyleLbl="alignNode1" presStyleIdx="1" presStyleCnt="5" custScaleX="231201" custScaleY="120176"/>
      <dgm:spPr/>
    </dgm:pt>
    <dgm:pt modelId="{5CD7D8A1-FD2C-BF4C-B3D3-A9BB520680D2}" type="pres">
      <dgm:prSet presAssocID="{ACE4A219-59E3-2C44-938D-B5E393519380}" presName="adorn" presStyleLbl="fgAccFollowNode1" presStyleIdx="1" presStyleCnt="5"/>
      <dgm:spPr>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7D62E9B1-E5AA-044A-A09D-F760C55E2C4E}" type="pres">
      <dgm:prSet presAssocID="{85D2E144-C0C5-0547-A59E-8B0A5C0F88A6}" presName="sibTrans" presStyleLbl="sibTrans2D1" presStyleIdx="0" presStyleCnt="0"/>
      <dgm:spPr/>
    </dgm:pt>
    <dgm:pt modelId="{2D7337C2-65BF-EA45-A899-D66547AC126E}" type="pres">
      <dgm:prSet presAssocID="{8B6BACCD-F450-AF46-A1A8-F0134F2419D8}" presName="compNode" presStyleCnt="0"/>
      <dgm:spPr/>
    </dgm:pt>
    <dgm:pt modelId="{67F4B383-367A-6A4D-8E91-2E4A08C78C9C}" type="pres">
      <dgm:prSet presAssocID="{8B6BACCD-F450-AF46-A1A8-F0134F2419D8}" presName="childRect" presStyleLbl="bgAcc1" presStyleIdx="2" presStyleCnt="5" custScaleX="231201" custScaleY="195555">
        <dgm:presLayoutVars>
          <dgm:bulletEnabled val="1"/>
        </dgm:presLayoutVars>
      </dgm:prSet>
      <dgm:spPr/>
    </dgm:pt>
    <dgm:pt modelId="{792A5D16-5145-BE4C-A5CE-0A9047D0A5FB}" type="pres">
      <dgm:prSet presAssocID="{8B6BACCD-F450-AF46-A1A8-F0134F2419D8}" presName="parentText" presStyleLbl="node1" presStyleIdx="0" presStyleCnt="0">
        <dgm:presLayoutVars>
          <dgm:chMax val="0"/>
          <dgm:bulletEnabled val="1"/>
        </dgm:presLayoutVars>
      </dgm:prSet>
      <dgm:spPr/>
    </dgm:pt>
    <dgm:pt modelId="{BE3442CA-5F4F-B64C-B005-4DFA2E96CC7D}" type="pres">
      <dgm:prSet presAssocID="{8B6BACCD-F450-AF46-A1A8-F0134F2419D8}" presName="parentRect" presStyleLbl="alignNode1" presStyleIdx="2" presStyleCnt="5" custScaleX="231201" custScaleY="120176"/>
      <dgm:spPr/>
    </dgm:pt>
    <dgm:pt modelId="{7D57BBBB-FC30-2144-80E9-D3F19E33C916}" type="pres">
      <dgm:prSet presAssocID="{8B6BACCD-F450-AF46-A1A8-F0134F2419D8}" presName="adorn" presStyleLbl="fgAccFollowNode1" presStyleIdx="2" presStyleCnt="5"/>
      <dgm:spPr>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0A3A6D4F-8CE1-9F40-97F6-352CF851E6F7}" type="pres">
      <dgm:prSet presAssocID="{AC308436-B6AE-734D-A71E-C7E968EAB904}" presName="sibTrans" presStyleLbl="sibTrans2D1" presStyleIdx="0" presStyleCnt="0"/>
      <dgm:spPr/>
    </dgm:pt>
    <dgm:pt modelId="{FB92512D-512C-394E-8525-F098D3EBA0D7}" type="pres">
      <dgm:prSet presAssocID="{725D0E34-A2BC-604A-BA3A-108E813214B5}" presName="compNode" presStyleCnt="0"/>
      <dgm:spPr/>
    </dgm:pt>
    <dgm:pt modelId="{94F142DD-28A4-7347-A3A4-BC81C7774A7B}" type="pres">
      <dgm:prSet presAssocID="{725D0E34-A2BC-604A-BA3A-108E813214B5}" presName="childRect" presStyleLbl="bgAcc1" presStyleIdx="3" presStyleCnt="5" custScaleX="231201" custScaleY="195555">
        <dgm:presLayoutVars>
          <dgm:bulletEnabled val="1"/>
        </dgm:presLayoutVars>
      </dgm:prSet>
      <dgm:spPr/>
    </dgm:pt>
    <dgm:pt modelId="{15825DA4-251C-114F-AC6E-6F890EDF81C8}" type="pres">
      <dgm:prSet presAssocID="{725D0E34-A2BC-604A-BA3A-108E813214B5}" presName="parentText" presStyleLbl="node1" presStyleIdx="0" presStyleCnt="0">
        <dgm:presLayoutVars>
          <dgm:chMax val="0"/>
          <dgm:bulletEnabled val="1"/>
        </dgm:presLayoutVars>
      </dgm:prSet>
      <dgm:spPr/>
    </dgm:pt>
    <dgm:pt modelId="{F90D667E-A841-D043-8412-5BA2436A373D}" type="pres">
      <dgm:prSet presAssocID="{725D0E34-A2BC-604A-BA3A-108E813214B5}" presName="parentRect" presStyleLbl="alignNode1" presStyleIdx="3" presStyleCnt="5" custScaleX="231201" custScaleY="120176"/>
      <dgm:spPr/>
    </dgm:pt>
    <dgm:pt modelId="{5DE74BE0-A4C5-FA46-B5F9-EC694950F03F}" type="pres">
      <dgm:prSet presAssocID="{725D0E34-A2BC-604A-BA3A-108E813214B5}" presName="adorn" presStyleLbl="fgAccFollowNode1" presStyleIdx="3" presStyleCnt="5"/>
      <dgm:spPr>
        <a:blipFill rotWithShape="1">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ADD34BAB-A8AD-B943-97C2-67F533A165F0}" type="pres">
      <dgm:prSet presAssocID="{38025832-938D-9C40-B9A1-B1C1C9778BEA}" presName="sibTrans" presStyleLbl="sibTrans2D1" presStyleIdx="0" presStyleCnt="0"/>
      <dgm:spPr/>
    </dgm:pt>
    <dgm:pt modelId="{1D24EA1B-A939-8B48-BE4A-DD9D696E7F0E}" type="pres">
      <dgm:prSet presAssocID="{63D773F5-F36B-3C47-B6BE-16EA182807A8}" presName="compNode" presStyleCnt="0"/>
      <dgm:spPr/>
    </dgm:pt>
    <dgm:pt modelId="{0813C62B-02D1-1B40-BD43-C05F27B61B2F}" type="pres">
      <dgm:prSet presAssocID="{63D773F5-F36B-3C47-B6BE-16EA182807A8}" presName="childRect" presStyleLbl="bgAcc1" presStyleIdx="4" presStyleCnt="5" custScaleX="231201" custScaleY="195555">
        <dgm:presLayoutVars>
          <dgm:bulletEnabled val="1"/>
        </dgm:presLayoutVars>
      </dgm:prSet>
      <dgm:spPr/>
    </dgm:pt>
    <dgm:pt modelId="{67E38973-AF9E-364D-AAB9-E9043408AC9F}" type="pres">
      <dgm:prSet presAssocID="{63D773F5-F36B-3C47-B6BE-16EA182807A8}" presName="parentText" presStyleLbl="node1" presStyleIdx="0" presStyleCnt="0">
        <dgm:presLayoutVars>
          <dgm:chMax val="0"/>
          <dgm:bulletEnabled val="1"/>
        </dgm:presLayoutVars>
      </dgm:prSet>
      <dgm:spPr/>
    </dgm:pt>
    <dgm:pt modelId="{03A2CDDD-D551-6441-A9D3-E4828BE7AF18}" type="pres">
      <dgm:prSet presAssocID="{63D773F5-F36B-3C47-B6BE-16EA182807A8}" presName="parentRect" presStyleLbl="alignNode1" presStyleIdx="4" presStyleCnt="5" custScaleX="231201" custScaleY="120176"/>
      <dgm:spPr/>
    </dgm:pt>
    <dgm:pt modelId="{8994783D-F70F-B54C-B8D1-25379E658F96}" type="pres">
      <dgm:prSet presAssocID="{63D773F5-F36B-3C47-B6BE-16EA182807A8}" presName="adorn" presStyleLbl="fgAccFollowNode1" presStyleIdx="4" presStyleCnt="5"/>
      <dgm:spPr>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Lst>
  <dgm:cxnLst>
    <dgm:cxn modelId="{9855C615-A9D7-234C-B87C-053FA3CBB12D}" type="presOf" srcId="{63D773F5-F36B-3C47-B6BE-16EA182807A8}" destId="{67E38973-AF9E-364D-AAB9-E9043408AC9F}" srcOrd="0" destOrd="0" presId="urn:microsoft.com/office/officeart/2005/8/layout/bList2"/>
    <dgm:cxn modelId="{FC2E5526-0D34-FE49-948C-CB47A9A067E5}" type="presOf" srcId="{725D0E34-A2BC-604A-BA3A-108E813214B5}" destId="{F90D667E-A841-D043-8412-5BA2436A373D}" srcOrd="1" destOrd="0" presId="urn:microsoft.com/office/officeart/2005/8/layout/bList2"/>
    <dgm:cxn modelId="{78DFBC2F-ED7C-5A45-8EA4-D5A4CC20CF89}" srcId="{6FA3CF33-CFA4-B04D-AD66-0685CABEE7E6}" destId="{725D0E34-A2BC-604A-BA3A-108E813214B5}" srcOrd="3" destOrd="0" parTransId="{888F9272-2A4D-DB4F-AD48-97A5CD01EA34}" sibTransId="{38025832-938D-9C40-B9A1-B1C1C9778BEA}"/>
    <dgm:cxn modelId="{CFED3C44-7B79-F342-8E26-776EAD3851F3}" srcId="{6FA3CF33-CFA4-B04D-AD66-0685CABEE7E6}" destId="{ACE4A219-59E3-2C44-938D-B5E393519380}" srcOrd="1" destOrd="0" parTransId="{2CF4EDE2-498B-864D-A2C4-F2254F2FFE5C}" sibTransId="{85D2E144-C0C5-0547-A59E-8B0A5C0F88A6}"/>
    <dgm:cxn modelId="{F8C40263-4D1E-6847-A2E7-5138942ACAC1}" type="presOf" srcId="{8B6BACCD-F450-AF46-A1A8-F0134F2419D8}" destId="{BE3442CA-5F4F-B64C-B005-4DFA2E96CC7D}" srcOrd="1" destOrd="0" presId="urn:microsoft.com/office/officeart/2005/8/layout/bList2"/>
    <dgm:cxn modelId="{BADCF665-8C6A-BB4D-A453-7BEBC337A748}" type="presOf" srcId="{63D773F5-F36B-3C47-B6BE-16EA182807A8}" destId="{03A2CDDD-D551-6441-A9D3-E4828BE7AF18}" srcOrd="1" destOrd="0" presId="urn:microsoft.com/office/officeart/2005/8/layout/bList2"/>
    <dgm:cxn modelId="{709E426B-5589-EC44-A493-F53FCE737278}" srcId="{6FA3CF33-CFA4-B04D-AD66-0685CABEE7E6}" destId="{95C0CEA6-3119-D148-8413-B3AA5D2AF62E}" srcOrd="0" destOrd="0" parTransId="{50ECBF4D-B424-9140-96E0-8D64B050DDCB}" sibTransId="{193DF270-280B-7342-954E-69882509C09C}"/>
    <dgm:cxn modelId="{72DB877B-DEAE-F94C-8566-4C920A9D4AB6}" type="presOf" srcId="{95C0CEA6-3119-D148-8413-B3AA5D2AF62E}" destId="{9DB8455F-1427-554B-AC5F-1F868EB775AA}" srcOrd="0" destOrd="0" presId="urn:microsoft.com/office/officeart/2005/8/layout/bList2"/>
    <dgm:cxn modelId="{053D107C-1CB3-C44D-9081-6C88F246C683}" type="presOf" srcId="{38025832-938D-9C40-B9A1-B1C1C9778BEA}" destId="{ADD34BAB-A8AD-B943-97C2-67F533A165F0}" srcOrd="0" destOrd="0" presId="urn:microsoft.com/office/officeart/2005/8/layout/bList2"/>
    <dgm:cxn modelId="{BB22F78A-83EA-334B-AB64-5BEE7C617DEE}" srcId="{6FA3CF33-CFA4-B04D-AD66-0685CABEE7E6}" destId="{8B6BACCD-F450-AF46-A1A8-F0134F2419D8}" srcOrd="2" destOrd="0" parTransId="{3BA49E62-1C00-2E4C-81D6-4917A51116F6}" sibTransId="{AC308436-B6AE-734D-A71E-C7E968EAB904}"/>
    <dgm:cxn modelId="{74AA3D9E-9C44-C146-946D-4D9B85478A92}" type="presOf" srcId="{ACE4A219-59E3-2C44-938D-B5E393519380}" destId="{B1F30680-B5C3-C640-B4D8-46DAF1B9CCA0}" srcOrd="1" destOrd="0" presId="urn:microsoft.com/office/officeart/2005/8/layout/bList2"/>
    <dgm:cxn modelId="{73D5EFA0-9CE4-6A4E-82A3-B2FD9C59F7F0}" type="presOf" srcId="{85D2E144-C0C5-0547-A59E-8B0A5C0F88A6}" destId="{7D62E9B1-E5AA-044A-A09D-F760C55E2C4E}" srcOrd="0" destOrd="0" presId="urn:microsoft.com/office/officeart/2005/8/layout/bList2"/>
    <dgm:cxn modelId="{F0A8FEC0-89EC-CF40-9BA6-AA1E19D3E5DE}" type="presOf" srcId="{AC308436-B6AE-734D-A71E-C7E968EAB904}" destId="{0A3A6D4F-8CE1-9F40-97F6-352CF851E6F7}" srcOrd="0" destOrd="0" presId="urn:microsoft.com/office/officeart/2005/8/layout/bList2"/>
    <dgm:cxn modelId="{70DB99CA-742A-A74C-BCC6-D0900AD1CF0E}" type="presOf" srcId="{8B6BACCD-F450-AF46-A1A8-F0134F2419D8}" destId="{792A5D16-5145-BE4C-A5CE-0A9047D0A5FB}" srcOrd="0" destOrd="0" presId="urn:microsoft.com/office/officeart/2005/8/layout/bList2"/>
    <dgm:cxn modelId="{75B6A9CD-2E0A-8D46-830A-0977C42C7BD1}" type="presOf" srcId="{725D0E34-A2BC-604A-BA3A-108E813214B5}" destId="{15825DA4-251C-114F-AC6E-6F890EDF81C8}" srcOrd="0" destOrd="0" presId="urn:microsoft.com/office/officeart/2005/8/layout/bList2"/>
    <dgm:cxn modelId="{79A789D2-6AB6-3E48-92DF-A23A476DD31C}" type="presOf" srcId="{95C0CEA6-3119-D148-8413-B3AA5D2AF62E}" destId="{2B85BF27-C314-B84E-B623-AC09D1BE0083}" srcOrd="1" destOrd="0" presId="urn:microsoft.com/office/officeart/2005/8/layout/bList2"/>
    <dgm:cxn modelId="{FEB43ED9-271B-3E4D-ADF3-3B0B25ACC197}" type="presOf" srcId="{6FA3CF33-CFA4-B04D-AD66-0685CABEE7E6}" destId="{6455A7F6-878E-F145-B7B0-478515DA7556}" srcOrd="0" destOrd="0" presId="urn:microsoft.com/office/officeart/2005/8/layout/bList2"/>
    <dgm:cxn modelId="{08F530DE-D4EA-9A48-90B0-88CD206AF54D}" srcId="{6FA3CF33-CFA4-B04D-AD66-0685CABEE7E6}" destId="{63D773F5-F36B-3C47-B6BE-16EA182807A8}" srcOrd="4" destOrd="0" parTransId="{5E605582-EB19-8A44-BA65-67B77DBD061C}" sibTransId="{75BB9DD5-E521-764D-94D1-363FC31D0200}"/>
    <dgm:cxn modelId="{0628D4F4-62AE-D544-B789-EAB172280B85}" type="presOf" srcId="{ACE4A219-59E3-2C44-938D-B5E393519380}" destId="{5A85D608-177F-F34A-B1ED-6CD5D8862879}" srcOrd="0" destOrd="0" presId="urn:microsoft.com/office/officeart/2005/8/layout/bList2"/>
    <dgm:cxn modelId="{86AE99FE-6EDB-284E-BBF1-1427722EE0A9}" type="presOf" srcId="{193DF270-280B-7342-954E-69882509C09C}" destId="{1ABF4229-C541-4D45-9262-807BC3D590E0}" srcOrd="0" destOrd="0" presId="urn:microsoft.com/office/officeart/2005/8/layout/bList2"/>
    <dgm:cxn modelId="{B883EC8A-8FFA-9C49-8F9A-3C49CED11ADE}" type="presParOf" srcId="{6455A7F6-878E-F145-B7B0-478515DA7556}" destId="{B28EA828-8AD0-2A4A-AA40-0769D8EFED44}" srcOrd="0" destOrd="0" presId="urn:microsoft.com/office/officeart/2005/8/layout/bList2"/>
    <dgm:cxn modelId="{7A8798BC-E8DF-BA44-BCCD-99905B644B67}" type="presParOf" srcId="{B28EA828-8AD0-2A4A-AA40-0769D8EFED44}" destId="{99E7AB0D-C11C-644F-BC19-4F5BB3F644EF}" srcOrd="0" destOrd="0" presId="urn:microsoft.com/office/officeart/2005/8/layout/bList2"/>
    <dgm:cxn modelId="{40DF69B9-9853-D94B-9A03-369EFF49CE14}" type="presParOf" srcId="{B28EA828-8AD0-2A4A-AA40-0769D8EFED44}" destId="{9DB8455F-1427-554B-AC5F-1F868EB775AA}" srcOrd="1" destOrd="0" presId="urn:microsoft.com/office/officeart/2005/8/layout/bList2"/>
    <dgm:cxn modelId="{A258C750-0155-EA46-95C6-B7B160722AF3}" type="presParOf" srcId="{B28EA828-8AD0-2A4A-AA40-0769D8EFED44}" destId="{2B85BF27-C314-B84E-B623-AC09D1BE0083}" srcOrd="2" destOrd="0" presId="urn:microsoft.com/office/officeart/2005/8/layout/bList2"/>
    <dgm:cxn modelId="{97C9114B-CFDC-DC48-9677-621CDD2C3B0E}" type="presParOf" srcId="{B28EA828-8AD0-2A4A-AA40-0769D8EFED44}" destId="{E57E0497-E201-6E4A-AE0E-2FA70870A975}" srcOrd="3" destOrd="0" presId="urn:microsoft.com/office/officeart/2005/8/layout/bList2"/>
    <dgm:cxn modelId="{363D85B7-575B-9446-80DA-66B248B51146}" type="presParOf" srcId="{6455A7F6-878E-F145-B7B0-478515DA7556}" destId="{1ABF4229-C541-4D45-9262-807BC3D590E0}" srcOrd="1" destOrd="0" presId="urn:microsoft.com/office/officeart/2005/8/layout/bList2"/>
    <dgm:cxn modelId="{A4AA74F8-3EDD-1940-A8C8-5D18BD65F612}" type="presParOf" srcId="{6455A7F6-878E-F145-B7B0-478515DA7556}" destId="{1C7D0F63-0426-D24F-A5EB-9A6C98CFC692}" srcOrd="2" destOrd="0" presId="urn:microsoft.com/office/officeart/2005/8/layout/bList2"/>
    <dgm:cxn modelId="{2061ADAB-ACC6-7D47-9B2F-0375F0BB7B25}" type="presParOf" srcId="{1C7D0F63-0426-D24F-A5EB-9A6C98CFC692}" destId="{BBAC173F-E2CC-F241-89BE-B5E4DBDEDDCE}" srcOrd="0" destOrd="0" presId="urn:microsoft.com/office/officeart/2005/8/layout/bList2"/>
    <dgm:cxn modelId="{6A99C16C-BCA2-5640-A16F-14D87CDB1B99}" type="presParOf" srcId="{1C7D0F63-0426-D24F-A5EB-9A6C98CFC692}" destId="{5A85D608-177F-F34A-B1ED-6CD5D8862879}" srcOrd="1" destOrd="0" presId="urn:microsoft.com/office/officeart/2005/8/layout/bList2"/>
    <dgm:cxn modelId="{FD1CB5EF-0854-6E46-8E0E-BB014C5EEF20}" type="presParOf" srcId="{1C7D0F63-0426-D24F-A5EB-9A6C98CFC692}" destId="{B1F30680-B5C3-C640-B4D8-46DAF1B9CCA0}" srcOrd="2" destOrd="0" presId="urn:microsoft.com/office/officeart/2005/8/layout/bList2"/>
    <dgm:cxn modelId="{A96C454B-F251-B84A-87A9-AE6CABA0D31F}" type="presParOf" srcId="{1C7D0F63-0426-D24F-A5EB-9A6C98CFC692}" destId="{5CD7D8A1-FD2C-BF4C-B3D3-A9BB520680D2}" srcOrd="3" destOrd="0" presId="urn:microsoft.com/office/officeart/2005/8/layout/bList2"/>
    <dgm:cxn modelId="{A91FD892-A565-924D-8846-5B70DCC81E1D}" type="presParOf" srcId="{6455A7F6-878E-F145-B7B0-478515DA7556}" destId="{7D62E9B1-E5AA-044A-A09D-F760C55E2C4E}" srcOrd="3" destOrd="0" presId="urn:microsoft.com/office/officeart/2005/8/layout/bList2"/>
    <dgm:cxn modelId="{4DC5C4A4-54CF-124C-BFDF-72A55062017E}" type="presParOf" srcId="{6455A7F6-878E-F145-B7B0-478515DA7556}" destId="{2D7337C2-65BF-EA45-A899-D66547AC126E}" srcOrd="4" destOrd="0" presId="urn:microsoft.com/office/officeart/2005/8/layout/bList2"/>
    <dgm:cxn modelId="{710B89BD-F71A-094F-8140-937338CF4F61}" type="presParOf" srcId="{2D7337C2-65BF-EA45-A899-D66547AC126E}" destId="{67F4B383-367A-6A4D-8E91-2E4A08C78C9C}" srcOrd="0" destOrd="0" presId="urn:microsoft.com/office/officeart/2005/8/layout/bList2"/>
    <dgm:cxn modelId="{B3D13D48-1F4C-FF46-83F7-D6A8CDA40689}" type="presParOf" srcId="{2D7337C2-65BF-EA45-A899-D66547AC126E}" destId="{792A5D16-5145-BE4C-A5CE-0A9047D0A5FB}" srcOrd="1" destOrd="0" presId="urn:microsoft.com/office/officeart/2005/8/layout/bList2"/>
    <dgm:cxn modelId="{14643C82-1A38-904A-9AE0-2B339412E2CF}" type="presParOf" srcId="{2D7337C2-65BF-EA45-A899-D66547AC126E}" destId="{BE3442CA-5F4F-B64C-B005-4DFA2E96CC7D}" srcOrd="2" destOrd="0" presId="urn:microsoft.com/office/officeart/2005/8/layout/bList2"/>
    <dgm:cxn modelId="{A39202E8-01E7-5B42-9793-BC1C51494850}" type="presParOf" srcId="{2D7337C2-65BF-EA45-A899-D66547AC126E}" destId="{7D57BBBB-FC30-2144-80E9-D3F19E33C916}" srcOrd="3" destOrd="0" presId="urn:microsoft.com/office/officeart/2005/8/layout/bList2"/>
    <dgm:cxn modelId="{980F7100-4ACE-B44B-8E47-610DBAF05166}" type="presParOf" srcId="{6455A7F6-878E-F145-B7B0-478515DA7556}" destId="{0A3A6D4F-8CE1-9F40-97F6-352CF851E6F7}" srcOrd="5" destOrd="0" presId="urn:microsoft.com/office/officeart/2005/8/layout/bList2"/>
    <dgm:cxn modelId="{7F83E052-EDBD-804D-A647-9551A9EBA4B1}" type="presParOf" srcId="{6455A7F6-878E-F145-B7B0-478515DA7556}" destId="{FB92512D-512C-394E-8525-F098D3EBA0D7}" srcOrd="6" destOrd="0" presId="urn:microsoft.com/office/officeart/2005/8/layout/bList2"/>
    <dgm:cxn modelId="{38968A42-2474-1A46-B049-17045B903F42}" type="presParOf" srcId="{FB92512D-512C-394E-8525-F098D3EBA0D7}" destId="{94F142DD-28A4-7347-A3A4-BC81C7774A7B}" srcOrd="0" destOrd="0" presId="urn:microsoft.com/office/officeart/2005/8/layout/bList2"/>
    <dgm:cxn modelId="{DF8D6EC1-5109-0F4D-B791-C023B7D85DDB}" type="presParOf" srcId="{FB92512D-512C-394E-8525-F098D3EBA0D7}" destId="{15825DA4-251C-114F-AC6E-6F890EDF81C8}" srcOrd="1" destOrd="0" presId="urn:microsoft.com/office/officeart/2005/8/layout/bList2"/>
    <dgm:cxn modelId="{5C7F3968-6017-D64B-A671-3ED8427B210A}" type="presParOf" srcId="{FB92512D-512C-394E-8525-F098D3EBA0D7}" destId="{F90D667E-A841-D043-8412-5BA2436A373D}" srcOrd="2" destOrd="0" presId="urn:microsoft.com/office/officeart/2005/8/layout/bList2"/>
    <dgm:cxn modelId="{71449B71-3670-5049-82C5-C619E05ECCDA}" type="presParOf" srcId="{FB92512D-512C-394E-8525-F098D3EBA0D7}" destId="{5DE74BE0-A4C5-FA46-B5F9-EC694950F03F}" srcOrd="3" destOrd="0" presId="urn:microsoft.com/office/officeart/2005/8/layout/bList2"/>
    <dgm:cxn modelId="{9B125F27-8238-D544-9020-94A8F01221D3}" type="presParOf" srcId="{6455A7F6-878E-F145-B7B0-478515DA7556}" destId="{ADD34BAB-A8AD-B943-97C2-67F533A165F0}" srcOrd="7" destOrd="0" presId="urn:microsoft.com/office/officeart/2005/8/layout/bList2"/>
    <dgm:cxn modelId="{2EA31DC0-2B92-6E42-BBA5-ED9F735F0F79}" type="presParOf" srcId="{6455A7F6-878E-F145-B7B0-478515DA7556}" destId="{1D24EA1B-A939-8B48-BE4A-DD9D696E7F0E}" srcOrd="8" destOrd="0" presId="urn:microsoft.com/office/officeart/2005/8/layout/bList2"/>
    <dgm:cxn modelId="{F7F37729-546A-8B44-A3C4-3ECD1F1C3AD7}" type="presParOf" srcId="{1D24EA1B-A939-8B48-BE4A-DD9D696E7F0E}" destId="{0813C62B-02D1-1B40-BD43-C05F27B61B2F}" srcOrd="0" destOrd="0" presId="urn:microsoft.com/office/officeart/2005/8/layout/bList2"/>
    <dgm:cxn modelId="{99898E49-0381-3E49-AE89-7BC0509704A1}" type="presParOf" srcId="{1D24EA1B-A939-8B48-BE4A-DD9D696E7F0E}" destId="{67E38973-AF9E-364D-AAB9-E9043408AC9F}" srcOrd="1" destOrd="0" presId="urn:microsoft.com/office/officeart/2005/8/layout/bList2"/>
    <dgm:cxn modelId="{FEB926B6-F043-DA49-BF58-E66486901D19}" type="presParOf" srcId="{1D24EA1B-A939-8B48-BE4A-DD9D696E7F0E}" destId="{03A2CDDD-D551-6441-A9D3-E4828BE7AF18}" srcOrd="2" destOrd="0" presId="urn:microsoft.com/office/officeart/2005/8/layout/bList2"/>
    <dgm:cxn modelId="{188ADB82-6AB4-6B42-A273-4C9252A1B725}" type="presParOf" srcId="{1D24EA1B-A939-8B48-BE4A-DD9D696E7F0E}" destId="{8994783D-F70F-B54C-B8D1-25379E658F96}"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FA3CF33-CFA4-B04D-AD66-0685CABEE7E6}"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GB"/>
        </a:p>
      </dgm:t>
    </dgm:pt>
    <dgm:pt modelId="{95C0CEA6-3119-D148-8413-B3AA5D2AF62E}">
      <dgm:prSet phldrT="[Text]"/>
      <dgm:spPr/>
      <dgm:t>
        <a:bodyPr/>
        <a:lstStyle/>
        <a:p>
          <a:r>
            <a:rPr lang="en-GB" dirty="0"/>
            <a:t>AND</a:t>
          </a:r>
        </a:p>
      </dgm:t>
    </dgm:pt>
    <dgm:pt modelId="{50ECBF4D-B424-9140-96E0-8D64B050DDCB}" type="parTrans" cxnId="{709E426B-5589-EC44-A493-F53FCE737278}">
      <dgm:prSet/>
      <dgm:spPr/>
      <dgm:t>
        <a:bodyPr/>
        <a:lstStyle/>
        <a:p>
          <a:endParaRPr lang="en-GB"/>
        </a:p>
      </dgm:t>
    </dgm:pt>
    <dgm:pt modelId="{193DF270-280B-7342-954E-69882509C09C}" type="sibTrans" cxnId="{709E426B-5589-EC44-A493-F53FCE737278}">
      <dgm:prSet/>
      <dgm:spPr/>
      <dgm:t>
        <a:bodyPr/>
        <a:lstStyle/>
        <a:p>
          <a:endParaRPr lang="en-GB"/>
        </a:p>
      </dgm:t>
    </dgm:pt>
    <dgm:pt modelId="{ACE4A219-59E3-2C44-938D-B5E393519380}">
      <dgm:prSet phldrT="[Text]"/>
      <dgm:spPr/>
      <dgm:t>
        <a:bodyPr/>
        <a:lstStyle/>
        <a:p>
          <a:r>
            <a:rPr lang="en-GB" dirty="0"/>
            <a:t>OR</a:t>
          </a:r>
        </a:p>
      </dgm:t>
    </dgm:pt>
    <dgm:pt modelId="{2CF4EDE2-498B-864D-A2C4-F2254F2FFE5C}" type="parTrans" cxnId="{CFED3C44-7B79-F342-8E26-776EAD3851F3}">
      <dgm:prSet/>
      <dgm:spPr/>
      <dgm:t>
        <a:bodyPr/>
        <a:lstStyle/>
        <a:p>
          <a:endParaRPr lang="en-GB"/>
        </a:p>
      </dgm:t>
    </dgm:pt>
    <dgm:pt modelId="{85D2E144-C0C5-0547-A59E-8B0A5C0F88A6}" type="sibTrans" cxnId="{CFED3C44-7B79-F342-8E26-776EAD3851F3}">
      <dgm:prSet/>
      <dgm:spPr/>
      <dgm:t>
        <a:bodyPr/>
        <a:lstStyle/>
        <a:p>
          <a:endParaRPr lang="en-GB"/>
        </a:p>
      </dgm:t>
    </dgm:pt>
    <dgm:pt modelId="{8B6BACCD-F450-AF46-A1A8-F0134F2419D8}">
      <dgm:prSet phldrT="[Text]"/>
      <dgm:spPr/>
      <dgm:t>
        <a:bodyPr/>
        <a:lstStyle/>
        <a:p>
          <a:r>
            <a:rPr lang="en-GB" dirty="0"/>
            <a:t>NOT</a:t>
          </a:r>
        </a:p>
      </dgm:t>
    </dgm:pt>
    <dgm:pt modelId="{3BA49E62-1C00-2E4C-81D6-4917A51116F6}" type="parTrans" cxnId="{BB22F78A-83EA-334B-AB64-5BEE7C617DEE}">
      <dgm:prSet/>
      <dgm:spPr/>
      <dgm:t>
        <a:bodyPr/>
        <a:lstStyle/>
        <a:p>
          <a:endParaRPr lang="en-GB"/>
        </a:p>
      </dgm:t>
    </dgm:pt>
    <dgm:pt modelId="{AC308436-B6AE-734D-A71E-C7E968EAB904}" type="sibTrans" cxnId="{BB22F78A-83EA-334B-AB64-5BEE7C617DEE}">
      <dgm:prSet/>
      <dgm:spPr/>
      <dgm:t>
        <a:bodyPr/>
        <a:lstStyle/>
        <a:p>
          <a:endParaRPr lang="en-GB"/>
        </a:p>
      </dgm:t>
    </dgm:pt>
    <dgm:pt modelId="{725D0E34-A2BC-604A-BA3A-108E813214B5}">
      <dgm:prSet phldrT="[Text]"/>
      <dgm:spPr/>
      <dgm:t>
        <a:bodyPr/>
        <a:lstStyle/>
        <a:p>
          <a:r>
            <a:rPr lang="en-GB" dirty="0"/>
            <a:t>NAND</a:t>
          </a:r>
        </a:p>
      </dgm:t>
    </dgm:pt>
    <dgm:pt modelId="{888F9272-2A4D-DB4F-AD48-97A5CD01EA34}" type="parTrans" cxnId="{78DFBC2F-ED7C-5A45-8EA4-D5A4CC20CF89}">
      <dgm:prSet/>
      <dgm:spPr/>
      <dgm:t>
        <a:bodyPr/>
        <a:lstStyle/>
        <a:p>
          <a:endParaRPr lang="en-GB"/>
        </a:p>
      </dgm:t>
    </dgm:pt>
    <dgm:pt modelId="{38025832-938D-9C40-B9A1-B1C1C9778BEA}" type="sibTrans" cxnId="{78DFBC2F-ED7C-5A45-8EA4-D5A4CC20CF89}">
      <dgm:prSet/>
      <dgm:spPr/>
      <dgm:t>
        <a:bodyPr/>
        <a:lstStyle/>
        <a:p>
          <a:endParaRPr lang="en-GB"/>
        </a:p>
      </dgm:t>
    </dgm:pt>
    <dgm:pt modelId="{63D773F5-F36B-3C47-B6BE-16EA182807A8}">
      <dgm:prSet phldrT="[Text]"/>
      <dgm:spPr/>
      <dgm:t>
        <a:bodyPr/>
        <a:lstStyle/>
        <a:p>
          <a:r>
            <a:rPr lang="en-GB" dirty="0"/>
            <a:t>XOR</a:t>
          </a:r>
        </a:p>
      </dgm:t>
    </dgm:pt>
    <dgm:pt modelId="{5E605582-EB19-8A44-BA65-67B77DBD061C}" type="parTrans" cxnId="{08F530DE-D4EA-9A48-90B0-88CD206AF54D}">
      <dgm:prSet/>
      <dgm:spPr/>
      <dgm:t>
        <a:bodyPr/>
        <a:lstStyle/>
        <a:p>
          <a:endParaRPr lang="en-GB"/>
        </a:p>
      </dgm:t>
    </dgm:pt>
    <dgm:pt modelId="{75BB9DD5-E521-764D-94D1-363FC31D0200}" type="sibTrans" cxnId="{08F530DE-D4EA-9A48-90B0-88CD206AF54D}">
      <dgm:prSet/>
      <dgm:spPr/>
      <dgm:t>
        <a:bodyPr/>
        <a:lstStyle/>
        <a:p>
          <a:endParaRPr lang="en-GB"/>
        </a:p>
      </dgm:t>
    </dgm:pt>
    <dgm:pt modelId="{6455A7F6-878E-F145-B7B0-478515DA7556}" type="pres">
      <dgm:prSet presAssocID="{6FA3CF33-CFA4-B04D-AD66-0685CABEE7E6}" presName="diagram" presStyleCnt="0">
        <dgm:presLayoutVars>
          <dgm:dir/>
          <dgm:animLvl val="lvl"/>
          <dgm:resizeHandles val="exact"/>
        </dgm:presLayoutVars>
      </dgm:prSet>
      <dgm:spPr/>
    </dgm:pt>
    <dgm:pt modelId="{B28EA828-8AD0-2A4A-AA40-0769D8EFED44}" type="pres">
      <dgm:prSet presAssocID="{95C0CEA6-3119-D148-8413-B3AA5D2AF62E}" presName="compNode" presStyleCnt="0"/>
      <dgm:spPr/>
    </dgm:pt>
    <dgm:pt modelId="{99E7AB0D-C11C-644F-BC19-4F5BB3F644EF}" type="pres">
      <dgm:prSet presAssocID="{95C0CEA6-3119-D148-8413-B3AA5D2AF62E}" presName="childRect" presStyleLbl="bgAcc1" presStyleIdx="0" presStyleCnt="5" custScaleX="231201" custScaleY="195555">
        <dgm:presLayoutVars>
          <dgm:bulletEnabled val="1"/>
        </dgm:presLayoutVars>
      </dgm:prSet>
      <dgm:spPr/>
    </dgm:pt>
    <dgm:pt modelId="{9DB8455F-1427-554B-AC5F-1F868EB775AA}" type="pres">
      <dgm:prSet presAssocID="{95C0CEA6-3119-D148-8413-B3AA5D2AF62E}" presName="parentText" presStyleLbl="node1" presStyleIdx="0" presStyleCnt="0">
        <dgm:presLayoutVars>
          <dgm:chMax val="0"/>
          <dgm:bulletEnabled val="1"/>
        </dgm:presLayoutVars>
      </dgm:prSet>
      <dgm:spPr/>
    </dgm:pt>
    <dgm:pt modelId="{2B85BF27-C314-B84E-B623-AC09D1BE0083}" type="pres">
      <dgm:prSet presAssocID="{95C0CEA6-3119-D148-8413-B3AA5D2AF62E}" presName="parentRect" presStyleLbl="alignNode1" presStyleIdx="0" presStyleCnt="5" custScaleX="231201" custScaleY="120176"/>
      <dgm:spPr/>
    </dgm:pt>
    <dgm:pt modelId="{E57E0497-E201-6E4A-AE0E-2FA70870A975}" type="pres">
      <dgm:prSet presAssocID="{95C0CEA6-3119-D148-8413-B3AA5D2AF62E}" presName="adorn" presStyleLbl="fgAccFollowNode1" presStyleIdx="0" presStyleCnt="5"/>
      <dgm:spPr>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1ABF4229-C541-4D45-9262-807BC3D590E0}" type="pres">
      <dgm:prSet presAssocID="{193DF270-280B-7342-954E-69882509C09C}" presName="sibTrans" presStyleLbl="sibTrans2D1" presStyleIdx="0" presStyleCnt="0"/>
      <dgm:spPr/>
    </dgm:pt>
    <dgm:pt modelId="{1C7D0F63-0426-D24F-A5EB-9A6C98CFC692}" type="pres">
      <dgm:prSet presAssocID="{ACE4A219-59E3-2C44-938D-B5E393519380}" presName="compNode" presStyleCnt="0"/>
      <dgm:spPr/>
    </dgm:pt>
    <dgm:pt modelId="{BBAC173F-E2CC-F241-89BE-B5E4DBDEDDCE}" type="pres">
      <dgm:prSet presAssocID="{ACE4A219-59E3-2C44-938D-B5E393519380}" presName="childRect" presStyleLbl="bgAcc1" presStyleIdx="1" presStyleCnt="5" custScaleX="231201" custScaleY="195555">
        <dgm:presLayoutVars>
          <dgm:bulletEnabled val="1"/>
        </dgm:presLayoutVars>
      </dgm:prSet>
      <dgm:spPr/>
    </dgm:pt>
    <dgm:pt modelId="{5A85D608-177F-F34A-B1ED-6CD5D8862879}" type="pres">
      <dgm:prSet presAssocID="{ACE4A219-59E3-2C44-938D-B5E393519380}" presName="parentText" presStyleLbl="node1" presStyleIdx="0" presStyleCnt="0">
        <dgm:presLayoutVars>
          <dgm:chMax val="0"/>
          <dgm:bulletEnabled val="1"/>
        </dgm:presLayoutVars>
      </dgm:prSet>
      <dgm:spPr/>
    </dgm:pt>
    <dgm:pt modelId="{B1F30680-B5C3-C640-B4D8-46DAF1B9CCA0}" type="pres">
      <dgm:prSet presAssocID="{ACE4A219-59E3-2C44-938D-B5E393519380}" presName="parentRect" presStyleLbl="alignNode1" presStyleIdx="1" presStyleCnt="5" custScaleX="231201" custScaleY="120176"/>
      <dgm:spPr/>
    </dgm:pt>
    <dgm:pt modelId="{5CD7D8A1-FD2C-BF4C-B3D3-A9BB520680D2}" type="pres">
      <dgm:prSet presAssocID="{ACE4A219-59E3-2C44-938D-B5E393519380}" presName="adorn" presStyleLbl="fgAccFollowNode1" presStyleIdx="1" presStyleCnt="5"/>
      <dgm:spPr>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7D62E9B1-E5AA-044A-A09D-F760C55E2C4E}" type="pres">
      <dgm:prSet presAssocID="{85D2E144-C0C5-0547-A59E-8B0A5C0F88A6}" presName="sibTrans" presStyleLbl="sibTrans2D1" presStyleIdx="0" presStyleCnt="0"/>
      <dgm:spPr/>
    </dgm:pt>
    <dgm:pt modelId="{2D7337C2-65BF-EA45-A899-D66547AC126E}" type="pres">
      <dgm:prSet presAssocID="{8B6BACCD-F450-AF46-A1A8-F0134F2419D8}" presName="compNode" presStyleCnt="0"/>
      <dgm:spPr/>
    </dgm:pt>
    <dgm:pt modelId="{67F4B383-367A-6A4D-8E91-2E4A08C78C9C}" type="pres">
      <dgm:prSet presAssocID="{8B6BACCD-F450-AF46-A1A8-F0134F2419D8}" presName="childRect" presStyleLbl="bgAcc1" presStyleIdx="2" presStyleCnt="5" custScaleX="231201" custScaleY="195555">
        <dgm:presLayoutVars>
          <dgm:bulletEnabled val="1"/>
        </dgm:presLayoutVars>
      </dgm:prSet>
      <dgm:spPr/>
    </dgm:pt>
    <dgm:pt modelId="{792A5D16-5145-BE4C-A5CE-0A9047D0A5FB}" type="pres">
      <dgm:prSet presAssocID="{8B6BACCD-F450-AF46-A1A8-F0134F2419D8}" presName="parentText" presStyleLbl="node1" presStyleIdx="0" presStyleCnt="0">
        <dgm:presLayoutVars>
          <dgm:chMax val="0"/>
          <dgm:bulletEnabled val="1"/>
        </dgm:presLayoutVars>
      </dgm:prSet>
      <dgm:spPr/>
    </dgm:pt>
    <dgm:pt modelId="{BE3442CA-5F4F-B64C-B005-4DFA2E96CC7D}" type="pres">
      <dgm:prSet presAssocID="{8B6BACCD-F450-AF46-A1A8-F0134F2419D8}" presName="parentRect" presStyleLbl="alignNode1" presStyleIdx="2" presStyleCnt="5" custScaleX="231201" custScaleY="120176"/>
      <dgm:spPr/>
    </dgm:pt>
    <dgm:pt modelId="{7D57BBBB-FC30-2144-80E9-D3F19E33C916}" type="pres">
      <dgm:prSet presAssocID="{8B6BACCD-F450-AF46-A1A8-F0134F2419D8}" presName="adorn" presStyleLbl="fgAccFollowNode1" presStyleIdx="2" presStyleCnt="5"/>
      <dgm:spPr>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0A3A6D4F-8CE1-9F40-97F6-352CF851E6F7}" type="pres">
      <dgm:prSet presAssocID="{AC308436-B6AE-734D-A71E-C7E968EAB904}" presName="sibTrans" presStyleLbl="sibTrans2D1" presStyleIdx="0" presStyleCnt="0"/>
      <dgm:spPr/>
    </dgm:pt>
    <dgm:pt modelId="{FB92512D-512C-394E-8525-F098D3EBA0D7}" type="pres">
      <dgm:prSet presAssocID="{725D0E34-A2BC-604A-BA3A-108E813214B5}" presName="compNode" presStyleCnt="0"/>
      <dgm:spPr/>
    </dgm:pt>
    <dgm:pt modelId="{94F142DD-28A4-7347-A3A4-BC81C7774A7B}" type="pres">
      <dgm:prSet presAssocID="{725D0E34-A2BC-604A-BA3A-108E813214B5}" presName="childRect" presStyleLbl="bgAcc1" presStyleIdx="3" presStyleCnt="5" custScaleX="231201" custScaleY="195555">
        <dgm:presLayoutVars>
          <dgm:bulletEnabled val="1"/>
        </dgm:presLayoutVars>
      </dgm:prSet>
      <dgm:spPr/>
    </dgm:pt>
    <dgm:pt modelId="{15825DA4-251C-114F-AC6E-6F890EDF81C8}" type="pres">
      <dgm:prSet presAssocID="{725D0E34-A2BC-604A-BA3A-108E813214B5}" presName="parentText" presStyleLbl="node1" presStyleIdx="0" presStyleCnt="0">
        <dgm:presLayoutVars>
          <dgm:chMax val="0"/>
          <dgm:bulletEnabled val="1"/>
        </dgm:presLayoutVars>
      </dgm:prSet>
      <dgm:spPr/>
    </dgm:pt>
    <dgm:pt modelId="{F90D667E-A841-D043-8412-5BA2436A373D}" type="pres">
      <dgm:prSet presAssocID="{725D0E34-A2BC-604A-BA3A-108E813214B5}" presName="parentRect" presStyleLbl="alignNode1" presStyleIdx="3" presStyleCnt="5" custScaleX="231201" custScaleY="120176"/>
      <dgm:spPr/>
    </dgm:pt>
    <dgm:pt modelId="{5DE74BE0-A4C5-FA46-B5F9-EC694950F03F}" type="pres">
      <dgm:prSet presAssocID="{725D0E34-A2BC-604A-BA3A-108E813214B5}" presName="adorn" presStyleLbl="fgAccFollowNode1" presStyleIdx="3" presStyleCnt="5"/>
      <dgm:spPr>
        <a:blipFill rotWithShape="1">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ADD34BAB-A8AD-B943-97C2-67F533A165F0}" type="pres">
      <dgm:prSet presAssocID="{38025832-938D-9C40-B9A1-B1C1C9778BEA}" presName="sibTrans" presStyleLbl="sibTrans2D1" presStyleIdx="0" presStyleCnt="0"/>
      <dgm:spPr/>
    </dgm:pt>
    <dgm:pt modelId="{1D24EA1B-A939-8B48-BE4A-DD9D696E7F0E}" type="pres">
      <dgm:prSet presAssocID="{63D773F5-F36B-3C47-B6BE-16EA182807A8}" presName="compNode" presStyleCnt="0"/>
      <dgm:spPr/>
    </dgm:pt>
    <dgm:pt modelId="{0813C62B-02D1-1B40-BD43-C05F27B61B2F}" type="pres">
      <dgm:prSet presAssocID="{63D773F5-F36B-3C47-B6BE-16EA182807A8}" presName="childRect" presStyleLbl="bgAcc1" presStyleIdx="4" presStyleCnt="5" custScaleX="231201" custScaleY="195555">
        <dgm:presLayoutVars>
          <dgm:bulletEnabled val="1"/>
        </dgm:presLayoutVars>
      </dgm:prSet>
      <dgm:spPr/>
    </dgm:pt>
    <dgm:pt modelId="{67E38973-AF9E-364D-AAB9-E9043408AC9F}" type="pres">
      <dgm:prSet presAssocID="{63D773F5-F36B-3C47-B6BE-16EA182807A8}" presName="parentText" presStyleLbl="node1" presStyleIdx="0" presStyleCnt="0">
        <dgm:presLayoutVars>
          <dgm:chMax val="0"/>
          <dgm:bulletEnabled val="1"/>
        </dgm:presLayoutVars>
      </dgm:prSet>
      <dgm:spPr/>
    </dgm:pt>
    <dgm:pt modelId="{03A2CDDD-D551-6441-A9D3-E4828BE7AF18}" type="pres">
      <dgm:prSet presAssocID="{63D773F5-F36B-3C47-B6BE-16EA182807A8}" presName="parentRect" presStyleLbl="alignNode1" presStyleIdx="4" presStyleCnt="5" custScaleX="231201" custScaleY="120176"/>
      <dgm:spPr/>
    </dgm:pt>
    <dgm:pt modelId="{8994783D-F70F-B54C-B8D1-25379E658F96}" type="pres">
      <dgm:prSet presAssocID="{63D773F5-F36B-3C47-B6BE-16EA182807A8}" presName="adorn" presStyleLbl="fgAccFollowNode1" presStyleIdx="4" presStyleCnt="5"/>
      <dgm:spPr>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Lst>
  <dgm:cxnLst>
    <dgm:cxn modelId="{9855C615-A9D7-234C-B87C-053FA3CBB12D}" type="presOf" srcId="{63D773F5-F36B-3C47-B6BE-16EA182807A8}" destId="{67E38973-AF9E-364D-AAB9-E9043408AC9F}" srcOrd="0" destOrd="0" presId="urn:microsoft.com/office/officeart/2005/8/layout/bList2"/>
    <dgm:cxn modelId="{FC2E5526-0D34-FE49-948C-CB47A9A067E5}" type="presOf" srcId="{725D0E34-A2BC-604A-BA3A-108E813214B5}" destId="{F90D667E-A841-D043-8412-5BA2436A373D}" srcOrd="1" destOrd="0" presId="urn:microsoft.com/office/officeart/2005/8/layout/bList2"/>
    <dgm:cxn modelId="{78DFBC2F-ED7C-5A45-8EA4-D5A4CC20CF89}" srcId="{6FA3CF33-CFA4-B04D-AD66-0685CABEE7E6}" destId="{725D0E34-A2BC-604A-BA3A-108E813214B5}" srcOrd="3" destOrd="0" parTransId="{888F9272-2A4D-DB4F-AD48-97A5CD01EA34}" sibTransId="{38025832-938D-9C40-B9A1-B1C1C9778BEA}"/>
    <dgm:cxn modelId="{CFED3C44-7B79-F342-8E26-776EAD3851F3}" srcId="{6FA3CF33-CFA4-B04D-AD66-0685CABEE7E6}" destId="{ACE4A219-59E3-2C44-938D-B5E393519380}" srcOrd="1" destOrd="0" parTransId="{2CF4EDE2-498B-864D-A2C4-F2254F2FFE5C}" sibTransId="{85D2E144-C0C5-0547-A59E-8B0A5C0F88A6}"/>
    <dgm:cxn modelId="{F8C40263-4D1E-6847-A2E7-5138942ACAC1}" type="presOf" srcId="{8B6BACCD-F450-AF46-A1A8-F0134F2419D8}" destId="{BE3442CA-5F4F-B64C-B005-4DFA2E96CC7D}" srcOrd="1" destOrd="0" presId="urn:microsoft.com/office/officeart/2005/8/layout/bList2"/>
    <dgm:cxn modelId="{BADCF665-8C6A-BB4D-A453-7BEBC337A748}" type="presOf" srcId="{63D773F5-F36B-3C47-B6BE-16EA182807A8}" destId="{03A2CDDD-D551-6441-A9D3-E4828BE7AF18}" srcOrd="1" destOrd="0" presId="urn:microsoft.com/office/officeart/2005/8/layout/bList2"/>
    <dgm:cxn modelId="{709E426B-5589-EC44-A493-F53FCE737278}" srcId="{6FA3CF33-CFA4-B04D-AD66-0685CABEE7E6}" destId="{95C0CEA6-3119-D148-8413-B3AA5D2AF62E}" srcOrd="0" destOrd="0" parTransId="{50ECBF4D-B424-9140-96E0-8D64B050DDCB}" sibTransId="{193DF270-280B-7342-954E-69882509C09C}"/>
    <dgm:cxn modelId="{72DB877B-DEAE-F94C-8566-4C920A9D4AB6}" type="presOf" srcId="{95C0CEA6-3119-D148-8413-B3AA5D2AF62E}" destId="{9DB8455F-1427-554B-AC5F-1F868EB775AA}" srcOrd="0" destOrd="0" presId="urn:microsoft.com/office/officeart/2005/8/layout/bList2"/>
    <dgm:cxn modelId="{053D107C-1CB3-C44D-9081-6C88F246C683}" type="presOf" srcId="{38025832-938D-9C40-B9A1-B1C1C9778BEA}" destId="{ADD34BAB-A8AD-B943-97C2-67F533A165F0}" srcOrd="0" destOrd="0" presId="urn:microsoft.com/office/officeart/2005/8/layout/bList2"/>
    <dgm:cxn modelId="{BB22F78A-83EA-334B-AB64-5BEE7C617DEE}" srcId="{6FA3CF33-CFA4-B04D-AD66-0685CABEE7E6}" destId="{8B6BACCD-F450-AF46-A1A8-F0134F2419D8}" srcOrd="2" destOrd="0" parTransId="{3BA49E62-1C00-2E4C-81D6-4917A51116F6}" sibTransId="{AC308436-B6AE-734D-A71E-C7E968EAB904}"/>
    <dgm:cxn modelId="{74AA3D9E-9C44-C146-946D-4D9B85478A92}" type="presOf" srcId="{ACE4A219-59E3-2C44-938D-B5E393519380}" destId="{B1F30680-B5C3-C640-B4D8-46DAF1B9CCA0}" srcOrd="1" destOrd="0" presId="urn:microsoft.com/office/officeart/2005/8/layout/bList2"/>
    <dgm:cxn modelId="{73D5EFA0-9CE4-6A4E-82A3-B2FD9C59F7F0}" type="presOf" srcId="{85D2E144-C0C5-0547-A59E-8B0A5C0F88A6}" destId="{7D62E9B1-E5AA-044A-A09D-F760C55E2C4E}" srcOrd="0" destOrd="0" presId="urn:microsoft.com/office/officeart/2005/8/layout/bList2"/>
    <dgm:cxn modelId="{F0A8FEC0-89EC-CF40-9BA6-AA1E19D3E5DE}" type="presOf" srcId="{AC308436-B6AE-734D-A71E-C7E968EAB904}" destId="{0A3A6D4F-8CE1-9F40-97F6-352CF851E6F7}" srcOrd="0" destOrd="0" presId="urn:microsoft.com/office/officeart/2005/8/layout/bList2"/>
    <dgm:cxn modelId="{70DB99CA-742A-A74C-BCC6-D0900AD1CF0E}" type="presOf" srcId="{8B6BACCD-F450-AF46-A1A8-F0134F2419D8}" destId="{792A5D16-5145-BE4C-A5CE-0A9047D0A5FB}" srcOrd="0" destOrd="0" presId="urn:microsoft.com/office/officeart/2005/8/layout/bList2"/>
    <dgm:cxn modelId="{75B6A9CD-2E0A-8D46-830A-0977C42C7BD1}" type="presOf" srcId="{725D0E34-A2BC-604A-BA3A-108E813214B5}" destId="{15825DA4-251C-114F-AC6E-6F890EDF81C8}" srcOrd="0" destOrd="0" presId="urn:microsoft.com/office/officeart/2005/8/layout/bList2"/>
    <dgm:cxn modelId="{79A789D2-6AB6-3E48-92DF-A23A476DD31C}" type="presOf" srcId="{95C0CEA6-3119-D148-8413-B3AA5D2AF62E}" destId="{2B85BF27-C314-B84E-B623-AC09D1BE0083}" srcOrd="1" destOrd="0" presId="urn:microsoft.com/office/officeart/2005/8/layout/bList2"/>
    <dgm:cxn modelId="{FEB43ED9-271B-3E4D-ADF3-3B0B25ACC197}" type="presOf" srcId="{6FA3CF33-CFA4-B04D-AD66-0685CABEE7E6}" destId="{6455A7F6-878E-F145-B7B0-478515DA7556}" srcOrd="0" destOrd="0" presId="urn:microsoft.com/office/officeart/2005/8/layout/bList2"/>
    <dgm:cxn modelId="{08F530DE-D4EA-9A48-90B0-88CD206AF54D}" srcId="{6FA3CF33-CFA4-B04D-AD66-0685CABEE7E6}" destId="{63D773F5-F36B-3C47-B6BE-16EA182807A8}" srcOrd="4" destOrd="0" parTransId="{5E605582-EB19-8A44-BA65-67B77DBD061C}" sibTransId="{75BB9DD5-E521-764D-94D1-363FC31D0200}"/>
    <dgm:cxn modelId="{0628D4F4-62AE-D544-B789-EAB172280B85}" type="presOf" srcId="{ACE4A219-59E3-2C44-938D-B5E393519380}" destId="{5A85D608-177F-F34A-B1ED-6CD5D8862879}" srcOrd="0" destOrd="0" presId="urn:microsoft.com/office/officeart/2005/8/layout/bList2"/>
    <dgm:cxn modelId="{86AE99FE-6EDB-284E-BBF1-1427722EE0A9}" type="presOf" srcId="{193DF270-280B-7342-954E-69882509C09C}" destId="{1ABF4229-C541-4D45-9262-807BC3D590E0}" srcOrd="0" destOrd="0" presId="urn:microsoft.com/office/officeart/2005/8/layout/bList2"/>
    <dgm:cxn modelId="{B883EC8A-8FFA-9C49-8F9A-3C49CED11ADE}" type="presParOf" srcId="{6455A7F6-878E-F145-B7B0-478515DA7556}" destId="{B28EA828-8AD0-2A4A-AA40-0769D8EFED44}" srcOrd="0" destOrd="0" presId="urn:microsoft.com/office/officeart/2005/8/layout/bList2"/>
    <dgm:cxn modelId="{7A8798BC-E8DF-BA44-BCCD-99905B644B67}" type="presParOf" srcId="{B28EA828-8AD0-2A4A-AA40-0769D8EFED44}" destId="{99E7AB0D-C11C-644F-BC19-4F5BB3F644EF}" srcOrd="0" destOrd="0" presId="urn:microsoft.com/office/officeart/2005/8/layout/bList2"/>
    <dgm:cxn modelId="{40DF69B9-9853-D94B-9A03-369EFF49CE14}" type="presParOf" srcId="{B28EA828-8AD0-2A4A-AA40-0769D8EFED44}" destId="{9DB8455F-1427-554B-AC5F-1F868EB775AA}" srcOrd="1" destOrd="0" presId="urn:microsoft.com/office/officeart/2005/8/layout/bList2"/>
    <dgm:cxn modelId="{A258C750-0155-EA46-95C6-B7B160722AF3}" type="presParOf" srcId="{B28EA828-8AD0-2A4A-AA40-0769D8EFED44}" destId="{2B85BF27-C314-B84E-B623-AC09D1BE0083}" srcOrd="2" destOrd="0" presId="urn:microsoft.com/office/officeart/2005/8/layout/bList2"/>
    <dgm:cxn modelId="{97C9114B-CFDC-DC48-9677-621CDD2C3B0E}" type="presParOf" srcId="{B28EA828-8AD0-2A4A-AA40-0769D8EFED44}" destId="{E57E0497-E201-6E4A-AE0E-2FA70870A975}" srcOrd="3" destOrd="0" presId="urn:microsoft.com/office/officeart/2005/8/layout/bList2"/>
    <dgm:cxn modelId="{363D85B7-575B-9446-80DA-66B248B51146}" type="presParOf" srcId="{6455A7F6-878E-F145-B7B0-478515DA7556}" destId="{1ABF4229-C541-4D45-9262-807BC3D590E0}" srcOrd="1" destOrd="0" presId="urn:microsoft.com/office/officeart/2005/8/layout/bList2"/>
    <dgm:cxn modelId="{A4AA74F8-3EDD-1940-A8C8-5D18BD65F612}" type="presParOf" srcId="{6455A7F6-878E-F145-B7B0-478515DA7556}" destId="{1C7D0F63-0426-D24F-A5EB-9A6C98CFC692}" srcOrd="2" destOrd="0" presId="urn:microsoft.com/office/officeart/2005/8/layout/bList2"/>
    <dgm:cxn modelId="{2061ADAB-ACC6-7D47-9B2F-0375F0BB7B25}" type="presParOf" srcId="{1C7D0F63-0426-D24F-A5EB-9A6C98CFC692}" destId="{BBAC173F-E2CC-F241-89BE-B5E4DBDEDDCE}" srcOrd="0" destOrd="0" presId="urn:microsoft.com/office/officeart/2005/8/layout/bList2"/>
    <dgm:cxn modelId="{6A99C16C-BCA2-5640-A16F-14D87CDB1B99}" type="presParOf" srcId="{1C7D0F63-0426-D24F-A5EB-9A6C98CFC692}" destId="{5A85D608-177F-F34A-B1ED-6CD5D8862879}" srcOrd="1" destOrd="0" presId="urn:microsoft.com/office/officeart/2005/8/layout/bList2"/>
    <dgm:cxn modelId="{FD1CB5EF-0854-6E46-8E0E-BB014C5EEF20}" type="presParOf" srcId="{1C7D0F63-0426-D24F-A5EB-9A6C98CFC692}" destId="{B1F30680-B5C3-C640-B4D8-46DAF1B9CCA0}" srcOrd="2" destOrd="0" presId="urn:microsoft.com/office/officeart/2005/8/layout/bList2"/>
    <dgm:cxn modelId="{A96C454B-F251-B84A-87A9-AE6CABA0D31F}" type="presParOf" srcId="{1C7D0F63-0426-D24F-A5EB-9A6C98CFC692}" destId="{5CD7D8A1-FD2C-BF4C-B3D3-A9BB520680D2}" srcOrd="3" destOrd="0" presId="urn:microsoft.com/office/officeart/2005/8/layout/bList2"/>
    <dgm:cxn modelId="{A91FD892-A565-924D-8846-5B70DCC81E1D}" type="presParOf" srcId="{6455A7F6-878E-F145-B7B0-478515DA7556}" destId="{7D62E9B1-E5AA-044A-A09D-F760C55E2C4E}" srcOrd="3" destOrd="0" presId="urn:microsoft.com/office/officeart/2005/8/layout/bList2"/>
    <dgm:cxn modelId="{4DC5C4A4-54CF-124C-BFDF-72A55062017E}" type="presParOf" srcId="{6455A7F6-878E-F145-B7B0-478515DA7556}" destId="{2D7337C2-65BF-EA45-A899-D66547AC126E}" srcOrd="4" destOrd="0" presId="urn:microsoft.com/office/officeart/2005/8/layout/bList2"/>
    <dgm:cxn modelId="{710B89BD-F71A-094F-8140-937338CF4F61}" type="presParOf" srcId="{2D7337C2-65BF-EA45-A899-D66547AC126E}" destId="{67F4B383-367A-6A4D-8E91-2E4A08C78C9C}" srcOrd="0" destOrd="0" presId="urn:microsoft.com/office/officeart/2005/8/layout/bList2"/>
    <dgm:cxn modelId="{B3D13D48-1F4C-FF46-83F7-D6A8CDA40689}" type="presParOf" srcId="{2D7337C2-65BF-EA45-A899-D66547AC126E}" destId="{792A5D16-5145-BE4C-A5CE-0A9047D0A5FB}" srcOrd="1" destOrd="0" presId="urn:microsoft.com/office/officeart/2005/8/layout/bList2"/>
    <dgm:cxn modelId="{14643C82-1A38-904A-9AE0-2B339412E2CF}" type="presParOf" srcId="{2D7337C2-65BF-EA45-A899-D66547AC126E}" destId="{BE3442CA-5F4F-B64C-B005-4DFA2E96CC7D}" srcOrd="2" destOrd="0" presId="urn:microsoft.com/office/officeart/2005/8/layout/bList2"/>
    <dgm:cxn modelId="{A39202E8-01E7-5B42-9793-BC1C51494850}" type="presParOf" srcId="{2D7337C2-65BF-EA45-A899-D66547AC126E}" destId="{7D57BBBB-FC30-2144-80E9-D3F19E33C916}" srcOrd="3" destOrd="0" presId="urn:microsoft.com/office/officeart/2005/8/layout/bList2"/>
    <dgm:cxn modelId="{980F7100-4ACE-B44B-8E47-610DBAF05166}" type="presParOf" srcId="{6455A7F6-878E-F145-B7B0-478515DA7556}" destId="{0A3A6D4F-8CE1-9F40-97F6-352CF851E6F7}" srcOrd="5" destOrd="0" presId="urn:microsoft.com/office/officeart/2005/8/layout/bList2"/>
    <dgm:cxn modelId="{7F83E052-EDBD-804D-A647-9551A9EBA4B1}" type="presParOf" srcId="{6455A7F6-878E-F145-B7B0-478515DA7556}" destId="{FB92512D-512C-394E-8525-F098D3EBA0D7}" srcOrd="6" destOrd="0" presId="urn:microsoft.com/office/officeart/2005/8/layout/bList2"/>
    <dgm:cxn modelId="{38968A42-2474-1A46-B049-17045B903F42}" type="presParOf" srcId="{FB92512D-512C-394E-8525-F098D3EBA0D7}" destId="{94F142DD-28A4-7347-A3A4-BC81C7774A7B}" srcOrd="0" destOrd="0" presId="urn:microsoft.com/office/officeart/2005/8/layout/bList2"/>
    <dgm:cxn modelId="{DF8D6EC1-5109-0F4D-B791-C023B7D85DDB}" type="presParOf" srcId="{FB92512D-512C-394E-8525-F098D3EBA0D7}" destId="{15825DA4-251C-114F-AC6E-6F890EDF81C8}" srcOrd="1" destOrd="0" presId="urn:microsoft.com/office/officeart/2005/8/layout/bList2"/>
    <dgm:cxn modelId="{5C7F3968-6017-D64B-A671-3ED8427B210A}" type="presParOf" srcId="{FB92512D-512C-394E-8525-F098D3EBA0D7}" destId="{F90D667E-A841-D043-8412-5BA2436A373D}" srcOrd="2" destOrd="0" presId="urn:microsoft.com/office/officeart/2005/8/layout/bList2"/>
    <dgm:cxn modelId="{71449B71-3670-5049-82C5-C619E05ECCDA}" type="presParOf" srcId="{FB92512D-512C-394E-8525-F098D3EBA0D7}" destId="{5DE74BE0-A4C5-FA46-B5F9-EC694950F03F}" srcOrd="3" destOrd="0" presId="urn:microsoft.com/office/officeart/2005/8/layout/bList2"/>
    <dgm:cxn modelId="{9B125F27-8238-D544-9020-94A8F01221D3}" type="presParOf" srcId="{6455A7F6-878E-F145-B7B0-478515DA7556}" destId="{ADD34BAB-A8AD-B943-97C2-67F533A165F0}" srcOrd="7" destOrd="0" presId="urn:microsoft.com/office/officeart/2005/8/layout/bList2"/>
    <dgm:cxn modelId="{2EA31DC0-2B92-6E42-BBA5-ED9F735F0F79}" type="presParOf" srcId="{6455A7F6-878E-F145-B7B0-478515DA7556}" destId="{1D24EA1B-A939-8B48-BE4A-DD9D696E7F0E}" srcOrd="8" destOrd="0" presId="urn:microsoft.com/office/officeart/2005/8/layout/bList2"/>
    <dgm:cxn modelId="{F7F37729-546A-8B44-A3C4-3ECD1F1C3AD7}" type="presParOf" srcId="{1D24EA1B-A939-8B48-BE4A-DD9D696E7F0E}" destId="{0813C62B-02D1-1B40-BD43-C05F27B61B2F}" srcOrd="0" destOrd="0" presId="urn:microsoft.com/office/officeart/2005/8/layout/bList2"/>
    <dgm:cxn modelId="{99898E49-0381-3E49-AE89-7BC0509704A1}" type="presParOf" srcId="{1D24EA1B-A939-8B48-BE4A-DD9D696E7F0E}" destId="{67E38973-AF9E-364D-AAB9-E9043408AC9F}" srcOrd="1" destOrd="0" presId="urn:microsoft.com/office/officeart/2005/8/layout/bList2"/>
    <dgm:cxn modelId="{FEB926B6-F043-DA49-BF58-E66486901D19}" type="presParOf" srcId="{1D24EA1B-A939-8B48-BE4A-DD9D696E7F0E}" destId="{03A2CDDD-D551-6441-A9D3-E4828BE7AF18}" srcOrd="2" destOrd="0" presId="urn:microsoft.com/office/officeart/2005/8/layout/bList2"/>
    <dgm:cxn modelId="{188ADB82-6AB4-6B42-A273-4C9252A1B725}" type="presParOf" srcId="{1D24EA1B-A939-8B48-BE4A-DD9D696E7F0E}" destId="{8994783D-F70F-B54C-B8D1-25379E658F96}" srcOrd="3" destOrd="0" presId="urn:microsoft.com/office/officeart/2005/8/layout/b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5699FD5-B67B-4546-86FC-B1205E6728AE}" type="doc">
      <dgm:prSet loTypeId="urn:microsoft.com/office/officeart/2005/8/layout/orgChart1" loCatId="" qsTypeId="urn:microsoft.com/office/officeart/2005/8/quickstyle/simple1" qsCatId="simple" csTypeId="urn:microsoft.com/office/officeart/2005/8/colors/colorful5" csCatId="colorful" phldr="1"/>
      <dgm:spPr/>
      <dgm:t>
        <a:bodyPr/>
        <a:lstStyle/>
        <a:p>
          <a:endParaRPr lang="en-GB"/>
        </a:p>
      </dgm:t>
    </dgm:pt>
    <dgm:pt modelId="{E68755BB-3D96-CE4D-8959-A0817457AC75}">
      <dgm:prSet phldrT="[Text]"/>
      <dgm:spPr/>
      <dgm:t>
        <a:bodyPr/>
        <a:lstStyle/>
        <a:p>
          <a:r>
            <a:rPr lang="en-GB" dirty="0"/>
            <a:t>Quantum Gates</a:t>
          </a:r>
        </a:p>
      </dgm:t>
    </dgm:pt>
    <dgm:pt modelId="{AC164D98-D5F6-5643-84DD-21D71AA2C39B}" type="parTrans" cxnId="{71A4A6D7-578A-564B-BC20-0F72D7AAE3AE}">
      <dgm:prSet/>
      <dgm:spPr/>
      <dgm:t>
        <a:bodyPr/>
        <a:lstStyle/>
        <a:p>
          <a:endParaRPr lang="en-GB"/>
        </a:p>
      </dgm:t>
    </dgm:pt>
    <dgm:pt modelId="{400BD71F-F6A7-F64E-AF6B-0A4EFD29C9C9}" type="sibTrans" cxnId="{71A4A6D7-578A-564B-BC20-0F72D7AAE3AE}">
      <dgm:prSet/>
      <dgm:spPr/>
      <dgm:t>
        <a:bodyPr/>
        <a:lstStyle/>
        <a:p>
          <a:endParaRPr lang="en-GB"/>
        </a:p>
      </dgm:t>
    </dgm:pt>
    <dgm:pt modelId="{2FC2A0F3-4F22-6B4D-8D94-BDDA1FC5280C}">
      <dgm:prSet phldrT="[Text]"/>
      <dgm:spPr/>
      <dgm:t>
        <a:bodyPr/>
        <a:lstStyle/>
        <a:p>
          <a:r>
            <a:rPr lang="en-GB" dirty="0"/>
            <a:t>Single Qubit</a:t>
          </a:r>
        </a:p>
      </dgm:t>
    </dgm:pt>
    <dgm:pt modelId="{399240BC-A4B6-7247-A276-1D5B01D80CE4}" type="parTrans" cxnId="{CEDB9A34-554E-E04E-911C-9C0B0ED865AC}">
      <dgm:prSet/>
      <dgm:spPr/>
      <dgm:t>
        <a:bodyPr/>
        <a:lstStyle/>
        <a:p>
          <a:endParaRPr lang="en-GB"/>
        </a:p>
      </dgm:t>
    </dgm:pt>
    <dgm:pt modelId="{862D36E3-B386-0C48-95BA-57CA3E5918F4}" type="sibTrans" cxnId="{CEDB9A34-554E-E04E-911C-9C0B0ED865AC}">
      <dgm:prSet/>
      <dgm:spPr/>
      <dgm:t>
        <a:bodyPr/>
        <a:lstStyle/>
        <a:p>
          <a:endParaRPr lang="en-GB"/>
        </a:p>
      </dgm:t>
    </dgm:pt>
    <dgm:pt modelId="{AD3ECAF0-7D08-FD47-94E5-73A26FB835B4}">
      <dgm:prSet phldrT="[Text]"/>
      <dgm:spPr/>
      <dgm:t>
        <a:bodyPr/>
        <a:lstStyle/>
        <a:p>
          <a:r>
            <a:rPr lang="en-GB" dirty="0"/>
            <a:t>Multiple Qubit</a:t>
          </a:r>
        </a:p>
      </dgm:t>
    </dgm:pt>
    <dgm:pt modelId="{1B35C3D3-EDC9-F04F-85A8-CC4EF8979A43}" type="parTrans" cxnId="{1682BEC3-5D1B-AC43-A2F2-0B2D4477ADFD}">
      <dgm:prSet/>
      <dgm:spPr/>
      <dgm:t>
        <a:bodyPr/>
        <a:lstStyle/>
        <a:p>
          <a:endParaRPr lang="en-GB"/>
        </a:p>
      </dgm:t>
    </dgm:pt>
    <dgm:pt modelId="{9C7128CD-C4B3-4A46-9C29-24F78F0FFC23}" type="sibTrans" cxnId="{1682BEC3-5D1B-AC43-A2F2-0B2D4477ADFD}">
      <dgm:prSet/>
      <dgm:spPr/>
      <dgm:t>
        <a:bodyPr/>
        <a:lstStyle/>
        <a:p>
          <a:endParaRPr lang="en-GB"/>
        </a:p>
      </dgm:t>
    </dgm:pt>
    <dgm:pt modelId="{4C2C1F5B-3869-6E4F-95EC-D7460F71B524}">
      <dgm:prSet phldrT="[Text]"/>
      <dgm:spPr/>
      <dgm:t>
        <a:bodyPr/>
        <a:lstStyle/>
        <a:p>
          <a:r>
            <a:rPr lang="en-GB" dirty="0"/>
            <a:t>Pauli Gates</a:t>
          </a:r>
        </a:p>
      </dgm:t>
    </dgm:pt>
    <dgm:pt modelId="{08F3F376-5732-D640-9A45-C82100F32042}" type="parTrans" cxnId="{0C620387-EA8D-BE41-ACFD-42469D25D3AC}">
      <dgm:prSet/>
      <dgm:spPr/>
      <dgm:t>
        <a:bodyPr/>
        <a:lstStyle/>
        <a:p>
          <a:endParaRPr lang="en-GB"/>
        </a:p>
      </dgm:t>
    </dgm:pt>
    <dgm:pt modelId="{2BB1372C-39FF-FB4C-B480-D4E0491C66C9}" type="sibTrans" cxnId="{0C620387-EA8D-BE41-ACFD-42469D25D3AC}">
      <dgm:prSet/>
      <dgm:spPr/>
      <dgm:t>
        <a:bodyPr/>
        <a:lstStyle/>
        <a:p>
          <a:endParaRPr lang="en-GB"/>
        </a:p>
      </dgm:t>
    </dgm:pt>
    <dgm:pt modelId="{E1821A75-D94D-5A43-9F13-C0BBA9F23E17}">
      <dgm:prSet phldrT="[Text]"/>
      <dgm:spPr/>
      <dgm:t>
        <a:bodyPr/>
        <a:lstStyle/>
        <a:p>
          <a:r>
            <a:rPr lang="en-GB" dirty="0"/>
            <a:t>Hadamard Gate</a:t>
          </a:r>
        </a:p>
      </dgm:t>
    </dgm:pt>
    <dgm:pt modelId="{A8813028-DD2F-B449-8DE2-855E06066866}" type="parTrans" cxnId="{0EF834C5-91E3-7D44-96F9-571A0DFF94E6}">
      <dgm:prSet/>
      <dgm:spPr/>
      <dgm:t>
        <a:bodyPr/>
        <a:lstStyle/>
        <a:p>
          <a:endParaRPr lang="en-GB"/>
        </a:p>
      </dgm:t>
    </dgm:pt>
    <dgm:pt modelId="{C2335D90-576A-B945-9A03-5D237671065A}" type="sibTrans" cxnId="{0EF834C5-91E3-7D44-96F9-571A0DFF94E6}">
      <dgm:prSet/>
      <dgm:spPr/>
      <dgm:t>
        <a:bodyPr/>
        <a:lstStyle/>
        <a:p>
          <a:endParaRPr lang="en-GB"/>
        </a:p>
      </dgm:t>
    </dgm:pt>
    <dgm:pt modelId="{697DE4D3-3518-5A4E-BDBD-2E1F9C1741C7}">
      <dgm:prSet phldrT="[Text]"/>
      <dgm:spPr/>
      <dgm:t>
        <a:bodyPr/>
        <a:lstStyle/>
        <a:p>
          <a:r>
            <a:rPr lang="en-GB" dirty="0"/>
            <a:t>Phase Gates</a:t>
          </a:r>
        </a:p>
      </dgm:t>
    </dgm:pt>
    <dgm:pt modelId="{F9DDF2D1-0D87-4640-AA26-121926DF2784}" type="parTrans" cxnId="{FF0EA951-3494-D144-9B4A-2316E9050FAD}">
      <dgm:prSet/>
      <dgm:spPr/>
      <dgm:t>
        <a:bodyPr/>
        <a:lstStyle/>
        <a:p>
          <a:endParaRPr lang="en-GB"/>
        </a:p>
      </dgm:t>
    </dgm:pt>
    <dgm:pt modelId="{9DB32373-C284-8C4C-988A-8EEA2AC046E3}" type="sibTrans" cxnId="{FF0EA951-3494-D144-9B4A-2316E9050FAD}">
      <dgm:prSet/>
      <dgm:spPr/>
      <dgm:t>
        <a:bodyPr/>
        <a:lstStyle/>
        <a:p>
          <a:endParaRPr lang="en-GB"/>
        </a:p>
      </dgm:t>
    </dgm:pt>
    <dgm:pt modelId="{FF8A8AE8-B81E-B042-BE64-A330F490E489}">
      <dgm:prSet phldrT="[Text]"/>
      <dgm:spPr/>
      <dgm:t>
        <a:bodyPr/>
        <a:lstStyle/>
        <a:p>
          <a:r>
            <a:rPr lang="en-GB" dirty="0"/>
            <a:t>Pauli-X</a:t>
          </a:r>
        </a:p>
      </dgm:t>
    </dgm:pt>
    <dgm:pt modelId="{2176DEC3-4601-5742-A0A7-942DB8B88AD0}" type="parTrans" cxnId="{07E186A3-5EC4-834B-8EF9-5C43A22511E3}">
      <dgm:prSet/>
      <dgm:spPr/>
      <dgm:t>
        <a:bodyPr/>
        <a:lstStyle/>
        <a:p>
          <a:endParaRPr lang="en-GB"/>
        </a:p>
      </dgm:t>
    </dgm:pt>
    <dgm:pt modelId="{1637B56D-22A1-9943-9240-E72808E5066A}" type="sibTrans" cxnId="{07E186A3-5EC4-834B-8EF9-5C43A22511E3}">
      <dgm:prSet/>
      <dgm:spPr/>
      <dgm:t>
        <a:bodyPr/>
        <a:lstStyle/>
        <a:p>
          <a:endParaRPr lang="en-GB"/>
        </a:p>
      </dgm:t>
    </dgm:pt>
    <dgm:pt modelId="{0D0E648D-65A3-2541-9137-D17CC906949D}">
      <dgm:prSet phldrT="[Text]"/>
      <dgm:spPr/>
      <dgm:t>
        <a:bodyPr/>
        <a:lstStyle/>
        <a:p>
          <a:r>
            <a:rPr lang="en-GB" dirty="0"/>
            <a:t>Pauli-Y</a:t>
          </a:r>
        </a:p>
      </dgm:t>
    </dgm:pt>
    <dgm:pt modelId="{E0469FAE-1297-7749-91E4-A79B20F725D2}" type="parTrans" cxnId="{0EB98D33-7FA7-BA4B-AF32-C65E4596CFFA}">
      <dgm:prSet/>
      <dgm:spPr/>
      <dgm:t>
        <a:bodyPr/>
        <a:lstStyle/>
        <a:p>
          <a:endParaRPr lang="en-GB"/>
        </a:p>
      </dgm:t>
    </dgm:pt>
    <dgm:pt modelId="{56EA0A8C-0BC6-BD41-8F59-BAF67F5F27FD}" type="sibTrans" cxnId="{0EB98D33-7FA7-BA4B-AF32-C65E4596CFFA}">
      <dgm:prSet/>
      <dgm:spPr/>
      <dgm:t>
        <a:bodyPr/>
        <a:lstStyle/>
        <a:p>
          <a:endParaRPr lang="en-GB"/>
        </a:p>
      </dgm:t>
    </dgm:pt>
    <dgm:pt modelId="{A1F0166C-1369-8849-98C6-BDD7F27C48CC}">
      <dgm:prSet phldrT="[Text]"/>
      <dgm:spPr/>
      <dgm:t>
        <a:bodyPr/>
        <a:lstStyle/>
        <a:p>
          <a:r>
            <a:rPr lang="en-GB" dirty="0"/>
            <a:t>Pauli-Z</a:t>
          </a:r>
        </a:p>
      </dgm:t>
    </dgm:pt>
    <dgm:pt modelId="{A8F310B1-801B-8D46-A643-112149584D63}" type="parTrans" cxnId="{27441BF5-7806-4849-8487-7CF30AEF2BCB}">
      <dgm:prSet/>
      <dgm:spPr/>
      <dgm:t>
        <a:bodyPr/>
        <a:lstStyle/>
        <a:p>
          <a:endParaRPr lang="en-GB"/>
        </a:p>
      </dgm:t>
    </dgm:pt>
    <dgm:pt modelId="{E8DAA2A8-009A-8F42-8E67-0DA7BDDCBA6C}" type="sibTrans" cxnId="{27441BF5-7806-4849-8487-7CF30AEF2BCB}">
      <dgm:prSet/>
      <dgm:spPr/>
      <dgm:t>
        <a:bodyPr/>
        <a:lstStyle/>
        <a:p>
          <a:endParaRPr lang="en-GB"/>
        </a:p>
      </dgm:t>
    </dgm:pt>
    <dgm:pt modelId="{45E98EED-6A18-5947-BEAF-96C862C23B48}">
      <dgm:prSet phldrT="[Text]"/>
      <dgm:spPr/>
      <dgm:t>
        <a:bodyPr/>
        <a:lstStyle/>
        <a:p>
          <a:r>
            <a:rPr lang="en-GB" dirty="0"/>
            <a:t>S Gate</a:t>
          </a:r>
        </a:p>
      </dgm:t>
    </dgm:pt>
    <dgm:pt modelId="{F81FD1F9-A122-094E-B4F4-72184003556C}" type="parTrans" cxnId="{EB94AFFE-6129-D741-96A1-DE61DEA6C76B}">
      <dgm:prSet/>
      <dgm:spPr/>
      <dgm:t>
        <a:bodyPr/>
        <a:lstStyle/>
        <a:p>
          <a:endParaRPr lang="en-GB"/>
        </a:p>
      </dgm:t>
    </dgm:pt>
    <dgm:pt modelId="{23107589-F7D3-3A44-B5A3-301F8C3A062B}" type="sibTrans" cxnId="{EB94AFFE-6129-D741-96A1-DE61DEA6C76B}">
      <dgm:prSet/>
      <dgm:spPr/>
      <dgm:t>
        <a:bodyPr/>
        <a:lstStyle/>
        <a:p>
          <a:endParaRPr lang="en-GB"/>
        </a:p>
      </dgm:t>
    </dgm:pt>
    <dgm:pt modelId="{2C062ABA-BEDB-4F46-A037-1DFA3E2BCCDB}">
      <dgm:prSet phldrT="[Text]"/>
      <dgm:spPr/>
      <dgm:t>
        <a:bodyPr/>
        <a:lstStyle/>
        <a:p>
          <a:r>
            <a:rPr lang="en-GB" dirty="0"/>
            <a:t>T Gate</a:t>
          </a:r>
        </a:p>
      </dgm:t>
    </dgm:pt>
    <dgm:pt modelId="{426E96F1-3337-0442-B3E0-7F1BC9427D3B}" type="parTrans" cxnId="{BCE99945-70B5-1142-9580-851E07B299A2}">
      <dgm:prSet/>
      <dgm:spPr/>
      <dgm:t>
        <a:bodyPr/>
        <a:lstStyle/>
        <a:p>
          <a:endParaRPr lang="en-GB"/>
        </a:p>
      </dgm:t>
    </dgm:pt>
    <dgm:pt modelId="{5A7B5C8E-8EDC-624D-8E84-03D0029E1B2C}" type="sibTrans" cxnId="{BCE99945-70B5-1142-9580-851E07B299A2}">
      <dgm:prSet/>
      <dgm:spPr/>
      <dgm:t>
        <a:bodyPr/>
        <a:lstStyle/>
        <a:p>
          <a:endParaRPr lang="en-GB"/>
        </a:p>
      </dgm:t>
    </dgm:pt>
    <dgm:pt modelId="{E258F731-6E1C-6D4D-A927-B335D74348C6}">
      <dgm:prSet phldrT="[Text]"/>
      <dgm:spPr/>
      <dgm:t>
        <a:bodyPr/>
        <a:lstStyle/>
        <a:p>
          <a:r>
            <a:rPr lang="en-GB" dirty="0"/>
            <a:t>2-Qubit Gates</a:t>
          </a:r>
        </a:p>
      </dgm:t>
    </dgm:pt>
    <dgm:pt modelId="{72EAA335-108C-FE40-A569-E9F92816BCBC}" type="parTrans" cxnId="{9EE5910D-3851-174B-859A-EAA3864ACBAA}">
      <dgm:prSet/>
      <dgm:spPr/>
      <dgm:t>
        <a:bodyPr/>
        <a:lstStyle/>
        <a:p>
          <a:endParaRPr lang="en-GB"/>
        </a:p>
      </dgm:t>
    </dgm:pt>
    <dgm:pt modelId="{AC0E3134-828B-6C48-A002-08AED536D872}" type="sibTrans" cxnId="{9EE5910D-3851-174B-859A-EAA3864ACBAA}">
      <dgm:prSet/>
      <dgm:spPr/>
      <dgm:t>
        <a:bodyPr/>
        <a:lstStyle/>
        <a:p>
          <a:endParaRPr lang="en-GB"/>
        </a:p>
      </dgm:t>
    </dgm:pt>
    <dgm:pt modelId="{47988E86-ECD9-3347-B159-60CC39D2879A}">
      <dgm:prSet phldrT="[Text]"/>
      <dgm:spPr/>
      <dgm:t>
        <a:bodyPr/>
        <a:lstStyle/>
        <a:p>
          <a:r>
            <a:rPr lang="en-GB" dirty="0"/>
            <a:t>CNOT</a:t>
          </a:r>
        </a:p>
      </dgm:t>
    </dgm:pt>
    <dgm:pt modelId="{FCAFFE79-EC6F-5348-BD8A-FFB555C53F87}" type="parTrans" cxnId="{806109B9-D0C9-7D41-8786-F0937B33BF2A}">
      <dgm:prSet/>
      <dgm:spPr/>
      <dgm:t>
        <a:bodyPr/>
        <a:lstStyle/>
        <a:p>
          <a:endParaRPr lang="en-GB"/>
        </a:p>
      </dgm:t>
    </dgm:pt>
    <dgm:pt modelId="{68F88E9F-0ACD-4746-BEC9-7754C558BDA9}" type="sibTrans" cxnId="{806109B9-D0C9-7D41-8786-F0937B33BF2A}">
      <dgm:prSet/>
      <dgm:spPr/>
      <dgm:t>
        <a:bodyPr/>
        <a:lstStyle/>
        <a:p>
          <a:endParaRPr lang="en-GB"/>
        </a:p>
      </dgm:t>
    </dgm:pt>
    <dgm:pt modelId="{65D84920-A188-0449-BD45-6FACA9565507}">
      <dgm:prSet phldrT="[Text]"/>
      <dgm:spPr/>
      <dgm:t>
        <a:bodyPr/>
        <a:lstStyle/>
        <a:p>
          <a:r>
            <a:rPr lang="en-GB" dirty="0"/>
            <a:t>CZ</a:t>
          </a:r>
        </a:p>
      </dgm:t>
    </dgm:pt>
    <dgm:pt modelId="{9E88AF58-AB5E-7A44-B03B-21A244EF4FE7}" type="parTrans" cxnId="{C0D23219-2580-8B42-9127-1686FC01BAB2}">
      <dgm:prSet/>
      <dgm:spPr/>
      <dgm:t>
        <a:bodyPr/>
        <a:lstStyle/>
        <a:p>
          <a:endParaRPr lang="en-GB"/>
        </a:p>
      </dgm:t>
    </dgm:pt>
    <dgm:pt modelId="{043763BE-E8F0-5D49-827C-273F932F3C04}" type="sibTrans" cxnId="{C0D23219-2580-8B42-9127-1686FC01BAB2}">
      <dgm:prSet/>
      <dgm:spPr/>
      <dgm:t>
        <a:bodyPr/>
        <a:lstStyle/>
        <a:p>
          <a:endParaRPr lang="en-GB"/>
        </a:p>
      </dgm:t>
    </dgm:pt>
    <dgm:pt modelId="{672A46CA-563B-8D43-A3C3-359A3F583B4B}">
      <dgm:prSet phldrT="[Text]"/>
      <dgm:spPr/>
      <dgm:t>
        <a:bodyPr/>
        <a:lstStyle/>
        <a:p>
          <a:r>
            <a:rPr lang="en-GB" dirty="0"/>
            <a:t>SWAP</a:t>
          </a:r>
        </a:p>
      </dgm:t>
    </dgm:pt>
    <dgm:pt modelId="{D7DAB30A-2316-614B-B640-F32E57299C0F}" type="parTrans" cxnId="{C5B436DD-377E-4C4A-A025-1683C44609DD}">
      <dgm:prSet/>
      <dgm:spPr/>
      <dgm:t>
        <a:bodyPr/>
        <a:lstStyle/>
        <a:p>
          <a:endParaRPr lang="en-GB"/>
        </a:p>
      </dgm:t>
    </dgm:pt>
    <dgm:pt modelId="{D91C9081-6631-BE4A-8E14-CEB1290B0E84}" type="sibTrans" cxnId="{C5B436DD-377E-4C4A-A025-1683C44609DD}">
      <dgm:prSet/>
      <dgm:spPr/>
      <dgm:t>
        <a:bodyPr/>
        <a:lstStyle/>
        <a:p>
          <a:endParaRPr lang="en-GB"/>
        </a:p>
      </dgm:t>
    </dgm:pt>
    <dgm:pt modelId="{B9B76A97-A0CE-234C-98EB-85D96646B955}">
      <dgm:prSet phldrT="[Text]"/>
      <dgm:spPr/>
      <dgm:t>
        <a:bodyPr/>
        <a:lstStyle/>
        <a:p>
          <a:r>
            <a:rPr lang="en-GB" dirty="0"/>
            <a:t>3-Qubit Gates</a:t>
          </a:r>
        </a:p>
      </dgm:t>
    </dgm:pt>
    <dgm:pt modelId="{01B2BD48-6F8A-7640-BDF8-EC5289AB29E3}" type="parTrans" cxnId="{A8DC177A-2530-6944-8B5B-70AA6EB0FEF8}">
      <dgm:prSet/>
      <dgm:spPr/>
      <dgm:t>
        <a:bodyPr/>
        <a:lstStyle/>
        <a:p>
          <a:endParaRPr lang="en-GB"/>
        </a:p>
      </dgm:t>
    </dgm:pt>
    <dgm:pt modelId="{D4417992-5876-D04C-A34D-4BDE66D753B4}" type="sibTrans" cxnId="{A8DC177A-2530-6944-8B5B-70AA6EB0FEF8}">
      <dgm:prSet/>
      <dgm:spPr/>
      <dgm:t>
        <a:bodyPr/>
        <a:lstStyle/>
        <a:p>
          <a:endParaRPr lang="en-GB"/>
        </a:p>
      </dgm:t>
    </dgm:pt>
    <dgm:pt modelId="{03E2BA33-B170-1F4E-8863-4202902EBE53}">
      <dgm:prSet phldrT="[Text]"/>
      <dgm:spPr/>
      <dgm:t>
        <a:bodyPr/>
        <a:lstStyle/>
        <a:p>
          <a:r>
            <a:rPr lang="en-GB" dirty="0"/>
            <a:t>Toffoli Gate</a:t>
          </a:r>
        </a:p>
      </dgm:t>
    </dgm:pt>
    <dgm:pt modelId="{D55D57E2-BEBB-A841-93DE-681776ECA1CA}" type="parTrans" cxnId="{2A53976E-7825-4548-900A-8AC76538FA8C}">
      <dgm:prSet/>
      <dgm:spPr/>
      <dgm:t>
        <a:bodyPr/>
        <a:lstStyle/>
        <a:p>
          <a:endParaRPr lang="en-GB"/>
        </a:p>
      </dgm:t>
    </dgm:pt>
    <dgm:pt modelId="{E5B96F5D-6092-CB40-B110-528BE2837545}" type="sibTrans" cxnId="{2A53976E-7825-4548-900A-8AC76538FA8C}">
      <dgm:prSet/>
      <dgm:spPr/>
      <dgm:t>
        <a:bodyPr/>
        <a:lstStyle/>
        <a:p>
          <a:endParaRPr lang="en-GB"/>
        </a:p>
      </dgm:t>
    </dgm:pt>
    <dgm:pt modelId="{324BF809-946A-0844-9D11-831D8E6274F4}" type="pres">
      <dgm:prSet presAssocID="{D5699FD5-B67B-4546-86FC-B1205E6728AE}" presName="hierChild1" presStyleCnt="0">
        <dgm:presLayoutVars>
          <dgm:orgChart val="1"/>
          <dgm:chPref val="1"/>
          <dgm:dir/>
          <dgm:animOne val="branch"/>
          <dgm:animLvl val="lvl"/>
          <dgm:resizeHandles/>
        </dgm:presLayoutVars>
      </dgm:prSet>
      <dgm:spPr/>
    </dgm:pt>
    <dgm:pt modelId="{505DD18C-2526-5744-B4C3-00020E59FE0D}" type="pres">
      <dgm:prSet presAssocID="{E68755BB-3D96-CE4D-8959-A0817457AC75}" presName="hierRoot1" presStyleCnt="0">
        <dgm:presLayoutVars>
          <dgm:hierBranch val="init"/>
        </dgm:presLayoutVars>
      </dgm:prSet>
      <dgm:spPr/>
    </dgm:pt>
    <dgm:pt modelId="{672553D7-EC5D-564B-8313-35B1A9E1F983}" type="pres">
      <dgm:prSet presAssocID="{E68755BB-3D96-CE4D-8959-A0817457AC75}" presName="rootComposite1" presStyleCnt="0"/>
      <dgm:spPr/>
    </dgm:pt>
    <dgm:pt modelId="{BE7FCE28-7E8B-F244-BEF0-5C5E42897CD3}" type="pres">
      <dgm:prSet presAssocID="{E68755BB-3D96-CE4D-8959-A0817457AC75}" presName="rootText1" presStyleLbl="node0" presStyleIdx="0" presStyleCnt="1" custScaleX="209210">
        <dgm:presLayoutVars>
          <dgm:chPref val="3"/>
        </dgm:presLayoutVars>
      </dgm:prSet>
      <dgm:spPr/>
    </dgm:pt>
    <dgm:pt modelId="{FBACACDD-B6AD-CE41-AF6E-DD2F26C81909}" type="pres">
      <dgm:prSet presAssocID="{E68755BB-3D96-CE4D-8959-A0817457AC75}" presName="rootConnector1" presStyleLbl="node1" presStyleIdx="0" presStyleCnt="0"/>
      <dgm:spPr/>
    </dgm:pt>
    <dgm:pt modelId="{07C76E02-FD7D-9D46-92B3-EAF26BFB12A4}" type="pres">
      <dgm:prSet presAssocID="{E68755BB-3D96-CE4D-8959-A0817457AC75}" presName="hierChild2" presStyleCnt="0"/>
      <dgm:spPr/>
    </dgm:pt>
    <dgm:pt modelId="{6CC91DBA-426C-7249-A51F-997FAA5EA589}" type="pres">
      <dgm:prSet presAssocID="{399240BC-A4B6-7247-A276-1D5B01D80CE4}" presName="Name37" presStyleLbl="parChTrans1D2" presStyleIdx="0" presStyleCnt="2"/>
      <dgm:spPr/>
    </dgm:pt>
    <dgm:pt modelId="{B8E114FE-36CA-104E-941D-F79C78EF17CC}" type="pres">
      <dgm:prSet presAssocID="{2FC2A0F3-4F22-6B4D-8D94-BDDA1FC5280C}" presName="hierRoot2" presStyleCnt="0">
        <dgm:presLayoutVars>
          <dgm:hierBranch val="init"/>
        </dgm:presLayoutVars>
      </dgm:prSet>
      <dgm:spPr/>
    </dgm:pt>
    <dgm:pt modelId="{FF276E5D-40C3-7C40-9256-22AB4D5E4A41}" type="pres">
      <dgm:prSet presAssocID="{2FC2A0F3-4F22-6B4D-8D94-BDDA1FC5280C}" presName="rootComposite" presStyleCnt="0"/>
      <dgm:spPr/>
    </dgm:pt>
    <dgm:pt modelId="{F67B0455-DCE3-3040-B8F8-A1710393F4E0}" type="pres">
      <dgm:prSet presAssocID="{2FC2A0F3-4F22-6B4D-8D94-BDDA1FC5280C}" presName="rootText" presStyleLbl="node2" presStyleIdx="0" presStyleCnt="2">
        <dgm:presLayoutVars>
          <dgm:chPref val="3"/>
        </dgm:presLayoutVars>
      </dgm:prSet>
      <dgm:spPr/>
    </dgm:pt>
    <dgm:pt modelId="{498328D5-E1F3-5D4C-9197-994BC1ED70B5}" type="pres">
      <dgm:prSet presAssocID="{2FC2A0F3-4F22-6B4D-8D94-BDDA1FC5280C}" presName="rootConnector" presStyleLbl="node2" presStyleIdx="0" presStyleCnt="2"/>
      <dgm:spPr/>
    </dgm:pt>
    <dgm:pt modelId="{04416D9A-3767-1D41-A831-A9C5C19CBB1C}" type="pres">
      <dgm:prSet presAssocID="{2FC2A0F3-4F22-6B4D-8D94-BDDA1FC5280C}" presName="hierChild4" presStyleCnt="0"/>
      <dgm:spPr/>
    </dgm:pt>
    <dgm:pt modelId="{D5006FD4-0516-F942-9992-52D9D5E0ED16}" type="pres">
      <dgm:prSet presAssocID="{08F3F376-5732-D640-9A45-C82100F32042}" presName="Name37" presStyleLbl="parChTrans1D3" presStyleIdx="0" presStyleCnt="5"/>
      <dgm:spPr/>
    </dgm:pt>
    <dgm:pt modelId="{52570440-0080-9A44-BC7A-9A882EE7498B}" type="pres">
      <dgm:prSet presAssocID="{4C2C1F5B-3869-6E4F-95EC-D7460F71B524}" presName="hierRoot2" presStyleCnt="0">
        <dgm:presLayoutVars>
          <dgm:hierBranch val="init"/>
        </dgm:presLayoutVars>
      </dgm:prSet>
      <dgm:spPr/>
    </dgm:pt>
    <dgm:pt modelId="{1F01E8C1-EBA8-7142-840F-2D7CA8932195}" type="pres">
      <dgm:prSet presAssocID="{4C2C1F5B-3869-6E4F-95EC-D7460F71B524}" presName="rootComposite" presStyleCnt="0"/>
      <dgm:spPr/>
    </dgm:pt>
    <dgm:pt modelId="{5296C399-8FAA-024B-80CE-49711F7FDD59}" type="pres">
      <dgm:prSet presAssocID="{4C2C1F5B-3869-6E4F-95EC-D7460F71B524}" presName="rootText" presStyleLbl="node3" presStyleIdx="0" presStyleCnt="5">
        <dgm:presLayoutVars>
          <dgm:chPref val="3"/>
        </dgm:presLayoutVars>
      </dgm:prSet>
      <dgm:spPr/>
    </dgm:pt>
    <dgm:pt modelId="{F855D8A2-8C6F-D94D-A9CC-8E00A67980C4}" type="pres">
      <dgm:prSet presAssocID="{4C2C1F5B-3869-6E4F-95EC-D7460F71B524}" presName="rootConnector" presStyleLbl="node3" presStyleIdx="0" presStyleCnt="5"/>
      <dgm:spPr/>
    </dgm:pt>
    <dgm:pt modelId="{486077E8-F2DF-7C4B-90A3-0EA2515CF91C}" type="pres">
      <dgm:prSet presAssocID="{4C2C1F5B-3869-6E4F-95EC-D7460F71B524}" presName="hierChild4" presStyleCnt="0"/>
      <dgm:spPr/>
    </dgm:pt>
    <dgm:pt modelId="{5204CE11-A21C-5A41-81A3-1C8DE98BCB32}" type="pres">
      <dgm:prSet presAssocID="{2176DEC3-4601-5742-A0A7-942DB8B88AD0}" presName="Name37" presStyleLbl="parChTrans1D4" presStyleIdx="0" presStyleCnt="9"/>
      <dgm:spPr/>
    </dgm:pt>
    <dgm:pt modelId="{8EEFE932-0273-2642-8873-CCFB9DF086C7}" type="pres">
      <dgm:prSet presAssocID="{FF8A8AE8-B81E-B042-BE64-A330F490E489}" presName="hierRoot2" presStyleCnt="0">
        <dgm:presLayoutVars>
          <dgm:hierBranch val="init"/>
        </dgm:presLayoutVars>
      </dgm:prSet>
      <dgm:spPr/>
    </dgm:pt>
    <dgm:pt modelId="{D6E6D4DF-06AB-B34C-A1DF-E7F166ADAE44}" type="pres">
      <dgm:prSet presAssocID="{FF8A8AE8-B81E-B042-BE64-A330F490E489}" presName="rootComposite" presStyleCnt="0"/>
      <dgm:spPr/>
    </dgm:pt>
    <dgm:pt modelId="{E7910455-057F-3444-AE2A-B1E4709F32FA}" type="pres">
      <dgm:prSet presAssocID="{FF8A8AE8-B81E-B042-BE64-A330F490E489}" presName="rootText" presStyleLbl="node4" presStyleIdx="0" presStyleCnt="9">
        <dgm:presLayoutVars>
          <dgm:chPref val="3"/>
        </dgm:presLayoutVars>
      </dgm:prSet>
      <dgm:spPr/>
    </dgm:pt>
    <dgm:pt modelId="{39840106-0FA1-2C46-826B-82DF21F05818}" type="pres">
      <dgm:prSet presAssocID="{FF8A8AE8-B81E-B042-BE64-A330F490E489}" presName="rootConnector" presStyleLbl="node4" presStyleIdx="0" presStyleCnt="9"/>
      <dgm:spPr/>
    </dgm:pt>
    <dgm:pt modelId="{36260D2A-F8E2-2645-AF84-294F42B30BAA}" type="pres">
      <dgm:prSet presAssocID="{FF8A8AE8-B81E-B042-BE64-A330F490E489}" presName="hierChild4" presStyleCnt="0"/>
      <dgm:spPr/>
    </dgm:pt>
    <dgm:pt modelId="{44EDCC8A-46CF-034F-9DDB-EC370B395D03}" type="pres">
      <dgm:prSet presAssocID="{FF8A8AE8-B81E-B042-BE64-A330F490E489}" presName="hierChild5" presStyleCnt="0"/>
      <dgm:spPr/>
    </dgm:pt>
    <dgm:pt modelId="{DFE915C5-FC75-9E4B-A194-C548FD8FA303}" type="pres">
      <dgm:prSet presAssocID="{E0469FAE-1297-7749-91E4-A79B20F725D2}" presName="Name37" presStyleLbl="parChTrans1D4" presStyleIdx="1" presStyleCnt="9"/>
      <dgm:spPr/>
    </dgm:pt>
    <dgm:pt modelId="{74FF6A41-5200-2944-B3E6-380341F4AB58}" type="pres">
      <dgm:prSet presAssocID="{0D0E648D-65A3-2541-9137-D17CC906949D}" presName="hierRoot2" presStyleCnt="0">
        <dgm:presLayoutVars>
          <dgm:hierBranch val="init"/>
        </dgm:presLayoutVars>
      </dgm:prSet>
      <dgm:spPr/>
    </dgm:pt>
    <dgm:pt modelId="{94EA008F-9638-934F-A1B6-428D6F74CD27}" type="pres">
      <dgm:prSet presAssocID="{0D0E648D-65A3-2541-9137-D17CC906949D}" presName="rootComposite" presStyleCnt="0"/>
      <dgm:spPr/>
    </dgm:pt>
    <dgm:pt modelId="{E2D96B2C-549A-8249-A387-81816872FAD9}" type="pres">
      <dgm:prSet presAssocID="{0D0E648D-65A3-2541-9137-D17CC906949D}" presName="rootText" presStyleLbl="node4" presStyleIdx="1" presStyleCnt="9">
        <dgm:presLayoutVars>
          <dgm:chPref val="3"/>
        </dgm:presLayoutVars>
      </dgm:prSet>
      <dgm:spPr/>
    </dgm:pt>
    <dgm:pt modelId="{B2E8C2D8-5CC5-1B40-A3C4-742EDDA43FD4}" type="pres">
      <dgm:prSet presAssocID="{0D0E648D-65A3-2541-9137-D17CC906949D}" presName="rootConnector" presStyleLbl="node4" presStyleIdx="1" presStyleCnt="9"/>
      <dgm:spPr/>
    </dgm:pt>
    <dgm:pt modelId="{75D90F5B-7CC9-0B46-A74D-61AE44B946B3}" type="pres">
      <dgm:prSet presAssocID="{0D0E648D-65A3-2541-9137-D17CC906949D}" presName="hierChild4" presStyleCnt="0"/>
      <dgm:spPr/>
    </dgm:pt>
    <dgm:pt modelId="{665FDD28-01BD-6345-AA45-07B02410D6AC}" type="pres">
      <dgm:prSet presAssocID="{0D0E648D-65A3-2541-9137-D17CC906949D}" presName="hierChild5" presStyleCnt="0"/>
      <dgm:spPr/>
    </dgm:pt>
    <dgm:pt modelId="{D4E2F63F-DF2F-304E-804D-A6B985B3DE00}" type="pres">
      <dgm:prSet presAssocID="{A8F310B1-801B-8D46-A643-112149584D63}" presName="Name37" presStyleLbl="parChTrans1D4" presStyleIdx="2" presStyleCnt="9"/>
      <dgm:spPr/>
    </dgm:pt>
    <dgm:pt modelId="{9C722B58-8EDF-C940-914F-FD5B076597BE}" type="pres">
      <dgm:prSet presAssocID="{A1F0166C-1369-8849-98C6-BDD7F27C48CC}" presName="hierRoot2" presStyleCnt="0">
        <dgm:presLayoutVars>
          <dgm:hierBranch val="init"/>
        </dgm:presLayoutVars>
      </dgm:prSet>
      <dgm:spPr/>
    </dgm:pt>
    <dgm:pt modelId="{2C7E1A7D-23D8-344D-8926-5B18C3A74627}" type="pres">
      <dgm:prSet presAssocID="{A1F0166C-1369-8849-98C6-BDD7F27C48CC}" presName="rootComposite" presStyleCnt="0"/>
      <dgm:spPr/>
    </dgm:pt>
    <dgm:pt modelId="{2BA37535-743C-2C40-9076-1483B3ADF650}" type="pres">
      <dgm:prSet presAssocID="{A1F0166C-1369-8849-98C6-BDD7F27C48CC}" presName="rootText" presStyleLbl="node4" presStyleIdx="2" presStyleCnt="9">
        <dgm:presLayoutVars>
          <dgm:chPref val="3"/>
        </dgm:presLayoutVars>
      </dgm:prSet>
      <dgm:spPr/>
    </dgm:pt>
    <dgm:pt modelId="{AA354BB4-1D8D-C443-9719-6EF4C2D49AA3}" type="pres">
      <dgm:prSet presAssocID="{A1F0166C-1369-8849-98C6-BDD7F27C48CC}" presName="rootConnector" presStyleLbl="node4" presStyleIdx="2" presStyleCnt="9"/>
      <dgm:spPr/>
    </dgm:pt>
    <dgm:pt modelId="{3810A490-E968-AA4A-AA93-489F06E3E54A}" type="pres">
      <dgm:prSet presAssocID="{A1F0166C-1369-8849-98C6-BDD7F27C48CC}" presName="hierChild4" presStyleCnt="0"/>
      <dgm:spPr/>
    </dgm:pt>
    <dgm:pt modelId="{F0C657CE-2779-0942-A194-52066AD22E4C}" type="pres">
      <dgm:prSet presAssocID="{A1F0166C-1369-8849-98C6-BDD7F27C48CC}" presName="hierChild5" presStyleCnt="0"/>
      <dgm:spPr/>
    </dgm:pt>
    <dgm:pt modelId="{D315B61C-B880-5640-AA3E-569869ADF3F5}" type="pres">
      <dgm:prSet presAssocID="{4C2C1F5B-3869-6E4F-95EC-D7460F71B524}" presName="hierChild5" presStyleCnt="0"/>
      <dgm:spPr/>
    </dgm:pt>
    <dgm:pt modelId="{0DD0448E-633F-E14C-8638-F2A544C359AC}" type="pres">
      <dgm:prSet presAssocID="{A8813028-DD2F-B449-8DE2-855E06066866}" presName="Name37" presStyleLbl="parChTrans1D3" presStyleIdx="1" presStyleCnt="5"/>
      <dgm:spPr/>
    </dgm:pt>
    <dgm:pt modelId="{63770319-C64F-DE47-A7D2-2B4518B4B871}" type="pres">
      <dgm:prSet presAssocID="{E1821A75-D94D-5A43-9F13-C0BBA9F23E17}" presName="hierRoot2" presStyleCnt="0">
        <dgm:presLayoutVars>
          <dgm:hierBranch val="init"/>
        </dgm:presLayoutVars>
      </dgm:prSet>
      <dgm:spPr/>
    </dgm:pt>
    <dgm:pt modelId="{C97FE4EA-5D51-1F43-93A3-10C9F735C41D}" type="pres">
      <dgm:prSet presAssocID="{E1821A75-D94D-5A43-9F13-C0BBA9F23E17}" presName="rootComposite" presStyleCnt="0"/>
      <dgm:spPr/>
    </dgm:pt>
    <dgm:pt modelId="{191B423B-33CF-134D-B272-773AA70E1A69}" type="pres">
      <dgm:prSet presAssocID="{E1821A75-D94D-5A43-9F13-C0BBA9F23E17}" presName="rootText" presStyleLbl="node3" presStyleIdx="1" presStyleCnt="5">
        <dgm:presLayoutVars>
          <dgm:chPref val="3"/>
        </dgm:presLayoutVars>
      </dgm:prSet>
      <dgm:spPr/>
    </dgm:pt>
    <dgm:pt modelId="{6A7BB7A0-28ED-F548-9ABA-3041996ECB39}" type="pres">
      <dgm:prSet presAssocID="{E1821A75-D94D-5A43-9F13-C0BBA9F23E17}" presName="rootConnector" presStyleLbl="node3" presStyleIdx="1" presStyleCnt="5"/>
      <dgm:spPr/>
    </dgm:pt>
    <dgm:pt modelId="{39E8BBD7-5727-5547-9197-4420F1826344}" type="pres">
      <dgm:prSet presAssocID="{E1821A75-D94D-5A43-9F13-C0BBA9F23E17}" presName="hierChild4" presStyleCnt="0"/>
      <dgm:spPr/>
    </dgm:pt>
    <dgm:pt modelId="{AA68274D-AE5D-BB4C-AFB1-5F46327786A7}" type="pres">
      <dgm:prSet presAssocID="{E1821A75-D94D-5A43-9F13-C0BBA9F23E17}" presName="hierChild5" presStyleCnt="0"/>
      <dgm:spPr/>
    </dgm:pt>
    <dgm:pt modelId="{082E22DE-6142-1144-AC12-955641FD1F63}" type="pres">
      <dgm:prSet presAssocID="{F9DDF2D1-0D87-4640-AA26-121926DF2784}" presName="Name37" presStyleLbl="parChTrans1D3" presStyleIdx="2" presStyleCnt="5"/>
      <dgm:spPr/>
    </dgm:pt>
    <dgm:pt modelId="{C489377F-E8CF-D848-B6A9-2B54B375FA61}" type="pres">
      <dgm:prSet presAssocID="{697DE4D3-3518-5A4E-BDBD-2E1F9C1741C7}" presName="hierRoot2" presStyleCnt="0">
        <dgm:presLayoutVars>
          <dgm:hierBranch val="init"/>
        </dgm:presLayoutVars>
      </dgm:prSet>
      <dgm:spPr/>
    </dgm:pt>
    <dgm:pt modelId="{7A5A9EEA-0499-9742-B689-9B56852D319C}" type="pres">
      <dgm:prSet presAssocID="{697DE4D3-3518-5A4E-BDBD-2E1F9C1741C7}" presName="rootComposite" presStyleCnt="0"/>
      <dgm:spPr/>
    </dgm:pt>
    <dgm:pt modelId="{3F45A4E0-35D7-2947-967A-043411F20AB4}" type="pres">
      <dgm:prSet presAssocID="{697DE4D3-3518-5A4E-BDBD-2E1F9C1741C7}" presName="rootText" presStyleLbl="node3" presStyleIdx="2" presStyleCnt="5">
        <dgm:presLayoutVars>
          <dgm:chPref val="3"/>
        </dgm:presLayoutVars>
      </dgm:prSet>
      <dgm:spPr/>
    </dgm:pt>
    <dgm:pt modelId="{8B22213D-5A8D-0844-A187-5132F33CFDDF}" type="pres">
      <dgm:prSet presAssocID="{697DE4D3-3518-5A4E-BDBD-2E1F9C1741C7}" presName="rootConnector" presStyleLbl="node3" presStyleIdx="2" presStyleCnt="5"/>
      <dgm:spPr/>
    </dgm:pt>
    <dgm:pt modelId="{D0EBCD0A-4082-6644-AFC7-62D8A492318A}" type="pres">
      <dgm:prSet presAssocID="{697DE4D3-3518-5A4E-BDBD-2E1F9C1741C7}" presName="hierChild4" presStyleCnt="0"/>
      <dgm:spPr/>
    </dgm:pt>
    <dgm:pt modelId="{BDCC071A-1E71-684D-B5FF-02EE87A6C61B}" type="pres">
      <dgm:prSet presAssocID="{F81FD1F9-A122-094E-B4F4-72184003556C}" presName="Name37" presStyleLbl="parChTrans1D4" presStyleIdx="3" presStyleCnt="9"/>
      <dgm:spPr/>
    </dgm:pt>
    <dgm:pt modelId="{6B48F134-0E6D-6542-B7BD-1A39A9EBED61}" type="pres">
      <dgm:prSet presAssocID="{45E98EED-6A18-5947-BEAF-96C862C23B48}" presName="hierRoot2" presStyleCnt="0">
        <dgm:presLayoutVars>
          <dgm:hierBranch val="init"/>
        </dgm:presLayoutVars>
      </dgm:prSet>
      <dgm:spPr/>
    </dgm:pt>
    <dgm:pt modelId="{7222DBC9-4789-6041-B79A-FC458269B168}" type="pres">
      <dgm:prSet presAssocID="{45E98EED-6A18-5947-BEAF-96C862C23B48}" presName="rootComposite" presStyleCnt="0"/>
      <dgm:spPr/>
    </dgm:pt>
    <dgm:pt modelId="{14961415-BE9A-3047-B776-DC7F26C5F888}" type="pres">
      <dgm:prSet presAssocID="{45E98EED-6A18-5947-BEAF-96C862C23B48}" presName="rootText" presStyleLbl="node4" presStyleIdx="3" presStyleCnt="9">
        <dgm:presLayoutVars>
          <dgm:chPref val="3"/>
        </dgm:presLayoutVars>
      </dgm:prSet>
      <dgm:spPr/>
    </dgm:pt>
    <dgm:pt modelId="{32733805-BEB1-4C41-9232-9E7C773B44B9}" type="pres">
      <dgm:prSet presAssocID="{45E98EED-6A18-5947-BEAF-96C862C23B48}" presName="rootConnector" presStyleLbl="node4" presStyleIdx="3" presStyleCnt="9"/>
      <dgm:spPr/>
    </dgm:pt>
    <dgm:pt modelId="{F8AE6328-1306-A442-A006-36780A8DA4C5}" type="pres">
      <dgm:prSet presAssocID="{45E98EED-6A18-5947-BEAF-96C862C23B48}" presName="hierChild4" presStyleCnt="0"/>
      <dgm:spPr/>
    </dgm:pt>
    <dgm:pt modelId="{99388B48-5B6D-6344-B911-E2BC03C6F1D2}" type="pres">
      <dgm:prSet presAssocID="{45E98EED-6A18-5947-BEAF-96C862C23B48}" presName="hierChild5" presStyleCnt="0"/>
      <dgm:spPr/>
    </dgm:pt>
    <dgm:pt modelId="{0E4AD797-64E6-7843-88DF-EB4FDA1896CB}" type="pres">
      <dgm:prSet presAssocID="{426E96F1-3337-0442-B3E0-7F1BC9427D3B}" presName="Name37" presStyleLbl="parChTrans1D4" presStyleIdx="4" presStyleCnt="9"/>
      <dgm:spPr/>
    </dgm:pt>
    <dgm:pt modelId="{262F4CEC-9AB3-1B4F-8B9B-7D584AE2BB7D}" type="pres">
      <dgm:prSet presAssocID="{2C062ABA-BEDB-4F46-A037-1DFA3E2BCCDB}" presName="hierRoot2" presStyleCnt="0">
        <dgm:presLayoutVars>
          <dgm:hierBranch val="init"/>
        </dgm:presLayoutVars>
      </dgm:prSet>
      <dgm:spPr/>
    </dgm:pt>
    <dgm:pt modelId="{31DFBCEC-404F-4146-AE2D-C4B1B73B4ED4}" type="pres">
      <dgm:prSet presAssocID="{2C062ABA-BEDB-4F46-A037-1DFA3E2BCCDB}" presName="rootComposite" presStyleCnt="0"/>
      <dgm:spPr/>
    </dgm:pt>
    <dgm:pt modelId="{186E4DB7-837F-8D4F-85FE-21326184D43E}" type="pres">
      <dgm:prSet presAssocID="{2C062ABA-BEDB-4F46-A037-1DFA3E2BCCDB}" presName="rootText" presStyleLbl="node4" presStyleIdx="4" presStyleCnt="9">
        <dgm:presLayoutVars>
          <dgm:chPref val="3"/>
        </dgm:presLayoutVars>
      </dgm:prSet>
      <dgm:spPr/>
    </dgm:pt>
    <dgm:pt modelId="{69EACD79-866C-D348-A0AD-773B0AEA3D57}" type="pres">
      <dgm:prSet presAssocID="{2C062ABA-BEDB-4F46-A037-1DFA3E2BCCDB}" presName="rootConnector" presStyleLbl="node4" presStyleIdx="4" presStyleCnt="9"/>
      <dgm:spPr/>
    </dgm:pt>
    <dgm:pt modelId="{3044C7D8-C160-4040-8647-B2035F2CC281}" type="pres">
      <dgm:prSet presAssocID="{2C062ABA-BEDB-4F46-A037-1DFA3E2BCCDB}" presName="hierChild4" presStyleCnt="0"/>
      <dgm:spPr/>
    </dgm:pt>
    <dgm:pt modelId="{CA1482E4-E2E1-B54D-B1CE-3A91473900BD}" type="pres">
      <dgm:prSet presAssocID="{2C062ABA-BEDB-4F46-A037-1DFA3E2BCCDB}" presName="hierChild5" presStyleCnt="0"/>
      <dgm:spPr/>
    </dgm:pt>
    <dgm:pt modelId="{272852A4-0C8E-6D4F-97C9-8724EAAECB4F}" type="pres">
      <dgm:prSet presAssocID="{697DE4D3-3518-5A4E-BDBD-2E1F9C1741C7}" presName="hierChild5" presStyleCnt="0"/>
      <dgm:spPr/>
    </dgm:pt>
    <dgm:pt modelId="{9FF631D2-9D8B-0140-B6EA-85B635547AA5}" type="pres">
      <dgm:prSet presAssocID="{2FC2A0F3-4F22-6B4D-8D94-BDDA1FC5280C}" presName="hierChild5" presStyleCnt="0"/>
      <dgm:spPr/>
    </dgm:pt>
    <dgm:pt modelId="{60EB5D56-0A75-534D-97F5-82A8F19A3BF1}" type="pres">
      <dgm:prSet presAssocID="{1B35C3D3-EDC9-F04F-85A8-CC4EF8979A43}" presName="Name37" presStyleLbl="parChTrans1D2" presStyleIdx="1" presStyleCnt="2"/>
      <dgm:spPr/>
    </dgm:pt>
    <dgm:pt modelId="{FD78FD7F-6D26-054E-B5FD-AF433746F770}" type="pres">
      <dgm:prSet presAssocID="{AD3ECAF0-7D08-FD47-94E5-73A26FB835B4}" presName="hierRoot2" presStyleCnt="0">
        <dgm:presLayoutVars>
          <dgm:hierBranch val="init"/>
        </dgm:presLayoutVars>
      </dgm:prSet>
      <dgm:spPr/>
    </dgm:pt>
    <dgm:pt modelId="{27390464-50C3-2F46-BDBE-010D962F08CA}" type="pres">
      <dgm:prSet presAssocID="{AD3ECAF0-7D08-FD47-94E5-73A26FB835B4}" presName="rootComposite" presStyleCnt="0"/>
      <dgm:spPr/>
    </dgm:pt>
    <dgm:pt modelId="{7C4B8335-9291-454B-8E75-6EDA0A80A5BA}" type="pres">
      <dgm:prSet presAssocID="{AD3ECAF0-7D08-FD47-94E5-73A26FB835B4}" presName="rootText" presStyleLbl="node2" presStyleIdx="1" presStyleCnt="2">
        <dgm:presLayoutVars>
          <dgm:chPref val="3"/>
        </dgm:presLayoutVars>
      </dgm:prSet>
      <dgm:spPr/>
    </dgm:pt>
    <dgm:pt modelId="{268A65EB-C66B-974D-9DDB-FBF0245874A0}" type="pres">
      <dgm:prSet presAssocID="{AD3ECAF0-7D08-FD47-94E5-73A26FB835B4}" presName="rootConnector" presStyleLbl="node2" presStyleIdx="1" presStyleCnt="2"/>
      <dgm:spPr/>
    </dgm:pt>
    <dgm:pt modelId="{2261BFB4-B3FC-5E4A-8A87-80B18482600F}" type="pres">
      <dgm:prSet presAssocID="{AD3ECAF0-7D08-FD47-94E5-73A26FB835B4}" presName="hierChild4" presStyleCnt="0"/>
      <dgm:spPr/>
    </dgm:pt>
    <dgm:pt modelId="{442E5458-F49E-2746-881F-1B6326A96C16}" type="pres">
      <dgm:prSet presAssocID="{72EAA335-108C-FE40-A569-E9F92816BCBC}" presName="Name37" presStyleLbl="parChTrans1D3" presStyleIdx="3" presStyleCnt="5"/>
      <dgm:spPr/>
    </dgm:pt>
    <dgm:pt modelId="{6D856013-721D-A44E-B444-ACFB590B01B8}" type="pres">
      <dgm:prSet presAssocID="{E258F731-6E1C-6D4D-A927-B335D74348C6}" presName="hierRoot2" presStyleCnt="0">
        <dgm:presLayoutVars>
          <dgm:hierBranch val="init"/>
        </dgm:presLayoutVars>
      </dgm:prSet>
      <dgm:spPr/>
    </dgm:pt>
    <dgm:pt modelId="{6DBE2A7F-68BE-DC47-BA04-6535D89F5655}" type="pres">
      <dgm:prSet presAssocID="{E258F731-6E1C-6D4D-A927-B335D74348C6}" presName="rootComposite" presStyleCnt="0"/>
      <dgm:spPr/>
    </dgm:pt>
    <dgm:pt modelId="{BD560296-E798-4F45-81F2-50D0C6E0E54E}" type="pres">
      <dgm:prSet presAssocID="{E258F731-6E1C-6D4D-A927-B335D74348C6}" presName="rootText" presStyleLbl="node3" presStyleIdx="3" presStyleCnt="5">
        <dgm:presLayoutVars>
          <dgm:chPref val="3"/>
        </dgm:presLayoutVars>
      </dgm:prSet>
      <dgm:spPr/>
    </dgm:pt>
    <dgm:pt modelId="{C71C389C-73E8-4541-97BE-455C07E1C98C}" type="pres">
      <dgm:prSet presAssocID="{E258F731-6E1C-6D4D-A927-B335D74348C6}" presName="rootConnector" presStyleLbl="node3" presStyleIdx="3" presStyleCnt="5"/>
      <dgm:spPr/>
    </dgm:pt>
    <dgm:pt modelId="{7EE369B3-4CCE-5F43-B169-BE4F02032AC5}" type="pres">
      <dgm:prSet presAssocID="{E258F731-6E1C-6D4D-A927-B335D74348C6}" presName="hierChild4" presStyleCnt="0"/>
      <dgm:spPr/>
    </dgm:pt>
    <dgm:pt modelId="{8DD4A08C-920D-8241-B825-248C9C028FFA}" type="pres">
      <dgm:prSet presAssocID="{FCAFFE79-EC6F-5348-BD8A-FFB555C53F87}" presName="Name37" presStyleLbl="parChTrans1D4" presStyleIdx="5" presStyleCnt="9"/>
      <dgm:spPr/>
    </dgm:pt>
    <dgm:pt modelId="{A4D71B17-E267-624A-A926-B26A3825DA2A}" type="pres">
      <dgm:prSet presAssocID="{47988E86-ECD9-3347-B159-60CC39D2879A}" presName="hierRoot2" presStyleCnt="0">
        <dgm:presLayoutVars>
          <dgm:hierBranch val="init"/>
        </dgm:presLayoutVars>
      </dgm:prSet>
      <dgm:spPr/>
    </dgm:pt>
    <dgm:pt modelId="{7AEA5B76-E5EA-4746-893F-286D0775C469}" type="pres">
      <dgm:prSet presAssocID="{47988E86-ECD9-3347-B159-60CC39D2879A}" presName="rootComposite" presStyleCnt="0"/>
      <dgm:spPr/>
    </dgm:pt>
    <dgm:pt modelId="{0C2D5C92-C5AD-4B4A-9DC3-BEFD5E262670}" type="pres">
      <dgm:prSet presAssocID="{47988E86-ECD9-3347-B159-60CC39D2879A}" presName="rootText" presStyleLbl="node4" presStyleIdx="5" presStyleCnt="9">
        <dgm:presLayoutVars>
          <dgm:chPref val="3"/>
        </dgm:presLayoutVars>
      </dgm:prSet>
      <dgm:spPr/>
    </dgm:pt>
    <dgm:pt modelId="{31B351C6-CBBC-4546-B772-D8FF3B4C6689}" type="pres">
      <dgm:prSet presAssocID="{47988E86-ECD9-3347-B159-60CC39D2879A}" presName="rootConnector" presStyleLbl="node4" presStyleIdx="5" presStyleCnt="9"/>
      <dgm:spPr/>
    </dgm:pt>
    <dgm:pt modelId="{64FBDEDB-4948-984A-9426-B5A349EAC240}" type="pres">
      <dgm:prSet presAssocID="{47988E86-ECD9-3347-B159-60CC39D2879A}" presName="hierChild4" presStyleCnt="0"/>
      <dgm:spPr/>
    </dgm:pt>
    <dgm:pt modelId="{E4354490-5FA0-D249-99C8-193DA9151D62}" type="pres">
      <dgm:prSet presAssocID="{47988E86-ECD9-3347-B159-60CC39D2879A}" presName="hierChild5" presStyleCnt="0"/>
      <dgm:spPr/>
    </dgm:pt>
    <dgm:pt modelId="{9679B29E-E00C-644E-9D38-95C687267B57}" type="pres">
      <dgm:prSet presAssocID="{9E88AF58-AB5E-7A44-B03B-21A244EF4FE7}" presName="Name37" presStyleLbl="parChTrans1D4" presStyleIdx="6" presStyleCnt="9"/>
      <dgm:spPr/>
    </dgm:pt>
    <dgm:pt modelId="{7B4B4BF7-AC67-3F4A-A058-22ED85129591}" type="pres">
      <dgm:prSet presAssocID="{65D84920-A188-0449-BD45-6FACA9565507}" presName="hierRoot2" presStyleCnt="0">
        <dgm:presLayoutVars>
          <dgm:hierBranch val="init"/>
        </dgm:presLayoutVars>
      </dgm:prSet>
      <dgm:spPr/>
    </dgm:pt>
    <dgm:pt modelId="{5BDD741C-9B26-3D43-92DE-F015C57EA2D6}" type="pres">
      <dgm:prSet presAssocID="{65D84920-A188-0449-BD45-6FACA9565507}" presName="rootComposite" presStyleCnt="0"/>
      <dgm:spPr/>
    </dgm:pt>
    <dgm:pt modelId="{3E74F72E-72F0-C44D-A9D0-6A421E0A83F2}" type="pres">
      <dgm:prSet presAssocID="{65D84920-A188-0449-BD45-6FACA9565507}" presName="rootText" presStyleLbl="node4" presStyleIdx="6" presStyleCnt="9">
        <dgm:presLayoutVars>
          <dgm:chPref val="3"/>
        </dgm:presLayoutVars>
      </dgm:prSet>
      <dgm:spPr/>
    </dgm:pt>
    <dgm:pt modelId="{56677238-9F60-2545-A4A3-D8D425207197}" type="pres">
      <dgm:prSet presAssocID="{65D84920-A188-0449-BD45-6FACA9565507}" presName="rootConnector" presStyleLbl="node4" presStyleIdx="6" presStyleCnt="9"/>
      <dgm:spPr/>
    </dgm:pt>
    <dgm:pt modelId="{23F67CC0-8395-0949-9FD9-3C641DC82714}" type="pres">
      <dgm:prSet presAssocID="{65D84920-A188-0449-BD45-6FACA9565507}" presName="hierChild4" presStyleCnt="0"/>
      <dgm:spPr/>
    </dgm:pt>
    <dgm:pt modelId="{13215737-5029-A84E-8B46-DEA2403A5EC9}" type="pres">
      <dgm:prSet presAssocID="{65D84920-A188-0449-BD45-6FACA9565507}" presName="hierChild5" presStyleCnt="0"/>
      <dgm:spPr/>
    </dgm:pt>
    <dgm:pt modelId="{FCBDE666-DA57-E24F-9386-219B4BB93A23}" type="pres">
      <dgm:prSet presAssocID="{D7DAB30A-2316-614B-B640-F32E57299C0F}" presName="Name37" presStyleLbl="parChTrans1D4" presStyleIdx="7" presStyleCnt="9"/>
      <dgm:spPr/>
    </dgm:pt>
    <dgm:pt modelId="{2CE5592E-E710-E445-8A53-F37D8E425384}" type="pres">
      <dgm:prSet presAssocID="{672A46CA-563B-8D43-A3C3-359A3F583B4B}" presName="hierRoot2" presStyleCnt="0">
        <dgm:presLayoutVars>
          <dgm:hierBranch val="init"/>
        </dgm:presLayoutVars>
      </dgm:prSet>
      <dgm:spPr/>
    </dgm:pt>
    <dgm:pt modelId="{E8FA6789-D7A6-584F-B0CA-6CFE5ED0715C}" type="pres">
      <dgm:prSet presAssocID="{672A46CA-563B-8D43-A3C3-359A3F583B4B}" presName="rootComposite" presStyleCnt="0"/>
      <dgm:spPr/>
    </dgm:pt>
    <dgm:pt modelId="{D51EBDB6-33AB-F14E-AAF2-EFAF46F24A62}" type="pres">
      <dgm:prSet presAssocID="{672A46CA-563B-8D43-A3C3-359A3F583B4B}" presName="rootText" presStyleLbl="node4" presStyleIdx="7" presStyleCnt="9">
        <dgm:presLayoutVars>
          <dgm:chPref val="3"/>
        </dgm:presLayoutVars>
      </dgm:prSet>
      <dgm:spPr/>
    </dgm:pt>
    <dgm:pt modelId="{8F0AF6EE-FD68-3243-9D97-4DB4C8712D14}" type="pres">
      <dgm:prSet presAssocID="{672A46CA-563B-8D43-A3C3-359A3F583B4B}" presName="rootConnector" presStyleLbl="node4" presStyleIdx="7" presStyleCnt="9"/>
      <dgm:spPr/>
    </dgm:pt>
    <dgm:pt modelId="{988DF6D5-712A-D548-87FC-74C200B4FE19}" type="pres">
      <dgm:prSet presAssocID="{672A46CA-563B-8D43-A3C3-359A3F583B4B}" presName="hierChild4" presStyleCnt="0"/>
      <dgm:spPr/>
    </dgm:pt>
    <dgm:pt modelId="{911F48AD-5496-5D44-B961-1B5CC390ED9B}" type="pres">
      <dgm:prSet presAssocID="{672A46CA-563B-8D43-A3C3-359A3F583B4B}" presName="hierChild5" presStyleCnt="0"/>
      <dgm:spPr/>
    </dgm:pt>
    <dgm:pt modelId="{43B94D5F-153F-E941-A22E-310E5F884D07}" type="pres">
      <dgm:prSet presAssocID="{E258F731-6E1C-6D4D-A927-B335D74348C6}" presName="hierChild5" presStyleCnt="0"/>
      <dgm:spPr/>
    </dgm:pt>
    <dgm:pt modelId="{EDA07CAE-665A-654A-B733-37D755C198AF}" type="pres">
      <dgm:prSet presAssocID="{01B2BD48-6F8A-7640-BDF8-EC5289AB29E3}" presName="Name37" presStyleLbl="parChTrans1D3" presStyleIdx="4" presStyleCnt="5"/>
      <dgm:spPr/>
    </dgm:pt>
    <dgm:pt modelId="{01723880-A14F-5F45-B192-92AF716DFF74}" type="pres">
      <dgm:prSet presAssocID="{B9B76A97-A0CE-234C-98EB-85D96646B955}" presName="hierRoot2" presStyleCnt="0">
        <dgm:presLayoutVars>
          <dgm:hierBranch val="init"/>
        </dgm:presLayoutVars>
      </dgm:prSet>
      <dgm:spPr/>
    </dgm:pt>
    <dgm:pt modelId="{C8558449-2507-DC4C-8914-28F4DF965046}" type="pres">
      <dgm:prSet presAssocID="{B9B76A97-A0CE-234C-98EB-85D96646B955}" presName="rootComposite" presStyleCnt="0"/>
      <dgm:spPr/>
    </dgm:pt>
    <dgm:pt modelId="{7F7AAB3C-B7CE-504B-BED9-B1084643EAE5}" type="pres">
      <dgm:prSet presAssocID="{B9B76A97-A0CE-234C-98EB-85D96646B955}" presName="rootText" presStyleLbl="node3" presStyleIdx="4" presStyleCnt="5">
        <dgm:presLayoutVars>
          <dgm:chPref val="3"/>
        </dgm:presLayoutVars>
      </dgm:prSet>
      <dgm:spPr/>
    </dgm:pt>
    <dgm:pt modelId="{1546DCDA-1E34-3F4A-8367-1F100F87A7AE}" type="pres">
      <dgm:prSet presAssocID="{B9B76A97-A0CE-234C-98EB-85D96646B955}" presName="rootConnector" presStyleLbl="node3" presStyleIdx="4" presStyleCnt="5"/>
      <dgm:spPr/>
    </dgm:pt>
    <dgm:pt modelId="{1203158C-C622-494D-9DFB-9337DC63A3A5}" type="pres">
      <dgm:prSet presAssocID="{B9B76A97-A0CE-234C-98EB-85D96646B955}" presName="hierChild4" presStyleCnt="0"/>
      <dgm:spPr/>
    </dgm:pt>
    <dgm:pt modelId="{BA3464BD-3ABB-0E48-930B-B5E5F2E312C2}" type="pres">
      <dgm:prSet presAssocID="{D55D57E2-BEBB-A841-93DE-681776ECA1CA}" presName="Name37" presStyleLbl="parChTrans1D4" presStyleIdx="8" presStyleCnt="9"/>
      <dgm:spPr/>
    </dgm:pt>
    <dgm:pt modelId="{E7853104-788F-604B-BD56-7A1147A6580A}" type="pres">
      <dgm:prSet presAssocID="{03E2BA33-B170-1F4E-8863-4202902EBE53}" presName="hierRoot2" presStyleCnt="0">
        <dgm:presLayoutVars>
          <dgm:hierBranch val="init"/>
        </dgm:presLayoutVars>
      </dgm:prSet>
      <dgm:spPr/>
    </dgm:pt>
    <dgm:pt modelId="{147B4FCE-2B9A-E745-B860-7D08BBF07ABC}" type="pres">
      <dgm:prSet presAssocID="{03E2BA33-B170-1F4E-8863-4202902EBE53}" presName="rootComposite" presStyleCnt="0"/>
      <dgm:spPr/>
    </dgm:pt>
    <dgm:pt modelId="{13FC543E-DAB9-4145-881E-5AD885581A80}" type="pres">
      <dgm:prSet presAssocID="{03E2BA33-B170-1F4E-8863-4202902EBE53}" presName="rootText" presStyleLbl="node4" presStyleIdx="8" presStyleCnt="9">
        <dgm:presLayoutVars>
          <dgm:chPref val="3"/>
        </dgm:presLayoutVars>
      </dgm:prSet>
      <dgm:spPr/>
    </dgm:pt>
    <dgm:pt modelId="{66620C8E-CC21-C045-8174-C635B7D3864D}" type="pres">
      <dgm:prSet presAssocID="{03E2BA33-B170-1F4E-8863-4202902EBE53}" presName="rootConnector" presStyleLbl="node4" presStyleIdx="8" presStyleCnt="9"/>
      <dgm:spPr/>
    </dgm:pt>
    <dgm:pt modelId="{DE51F4A1-A28E-A24F-9E6C-2F07EF88A6EA}" type="pres">
      <dgm:prSet presAssocID="{03E2BA33-B170-1F4E-8863-4202902EBE53}" presName="hierChild4" presStyleCnt="0"/>
      <dgm:spPr/>
    </dgm:pt>
    <dgm:pt modelId="{093C218D-D52C-F74E-A083-B6CD8834CAE1}" type="pres">
      <dgm:prSet presAssocID="{03E2BA33-B170-1F4E-8863-4202902EBE53}" presName="hierChild5" presStyleCnt="0"/>
      <dgm:spPr/>
    </dgm:pt>
    <dgm:pt modelId="{4A569D07-F5A2-E242-B0EC-BA702F8590D5}" type="pres">
      <dgm:prSet presAssocID="{B9B76A97-A0CE-234C-98EB-85D96646B955}" presName="hierChild5" presStyleCnt="0"/>
      <dgm:spPr/>
    </dgm:pt>
    <dgm:pt modelId="{60CD57E8-D417-F049-8891-6E1FE0642400}" type="pres">
      <dgm:prSet presAssocID="{AD3ECAF0-7D08-FD47-94E5-73A26FB835B4}" presName="hierChild5" presStyleCnt="0"/>
      <dgm:spPr/>
    </dgm:pt>
    <dgm:pt modelId="{15CBC4FE-4CFF-3C45-BFA2-125FABE4066D}" type="pres">
      <dgm:prSet presAssocID="{E68755BB-3D96-CE4D-8959-A0817457AC75}" presName="hierChild3" presStyleCnt="0"/>
      <dgm:spPr/>
    </dgm:pt>
  </dgm:ptLst>
  <dgm:cxnLst>
    <dgm:cxn modelId="{891BBD0C-7778-C54C-89C6-5E1989C72E55}" type="presOf" srcId="{2FC2A0F3-4F22-6B4D-8D94-BDDA1FC5280C}" destId="{F67B0455-DCE3-3040-B8F8-A1710393F4E0}" srcOrd="0" destOrd="0" presId="urn:microsoft.com/office/officeart/2005/8/layout/orgChart1"/>
    <dgm:cxn modelId="{9EE5910D-3851-174B-859A-EAA3864ACBAA}" srcId="{AD3ECAF0-7D08-FD47-94E5-73A26FB835B4}" destId="{E258F731-6E1C-6D4D-A927-B335D74348C6}" srcOrd="0" destOrd="0" parTransId="{72EAA335-108C-FE40-A569-E9F92816BCBC}" sibTransId="{AC0E3134-828B-6C48-A002-08AED536D872}"/>
    <dgm:cxn modelId="{EE3BF811-5EDB-E144-91BC-132DD587264D}" type="presOf" srcId="{B9B76A97-A0CE-234C-98EB-85D96646B955}" destId="{7F7AAB3C-B7CE-504B-BED9-B1084643EAE5}" srcOrd="0" destOrd="0" presId="urn:microsoft.com/office/officeart/2005/8/layout/orgChart1"/>
    <dgm:cxn modelId="{2BBABC12-C0FE-7942-A575-5BA33D1C6B20}" type="presOf" srcId="{FF8A8AE8-B81E-B042-BE64-A330F490E489}" destId="{39840106-0FA1-2C46-826B-82DF21F05818}" srcOrd="1" destOrd="0" presId="urn:microsoft.com/office/officeart/2005/8/layout/orgChart1"/>
    <dgm:cxn modelId="{A019D814-E6C8-C746-BF34-BA7D597510B3}" type="presOf" srcId="{697DE4D3-3518-5A4E-BDBD-2E1F9C1741C7}" destId="{3F45A4E0-35D7-2947-967A-043411F20AB4}" srcOrd="0" destOrd="0" presId="urn:microsoft.com/office/officeart/2005/8/layout/orgChart1"/>
    <dgm:cxn modelId="{6DBE6215-2F3E-9D4E-9749-3947A720D1FC}" type="presOf" srcId="{45E98EED-6A18-5947-BEAF-96C862C23B48}" destId="{32733805-BEB1-4C41-9232-9E7C773B44B9}" srcOrd="1" destOrd="0" presId="urn:microsoft.com/office/officeart/2005/8/layout/orgChart1"/>
    <dgm:cxn modelId="{C0D23219-2580-8B42-9127-1686FC01BAB2}" srcId="{E258F731-6E1C-6D4D-A927-B335D74348C6}" destId="{65D84920-A188-0449-BD45-6FACA9565507}" srcOrd="1" destOrd="0" parTransId="{9E88AF58-AB5E-7A44-B03B-21A244EF4FE7}" sibTransId="{043763BE-E8F0-5D49-827C-273F932F3C04}"/>
    <dgm:cxn modelId="{29DFB51A-DB2E-A14E-8E7F-8B8062274CC4}" type="presOf" srcId="{672A46CA-563B-8D43-A3C3-359A3F583B4B}" destId="{8F0AF6EE-FD68-3243-9D97-4DB4C8712D14}" srcOrd="1" destOrd="0" presId="urn:microsoft.com/office/officeart/2005/8/layout/orgChart1"/>
    <dgm:cxn modelId="{19CDD02D-7900-814E-8576-1CA7FD4ABBAC}" type="presOf" srcId="{72EAA335-108C-FE40-A569-E9F92816BCBC}" destId="{442E5458-F49E-2746-881F-1B6326A96C16}" srcOrd="0" destOrd="0" presId="urn:microsoft.com/office/officeart/2005/8/layout/orgChart1"/>
    <dgm:cxn modelId="{7B59ED2D-B9A6-A643-A4DF-DD8BD538C3A0}" type="presOf" srcId="{01B2BD48-6F8A-7640-BDF8-EC5289AB29E3}" destId="{EDA07CAE-665A-654A-B733-37D755C198AF}" srcOrd="0" destOrd="0" presId="urn:microsoft.com/office/officeart/2005/8/layout/orgChart1"/>
    <dgm:cxn modelId="{B6570232-23A9-0143-958C-84C9EBE53C64}" type="presOf" srcId="{2176DEC3-4601-5742-A0A7-942DB8B88AD0}" destId="{5204CE11-A21C-5A41-81A3-1C8DE98BCB32}" srcOrd="0" destOrd="0" presId="urn:microsoft.com/office/officeart/2005/8/layout/orgChart1"/>
    <dgm:cxn modelId="{0EB98D33-7FA7-BA4B-AF32-C65E4596CFFA}" srcId="{4C2C1F5B-3869-6E4F-95EC-D7460F71B524}" destId="{0D0E648D-65A3-2541-9137-D17CC906949D}" srcOrd="1" destOrd="0" parTransId="{E0469FAE-1297-7749-91E4-A79B20F725D2}" sibTransId="{56EA0A8C-0BC6-BD41-8F59-BAF67F5F27FD}"/>
    <dgm:cxn modelId="{CEDB9A34-554E-E04E-911C-9C0B0ED865AC}" srcId="{E68755BB-3D96-CE4D-8959-A0817457AC75}" destId="{2FC2A0F3-4F22-6B4D-8D94-BDDA1FC5280C}" srcOrd="0" destOrd="0" parTransId="{399240BC-A4B6-7247-A276-1D5B01D80CE4}" sibTransId="{862D36E3-B386-0C48-95BA-57CA3E5918F4}"/>
    <dgm:cxn modelId="{9B32E236-B03E-4D4E-A5D9-81F9FE614418}" type="presOf" srcId="{697DE4D3-3518-5A4E-BDBD-2E1F9C1741C7}" destId="{8B22213D-5A8D-0844-A187-5132F33CFDDF}" srcOrd="1" destOrd="0" presId="urn:microsoft.com/office/officeart/2005/8/layout/orgChart1"/>
    <dgm:cxn modelId="{65201F3A-C122-4B47-A191-751AC079933D}" type="presOf" srcId="{E0469FAE-1297-7749-91E4-A79B20F725D2}" destId="{DFE915C5-FC75-9E4B-A194-C548FD8FA303}" srcOrd="0" destOrd="0" presId="urn:microsoft.com/office/officeart/2005/8/layout/orgChart1"/>
    <dgm:cxn modelId="{BCE99945-70B5-1142-9580-851E07B299A2}" srcId="{697DE4D3-3518-5A4E-BDBD-2E1F9C1741C7}" destId="{2C062ABA-BEDB-4F46-A037-1DFA3E2BCCDB}" srcOrd="1" destOrd="0" parTransId="{426E96F1-3337-0442-B3E0-7F1BC9427D3B}" sibTransId="{5A7B5C8E-8EDC-624D-8E84-03D0029E1B2C}"/>
    <dgm:cxn modelId="{69DBA847-860B-C043-B28C-EBCA2F1076BE}" type="presOf" srcId="{47988E86-ECD9-3347-B159-60CC39D2879A}" destId="{31B351C6-CBBC-4546-B772-D8FF3B4C6689}" srcOrd="1" destOrd="0" presId="urn:microsoft.com/office/officeart/2005/8/layout/orgChart1"/>
    <dgm:cxn modelId="{D83AB64E-01CA-1041-9989-2C8C4A84ACD9}" type="presOf" srcId="{AD3ECAF0-7D08-FD47-94E5-73A26FB835B4}" destId="{7C4B8335-9291-454B-8E75-6EDA0A80A5BA}" srcOrd="0" destOrd="0" presId="urn:microsoft.com/office/officeart/2005/8/layout/orgChart1"/>
    <dgm:cxn modelId="{FF0EA951-3494-D144-9B4A-2316E9050FAD}" srcId="{2FC2A0F3-4F22-6B4D-8D94-BDDA1FC5280C}" destId="{697DE4D3-3518-5A4E-BDBD-2E1F9C1741C7}" srcOrd="2" destOrd="0" parTransId="{F9DDF2D1-0D87-4640-AA26-121926DF2784}" sibTransId="{9DB32373-C284-8C4C-988A-8EEA2AC046E3}"/>
    <dgm:cxn modelId="{56BC2B55-50BC-4544-878B-BB2B86001557}" type="presOf" srcId="{E258F731-6E1C-6D4D-A927-B335D74348C6}" destId="{BD560296-E798-4F45-81F2-50D0C6E0E54E}" srcOrd="0" destOrd="0" presId="urn:microsoft.com/office/officeart/2005/8/layout/orgChart1"/>
    <dgm:cxn modelId="{3D80975C-4660-0442-BA64-D9B3B78DFAE8}" type="presOf" srcId="{E68755BB-3D96-CE4D-8959-A0817457AC75}" destId="{FBACACDD-B6AD-CE41-AF6E-DD2F26C81909}" srcOrd="1" destOrd="0" presId="urn:microsoft.com/office/officeart/2005/8/layout/orgChart1"/>
    <dgm:cxn modelId="{EC2A8E60-2FA3-6F4E-BB9C-7375383D7BC5}" type="presOf" srcId="{B9B76A97-A0CE-234C-98EB-85D96646B955}" destId="{1546DCDA-1E34-3F4A-8367-1F100F87A7AE}" srcOrd="1" destOrd="0" presId="urn:microsoft.com/office/officeart/2005/8/layout/orgChart1"/>
    <dgm:cxn modelId="{2280CB61-E8D0-9346-A3F0-9CAA2F63BC42}" type="presOf" srcId="{65D84920-A188-0449-BD45-6FACA9565507}" destId="{3E74F72E-72F0-C44D-A9D0-6A421E0A83F2}" srcOrd="0" destOrd="0" presId="urn:microsoft.com/office/officeart/2005/8/layout/orgChart1"/>
    <dgm:cxn modelId="{22A62565-9D2D-2748-8C8A-FF20130B66B9}" type="presOf" srcId="{426E96F1-3337-0442-B3E0-7F1BC9427D3B}" destId="{0E4AD797-64E6-7843-88DF-EB4FDA1896CB}" srcOrd="0" destOrd="0" presId="urn:microsoft.com/office/officeart/2005/8/layout/orgChart1"/>
    <dgm:cxn modelId="{2A53976E-7825-4548-900A-8AC76538FA8C}" srcId="{B9B76A97-A0CE-234C-98EB-85D96646B955}" destId="{03E2BA33-B170-1F4E-8863-4202902EBE53}" srcOrd="0" destOrd="0" parTransId="{D55D57E2-BEBB-A841-93DE-681776ECA1CA}" sibTransId="{E5B96F5D-6092-CB40-B110-528BE2837545}"/>
    <dgm:cxn modelId="{B6379C6E-6C83-4E4A-B696-5CD38E50445E}" type="presOf" srcId="{2FC2A0F3-4F22-6B4D-8D94-BDDA1FC5280C}" destId="{498328D5-E1F3-5D4C-9197-994BC1ED70B5}" srcOrd="1" destOrd="0" presId="urn:microsoft.com/office/officeart/2005/8/layout/orgChart1"/>
    <dgm:cxn modelId="{9641C073-4CBA-D148-A312-76A6AFBF176F}" type="presOf" srcId="{A8813028-DD2F-B449-8DE2-855E06066866}" destId="{0DD0448E-633F-E14C-8638-F2A544C359AC}" srcOrd="0" destOrd="0" presId="urn:microsoft.com/office/officeart/2005/8/layout/orgChart1"/>
    <dgm:cxn modelId="{A8DC177A-2530-6944-8B5B-70AA6EB0FEF8}" srcId="{AD3ECAF0-7D08-FD47-94E5-73A26FB835B4}" destId="{B9B76A97-A0CE-234C-98EB-85D96646B955}" srcOrd="1" destOrd="0" parTransId="{01B2BD48-6F8A-7640-BDF8-EC5289AB29E3}" sibTransId="{D4417992-5876-D04C-A34D-4BDE66D753B4}"/>
    <dgm:cxn modelId="{9BBD5F7D-C3BF-EC48-B64F-3C10F25E6E7F}" type="presOf" srcId="{E258F731-6E1C-6D4D-A927-B335D74348C6}" destId="{C71C389C-73E8-4541-97BE-455C07E1C98C}" srcOrd="1" destOrd="0" presId="urn:microsoft.com/office/officeart/2005/8/layout/orgChart1"/>
    <dgm:cxn modelId="{B5F08C7E-1E16-AA4A-B12C-33F6C6DEB154}" type="presOf" srcId="{E68755BB-3D96-CE4D-8959-A0817457AC75}" destId="{BE7FCE28-7E8B-F244-BEF0-5C5E42897CD3}" srcOrd="0" destOrd="0" presId="urn:microsoft.com/office/officeart/2005/8/layout/orgChart1"/>
    <dgm:cxn modelId="{CBC18181-4E97-2D4D-AD0E-7D11E9E39530}" type="presOf" srcId="{4C2C1F5B-3869-6E4F-95EC-D7460F71B524}" destId="{5296C399-8FAA-024B-80CE-49711F7FDD59}" srcOrd="0" destOrd="0" presId="urn:microsoft.com/office/officeart/2005/8/layout/orgChart1"/>
    <dgm:cxn modelId="{0493C782-9932-5148-A71F-CDD4E8000135}" type="presOf" srcId="{399240BC-A4B6-7247-A276-1D5B01D80CE4}" destId="{6CC91DBA-426C-7249-A51F-997FAA5EA589}" srcOrd="0" destOrd="0" presId="urn:microsoft.com/office/officeart/2005/8/layout/orgChart1"/>
    <dgm:cxn modelId="{CC3F7686-661C-014D-90A8-D0B3C761CFD5}" type="presOf" srcId="{4C2C1F5B-3869-6E4F-95EC-D7460F71B524}" destId="{F855D8A2-8C6F-D94D-A9CC-8E00A67980C4}" srcOrd="1" destOrd="0" presId="urn:microsoft.com/office/officeart/2005/8/layout/orgChart1"/>
    <dgm:cxn modelId="{0C620387-EA8D-BE41-ACFD-42469D25D3AC}" srcId="{2FC2A0F3-4F22-6B4D-8D94-BDDA1FC5280C}" destId="{4C2C1F5B-3869-6E4F-95EC-D7460F71B524}" srcOrd="0" destOrd="0" parTransId="{08F3F376-5732-D640-9A45-C82100F32042}" sibTransId="{2BB1372C-39FF-FB4C-B480-D4E0491C66C9}"/>
    <dgm:cxn modelId="{20BDB087-BC67-9340-B27B-161397C6F393}" type="presOf" srcId="{D55D57E2-BEBB-A841-93DE-681776ECA1CA}" destId="{BA3464BD-3ABB-0E48-930B-B5E5F2E312C2}" srcOrd="0" destOrd="0" presId="urn:microsoft.com/office/officeart/2005/8/layout/orgChart1"/>
    <dgm:cxn modelId="{DE28C18C-C389-3D49-8B74-FB4EFB9C8C40}" type="presOf" srcId="{A8F310B1-801B-8D46-A643-112149584D63}" destId="{D4E2F63F-DF2F-304E-804D-A6B985B3DE00}" srcOrd="0" destOrd="0" presId="urn:microsoft.com/office/officeart/2005/8/layout/orgChart1"/>
    <dgm:cxn modelId="{0CBCEB90-7B14-E541-A391-9F635DAD5528}" type="presOf" srcId="{03E2BA33-B170-1F4E-8863-4202902EBE53}" destId="{66620C8E-CC21-C045-8174-C635B7D3864D}" srcOrd="1" destOrd="0" presId="urn:microsoft.com/office/officeart/2005/8/layout/orgChart1"/>
    <dgm:cxn modelId="{9FA3D697-50D4-B448-9836-F5790FDC1EA1}" type="presOf" srcId="{2C062ABA-BEDB-4F46-A037-1DFA3E2BCCDB}" destId="{186E4DB7-837F-8D4F-85FE-21326184D43E}" srcOrd="0" destOrd="0" presId="urn:microsoft.com/office/officeart/2005/8/layout/orgChart1"/>
    <dgm:cxn modelId="{B8642A9A-83D9-294C-9D8D-32213CAC77E7}" type="presOf" srcId="{1B35C3D3-EDC9-F04F-85A8-CC4EF8979A43}" destId="{60EB5D56-0A75-534D-97F5-82A8F19A3BF1}" srcOrd="0" destOrd="0" presId="urn:microsoft.com/office/officeart/2005/8/layout/orgChart1"/>
    <dgm:cxn modelId="{07E186A3-5EC4-834B-8EF9-5C43A22511E3}" srcId="{4C2C1F5B-3869-6E4F-95EC-D7460F71B524}" destId="{FF8A8AE8-B81E-B042-BE64-A330F490E489}" srcOrd="0" destOrd="0" parTransId="{2176DEC3-4601-5742-A0A7-942DB8B88AD0}" sibTransId="{1637B56D-22A1-9943-9240-E72808E5066A}"/>
    <dgm:cxn modelId="{D45EA0A5-4964-EC45-BE50-0B5DF71F9A3B}" type="presOf" srcId="{F9DDF2D1-0D87-4640-AA26-121926DF2784}" destId="{082E22DE-6142-1144-AC12-955641FD1F63}" srcOrd="0" destOrd="0" presId="urn:microsoft.com/office/officeart/2005/8/layout/orgChart1"/>
    <dgm:cxn modelId="{8602E5A5-2206-7543-95A7-F8E262801573}" type="presOf" srcId="{9E88AF58-AB5E-7A44-B03B-21A244EF4FE7}" destId="{9679B29E-E00C-644E-9D38-95C687267B57}" srcOrd="0" destOrd="0" presId="urn:microsoft.com/office/officeart/2005/8/layout/orgChart1"/>
    <dgm:cxn modelId="{49E120A7-CBAF-0B44-BB97-47079AFAB271}" type="presOf" srcId="{45E98EED-6A18-5947-BEAF-96C862C23B48}" destId="{14961415-BE9A-3047-B776-DC7F26C5F888}" srcOrd="0" destOrd="0" presId="urn:microsoft.com/office/officeart/2005/8/layout/orgChart1"/>
    <dgm:cxn modelId="{C09B5FB1-4B6D-F74B-932C-EEC515D4D596}" type="presOf" srcId="{03E2BA33-B170-1F4E-8863-4202902EBE53}" destId="{13FC543E-DAB9-4145-881E-5AD885581A80}" srcOrd="0" destOrd="0" presId="urn:microsoft.com/office/officeart/2005/8/layout/orgChart1"/>
    <dgm:cxn modelId="{B0C7B9B1-8D71-C94C-9662-C54E97D32674}" type="presOf" srcId="{0D0E648D-65A3-2541-9137-D17CC906949D}" destId="{E2D96B2C-549A-8249-A387-81816872FAD9}" srcOrd="0" destOrd="0" presId="urn:microsoft.com/office/officeart/2005/8/layout/orgChart1"/>
    <dgm:cxn modelId="{958A4FB3-D5BE-0846-B0D9-75B517CADB9E}" type="presOf" srcId="{2C062ABA-BEDB-4F46-A037-1DFA3E2BCCDB}" destId="{69EACD79-866C-D348-A0AD-773B0AEA3D57}" srcOrd="1" destOrd="0" presId="urn:microsoft.com/office/officeart/2005/8/layout/orgChart1"/>
    <dgm:cxn modelId="{F5EC45B6-FFDD-3A4A-A150-373C52D4F356}" type="presOf" srcId="{D5699FD5-B67B-4546-86FC-B1205E6728AE}" destId="{324BF809-946A-0844-9D11-831D8E6274F4}" srcOrd="0" destOrd="0" presId="urn:microsoft.com/office/officeart/2005/8/layout/orgChart1"/>
    <dgm:cxn modelId="{806109B9-D0C9-7D41-8786-F0937B33BF2A}" srcId="{E258F731-6E1C-6D4D-A927-B335D74348C6}" destId="{47988E86-ECD9-3347-B159-60CC39D2879A}" srcOrd="0" destOrd="0" parTransId="{FCAFFE79-EC6F-5348-BD8A-FFB555C53F87}" sibTransId="{68F88E9F-0ACD-4746-BEC9-7754C558BDA9}"/>
    <dgm:cxn modelId="{2BC74CBC-56AA-994F-9B6D-6852050251DE}" type="presOf" srcId="{AD3ECAF0-7D08-FD47-94E5-73A26FB835B4}" destId="{268A65EB-C66B-974D-9DDB-FBF0245874A0}" srcOrd="1" destOrd="0" presId="urn:microsoft.com/office/officeart/2005/8/layout/orgChart1"/>
    <dgm:cxn modelId="{8BA6ECBC-4386-DD4D-89CF-B613469CB45B}" type="presOf" srcId="{E1821A75-D94D-5A43-9F13-C0BBA9F23E17}" destId="{191B423B-33CF-134D-B272-773AA70E1A69}" srcOrd="0" destOrd="0" presId="urn:microsoft.com/office/officeart/2005/8/layout/orgChart1"/>
    <dgm:cxn modelId="{1682BEC3-5D1B-AC43-A2F2-0B2D4477ADFD}" srcId="{E68755BB-3D96-CE4D-8959-A0817457AC75}" destId="{AD3ECAF0-7D08-FD47-94E5-73A26FB835B4}" srcOrd="1" destOrd="0" parTransId="{1B35C3D3-EDC9-F04F-85A8-CC4EF8979A43}" sibTransId="{9C7128CD-C4B3-4A46-9C29-24F78F0FFC23}"/>
    <dgm:cxn modelId="{0EF834C5-91E3-7D44-96F9-571A0DFF94E6}" srcId="{2FC2A0F3-4F22-6B4D-8D94-BDDA1FC5280C}" destId="{E1821A75-D94D-5A43-9F13-C0BBA9F23E17}" srcOrd="1" destOrd="0" parTransId="{A8813028-DD2F-B449-8DE2-855E06066866}" sibTransId="{C2335D90-576A-B945-9A03-5D237671065A}"/>
    <dgm:cxn modelId="{F7DE35C5-024B-FC41-A981-388EAFD1C337}" type="presOf" srcId="{0D0E648D-65A3-2541-9137-D17CC906949D}" destId="{B2E8C2D8-5CC5-1B40-A3C4-742EDDA43FD4}" srcOrd="1" destOrd="0" presId="urn:microsoft.com/office/officeart/2005/8/layout/orgChart1"/>
    <dgm:cxn modelId="{B27C6BCE-B3C7-0A49-8B5B-280BE9FFBE7D}" type="presOf" srcId="{FCAFFE79-EC6F-5348-BD8A-FFB555C53F87}" destId="{8DD4A08C-920D-8241-B825-248C9C028FFA}" srcOrd="0" destOrd="0" presId="urn:microsoft.com/office/officeart/2005/8/layout/orgChart1"/>
    <dgm:cxn modelId="{F5CFE4D3-6B85-264A-A04B-F4B1D3DAF6B5}" type="presOf" srcId="{672A46CA-563B-8D43-A3C3-359A3F583B4B}" destId="{D51EBDB6-33AB-F14E-AAF2-EFAF46F24A62}" srcOrd="0" destOrd="0" presId="urn:microsoft.com/office/officeart/2005/8/layout/orgChart1"/>
    <dgm:cxn modelId="{71A4A6D7-578A-564B-BC20-0F72D7AAE3AE}" srcId="{D5699FD5-B67B-4546-86FC-B1205E6728AE}" destId="{E68755BB-3D96-CE4D-8959-A0817457AC75}" srcOrd="0" destOrd="0" parTransId="{AC164D98-D5F6-5643-84DD-21D71AA2C39B}" sibTransId="{400BD71F-F6A7-F64E-AF6B-0A4EFD29C9C9}"/>
    <dgm:cxn modelId="{E9C60AD9-A76B-1044-857D-2B6415071E67}" type="presOf" srcId="{A1F0166C-1369-8849-98C6-BDD7F27C48CC}" destId="{AA354BB4-1D8D-C443-9719-6EF4C2D49AA3}" srcOrd="1" destOrd="0" presId="urn:microsoft.com/office/officeart/2005/8/layout/orgChart1"/>
    <dgm:cxn modelId="{C5B436DD-377E-4C4A-A025-1683C44609DD}" srcId="{E258F731-6E1C-6D4D-A927-B335D74348C6}" destId="{672A46CA-563B-8D43-A3C3-359A3F583B4B}" srcOrd="2" destOrd="0" parTransId="{D7DAB30A-2316-614B-B640-F32E57299C0F}" sibTransId="{D91C9081-6631-BE4A-8E14-CEB1290B0E84}"/>
    <dgm:cxn modelId="{21B188E0-50E1-354B-A6BA-25C3858F16E9}" type="presOf" srcId="{E1821A75-D94D-5A43-9F13-C0BBA9F23E17}" destId="{6A7BB7A0-28ED-F548-9ABA-3041996ECB39}" srcOrd="1" destOrd="0" presId="urn:microsoft.com/office/officeart/2005/8/layout/orgChart1"/>
    <dgm:cxn modelId="{C25E56E3-A83E-584E-8D2F-FE8585FBABF8}" type="presOf" srcId="{65D84920-A188-0449-BD45-6FACA9565507}" destId="{56677238-9F60-2545-A4A3-D8D425207197}" srcOrd="1" destOrd="0" presId="urn:microsoft.com/office/officeart/2005/8/layout/orgChart1"/>
    <dgm:cxn modelId="{825C72EC-2461-9348-BD2D-E1E9ACDA37EB}" type="presOf" srcId="{A1F0166C-1369-8849-98C6-BDD7F27C48CC}" destId="{2BA37535-743C-2C40-9076-1483B3ADF650}" srcOrd="0" destOrd="0" presId="urn:microsoft.com/office/officeart/2005/8/layout/orgChart1"/>
    <dgm:cxn modelId="{A53120EF-2B60-B143-86C0-7FC2810FEFE5}" type="presOf" srcId="{08F3F376-5732-D640-9A45-C82100F32042}" destId="{D5006FD4-0516-F942-9992-52D9D5E0ED16}" srcOrd="0" destOrd="0" presId="urn:microsoft.com/office/officeart/2005/8/layout/orgChart1"/>
    <dgm:cxn modelId="{30A302F2-D861-2646-9E52-FDEDB222C22C}" type="presOf" srcId="{F81FD1F9-A122-094E-B4F4-72184003556C}" destId="{BDCC071A-1E71-684D-B5FF-02EE87A6C61B}" srcOrd="0" destOrd="0" presId="urn:microsoft.com/office/officeart/2005/8/layout/orgChart1"/>
    <dgm:cxn modelId="{27441BF5-7806-4849-8487-7CF30AEF2BCB}" srcId="{4C2C1F5B-3869-6E4F-95EC-D7460F71B524}" destId="{A1F0166C-1369-8849-98C6-BDD7F27C48CC}" srcOrd="2" destOrd="0" parTransId="{A8F310B1-801B-8D46-A643-112149584D63}" sibTransId="{E8DAA2A8-009A-8F42-8E67-0DA7BDDCBA6C}"/>
    <dgm:cxn modelId="{8EF240F6-234B-9F49-AF8B-8EFD5481942E}" type="presOf" srcId="{47988E86-ECD9-3347-B159-60CC39D2879A}" destId="{0C2D5C92-C5AD-4B4A-9DC3-BEFD5E262670}" srcOrd="0" destOrd="0" presId="urn:microsoft.com/office/officeart/2005/8/layout/orgChart1"/>
    <dgm:cxn modelId="{F6951AF7-88D6-BD4F-BF9B-C42C4CA4BB04}" type="presOf" srcId="{FF8A8AE8-B81E-B042-BE64-A330F490E489}" destId="{E7910455-057F-3444-AE2A-B1E4709F32FA}" srcOrd="0" destOrd="0" presId="urn:microsoft.com/office/officeart/2005/8/layout/orgChart1"/>
    <dgm:cxn modelId="{49325CF7-7BC2-4B4F-8E2E-9DD339EEF831}" type="presOf" srcId="{D7DAB30A-2316-614B-B640-F32E57299C0F}" destId="{FCBDE666-DA57-E24F-9386-219B4BB93A23}" srcOrd="0" destOrd="0" presId="urn:microsoft.com/office/officeart/2005/8/layout/orgChart1"/>
    <dgm:cxn modelId="{EB94AFFE-6129-D741-96A1-DE61DEA6C76B}" srcId="{697DE4D3-3518-5A4E-BDBD-2E1F9C1741C7}" destId="{45E98EED-6A18-5947-BEAF-96C862C23B48}" srcOrd="0" destOrd="0" parTransId="{F81FD1F9-A122-094E-B4F4-72184003556C}" sibTransId="{23107589-F7D3-3A44-B5A3-301F8C3A062B}"/>
    <dgm:cxn modelId="{C99FDFD0-4336-EB4F-A8E7-ED26E12F0DAD}" type="presParOf" srcId="{324BF809-946A-0844-9D11-831D8E6274F4}" destId="{505DD18C-2526-5744-B4C3-00020E59FE0D}" srcOrd="0" destOrd="0" presId="urn:microsoft.com/office/officeart/2005/8/layout/orgChart1"/>
    <dgm:cxn modelId="{0CCB365B-23F9-3D4E-AD71-1D7496006675}" type="presParOf" srcId="{505DD18C-2526-5744-B4C3-00020E59FE0D}" destId="{672553D7-EC5D-564B-8313-35B1A9E1F983}" srcOrd="0" destOrd="0" presId="urn:microsoft.com/office/officeart/2005/8/layout/orgChart1"/>
    <dgm:cxn modelId="{08909336-C296-D849-89DF-ADF1A509E9B5}" type="presParOf" srcId="{672553D7-EC5D-564B-8313-35B1A9E1F983}" destId="{BE7FCE28-7E8B-F244-BEF0-5C5E42897CD3}" srcOrd="0" destOrd="0" presId="urn:microsoft.com/office/officeart/2005/8/layout/orgChart1"/>
    <dgm:cxn modelId="{4E86A9CC-1469-4446-8D15-90FA31193130}" type="presParOf" srcId="{672553D7-EC5D-564B-8313-35B1A9E1F983}" destId="{FBACACDD-B6AD-CE41-AF6E-DD2F26C81909}" srcOrd="1" destOrd="0" presId="urn:microsoft.com/office/officeart/2005/8/layout/orgChart1"/>
    <dgm:cxn modelId="{7B73B209-17BA-E04F-8A63-0CB7FD8695C4}" type="presParOf" srcId="{505DD18C-2526-5744-B4C3-00020E59FE0D}" destId="{07C76E02-FD7D-9D46-92B3-EAF26BFB12A4}" srcOrd="1" destOrd="0" presId="urn:microsoft.com/office/officeart/2005/8/layout/orgChart1"/>
    <dgm:cxn modelId="{65AFFEF3-2642-6B42-AA54-52C1F11AD4C6}" type="presParOf" srcId="{07C76E02-FD7D-9D46-92B3-EAF26BFB12A4}" destId="{6CC91DBA-426C-7249-A51F-997FAA5EA589}" srcOrd="0" destOrd="0" presId="urn:microsoft.com/office/officeart/2005/8/layout/orgChart1"/>
    <dgm:cxn modelId="{BB936C28-BCFE-CC45-9638-D16668CCCE3C}" type="presParOf" srcId="{07C76E02-FD7D-9D46-92B3-EAF26BFB12A4}" destId="{B8E114FE-36CA-104E-941D-F79C78EF17CC}" srcOrd="1" destOrd="0" presId="urn:microsoft.com/office/officeart/2005/8/layout/orgChart1"/>
    <dgm:cxn modelId="{198983EE-628E-2A42-BC21-BAFAB8E17A06}" type="presParOf" srcId="{B8E114FE-36CA-104E-941D-F79C78EF17CC}" destId="{FF276E5D-40C3-7C40-9256-22AB4D5E4A41}" srcOrd="0" destOrd="0" presId="urn:microsoft.com/office/officeart/2005/8/layout/orgChart1"/>
    <dgm:cxn modelId="{D79C71B5-8A6F-AB41-97BC-048AA7FA5105}" type="presParOf" srcId="{FF276E5D-40C3-7C40-9256-22AB4D5E4A41}" destId="{F67B0455-DCE3-3040-B8F8-A1710393F4E0}" srcOrd="0" destOrd="0" presId="urn:microsoft.com/office/officeart/2005/8/layout/orgChart1"/>
    <dgm:cxn modelId="{10DCF8E0-DB47-9647-A129-9D54D22B86CF}" type="presParOf" srcId="{FF276E5D-40C3-7C40-9256-22AB4D5E4A41}" destId="{498328D5-E1F3-5D4C-9197-994BC1ED70B5}" srcOrd="1" destOrd="0" presId="urn:microsoft.com/office/officeart/2005/8/layout/orgChart1"/>
    <dgm:cxn modelId="{174E9B6B-AF27-8D4D-9D4D-35BD7AF2C8E8}" type="presParOf" srcId="{B8E114FE-36CA-104E-941D-F79C78EF17CC}" destId="{04416D9A-3767-1D41-A831-A9C5C19CBB1C}" srcOrd="1" destOrd="0" presId="urn:microsoft.com/office/officeart/2005/8/layout/orgChart1"/>
    <dgm:cxn modelId="{E97CF7B8-9D49-654B-A1B6-18BB0240EC55}" type="presParOf" srcId="{04416D9A-3767-1D41-A831-A9C5C19CBB1C}" destId="{D5006FD4-0516-F942-9992-52D9D5E0ED16}" srcOrd="0" destOrd="0" presId="urn:microsoft.com/office/officeart/2005/8/layout/orgChart1"/>
    <dgm:cxn modelId="{4297C678-B3D1-3A4E-8A27-60C8D405FB8F}" type="presParOf" srcId="{04416D9A-3767-1D41-A831-A9C5C19CBB1C}" destId="{52570440-0080-9A44-BC7A-9A882EE7498B}" srcOrd="1" destOrd="0" presId="urn:microsoft.com/office/officeart/2005/8/layout/orgChart1"/>
    <dgm:cxn modelId="{1F7A65FF-A79B-ED4C-A49F-0B65EEFB1FC3}" type="presParOf" srcId="{52570440-0080-9A44-BC7A-9A882EE7498B}" destId="{1F01E8C1-EBA8-7142-840F-2D7CA8932195}" srcOrd="0" destOrd="0" presId="urn:microsoft.com/office/officeart/2005/8/layout/orgChart1"/>
    <dgm:cxn modelId="{E237E898-04DB-EC48-9622-7FE75172B750}" type="presParOf" srcId="{1F01E8C1-EBA8-7142-840F-2D7CA8932195}" destId="{5296C399-8FAA-024B-80CE-49711F7FDD59}" srcOrd="0" destOrd="0" presId="urn:microsoft.com/office/officeart/2005/8/layout/orgChart1"/>
    <dgm:cxn modelId="{CEF34E45-B32A-9846-9660-8BE63EE5DFDF}" type="presParOf" srcId="{1F01E8C1-EBA8-7142-840F-2D7CA8932195}" destId="{F855D8A2-8C6F-D94D-A9CC-8E00A67980C4}" srcOrd="1" destOrd="0" presId="urn:microsoft.com/office/officeart/2005/8/layout/orgChart1"/>
    <dgm:cxn modelId="{65F11DFA-38B0-014E-9F08-ED6644E6D4B3}" type="presParOf" srcId="{52570440-0080-9A44-BC7A-9A882EE7498B}" destId="{486077E8-F2DF-7C4B-90A3-0EA2515CF91C}" srcOrd="1" destOrd="0" presId="urn:microsoft.com/office/officeart/2005/8/layout/orgChart1"/>
    <dgm:cxn modelId="{41D0E6CF-478D-1544-9A5A-9A12452A9AF3}" type="presParOf" srcId="{486077E8-F2DF-7C4B-90A3-0EA2515CF91C}" destId="{5204CE11-A21C-5A41-81A3-1C8DE98BCB32}" srcOrd="0" destOrd="0" presId="urn:microsoft.com/office/officeart/2005/8/layout/orgChart1"/>
    <dgm:cxn modelId="{DB3923CC-8A07-1342-B0D2-AEB5DF510B90}" type="presParOf" srcId="{486077E8-F2DF-7C4B-90A3-0EA2515CF91C}" destId="{8EEFE932-0273-2642-8873-CCFB9DF086C7}" srcOrd="1" destOrd="0" presId="urn:microsoft.com/office/officeart/2005/8/layout/orgChart1"/>
    <dgm:cxn modelId="{F381AB85-B0EE-6249-9472-BC6E51521282}" type="presParOf" srcId="{8EEFE932-0273-2642-8873-CCFB9DF086C7}" destId="{D6E6D4DF-06AB-B34C-A1DF-E7F166ADAE44}" srcOrd="0" destOrd="0" presId="urn:microsoft.com/office/officeart/2005/8/layout/orgChart1"/>
    <dgm:cxn modelId="{D050A4D4-87C4-3D4F-AF52-756ABC1AE917}" type="presParOf" srcId="{D6E6D4DF-06AB-B34C-A1DF-E7F166ADAE44}" destId="{E7910455-057F-3444-AE2A-B1E4709F32FA}" srcOrd="0" destOrd="0" presId="urn:microsoft.com/office/officeart/2005/8/layout/orgChart1"/>
    <dgm:cxn modelId="{772E5CDB-43FC-0E4F-88CD-F4D771F9F759}" type="presParOf" srcId="{D6E6D4DF-06AB-B34C-A1DF-E7F166ADAE44}" destId="{39840106-0FA1-2C46-826B-82DF21F05818}" srcOrd="1" destOrd="0" presId="urn:microsoft.com/office/officeart/2005/8/layout/orgChart1"/>
    <dgm:cxn modelId="{DD507A6B-0A6E-DD49-BF50-3FA551BB07AC}" type="presParOf" srcId="{8EEFE932-0273-2642-8873-CCFB9DF086C7}" destId="{36260D2A-F8E2-2645-AF84-294F42B30BAA}" srcOrd="1" destOrd="0" presId="urn:microsoft.com/office/officeart/2005/8/layout/orgChart1"/>
    <dgm:cxn modelId="{F4A32969-497A-7D4C-BA9A-A0295F6C34C2}" type="presParOf" srcId="{8EEFE932-0273-2642-8873-CCFB9DF086C7}" destId="{44EDCC8A-46CF-034F-9DDB-EC370B395D03}" srcOrd="2" destOrd="0" presId="urn:microsoft.com/office/officeart/2005/8/layout/orgChart1"/>
    <dgm:cxn modelId="{BA16A100-CF67-D543-813A-0377EC4EEEEF}" type="presParOf" srcId="{486077E8-F2DF-7C4B-90A3-0EA2515CF91C}" destId="{DFE915C5-FC75-9E4B-A194-C548FD8FA303}" srcOrd="2" destOrd="0" presId="urn:microsoft.com/office/officeart/2005/8/layout/orgChart1"/>
    <dgm:cxn modelId="{5C7218E3-638E-7D4B-9356-F577EAD13432}" type="presParOf" srcId="{486077E8-F2DF-7C4B-90A3-0EA2515CF91C}" destId="{74FF6A41-5200-2944-B3E6-380341F4AB58}" srcOrd="3" destOrd="0" presId="urn:microsoft.com/office/officeart/2005/8/layout/orgChart1"/>
    <dgm:cxn modelId="{903EA2C5-920B-E943-BCCB-693A2F55810F}" type="presParOf" srcId="{74FF6A41-5200-2944-B3E6-380341F4AB58}" destId="{94EA008F-9638-934F-A1B6-428D6F74CD27}" srcOrd="0" destOrd="0" presId="urn:microsoft.com/office/officeart/2005/8/layout/orgChart1"/>
    <dgm:cxn modelId="{2A6C2A38-F266-8F40-91FE-CA847D0FD623}" type="presParOf" srcId="{94EA008F-9638-934F-A1B6-428D6F74CD27}" destId="{E2D96B2C-549A-8249-A387-81816872FAD9}" srcOrd="0" destOrd="0" presId="urn:microsoft.com/office/officeart/2005/8/layout/orgChart1"/>
    <dgm:cxn modelId="{EAD4E0E5-630B-F24C-B319-C6CB2B8D9A1D}" type="presParOf" srcId="{94EA008F-9638-934F-A1B6-428D6F74CD27}" destId="{B2E8C2D8-5CC5-1B40-A3C4-742EDDA43FD4}" srcOrd="1" destOrd="0" presId="urn:microsoft.com/office/officeart/2005/8/layout/orgChart1"/>
    <dgm:cxn modelId="{D241B39C-5FDA-7F4D-9652-EF43252249B9}" type="presParOf" srcId="{74FF6A41-5200-2944-B3E6-380341F4AB58}" destId="{75D90F5B-7CC9-0B46-A74D-61AE44B946B3}" srcOrd="1" destOrd="0" presId="urn:microsoft.com/office/officeart/2005/8/layout/orgChart1"/>
    <dgm:cxn modelId="{792D83A6-2EE8-EC4A-9A91-6F34880EB547}" type="presParOf" srcId="{74FF6A41-5200-2944-B3E6-380341F4AB58}" destId="{665FDD28-01BD-6345-AA45-07B02410D6AC}" srcOrd="2" destOrd="0" presId="urn:microsoft.com/office/officeart/2005/8/layout/orgChart1"/>
    <dgm:cxn modelId="{CEAF1432-4787-AC4F-B462-07BED0306673}" type="presParOf" srcId="{486077E8-F2DF-7C4B-90A3-0EA2515CF91C}" destId="{D4E2F63F-DF2F-304E-804D-A6B985B3DE00}" srcOrd="4" destOrd="0" presId="urn:microsoft.com/office/officeart/2005/8/layout/orgChart1"/>
    <dgm:cxn modelId="{12FCA1A9-87F8-344F-8023-E63C51338E5A}" type="presParOf" srcId="{486077E8-F2DF-7C4B-90A3-0EA2515CF91C}" destId="{9C722B58-8EDF-C940-914F-FD5B076597BE}" srcOrd="5" destOrd="0" presId="urn:microsoft.com/office/officeart/2005/8/layout/orgChart1"/>
    <dgm:cxn modelId="{B151DFED-BBD7-E947-9029-65578304DCD2}" type="presParOf" srcId="{9C722B58-8EDF-C940-914F-FD5B076597BE}" destId="{2C7E1A7D-23D8-344D-8926-5B18C3A74627}" srcOrd="0" destOrd="0" presId="urn:microsoft.com/office/officeart/2005/8/layout/orgChart1"/>
    <dgm:cxn modelId="{0D8319B3-4FD5-7646-A203-135E4453FF97}" type="presParOf" srcId="{2C7E1A7D-23D8-344D-8926-5B18C3A74627}" destId="{2BA37535-743C-2C40-9076-1483B3ADF650}" srcOrd="0" destOrd="0" presId="urn:microsoft.com/office/officeart/2005/8/layout/orgChart1"/>
    <dgm:cxn modelId="{5DD1082D-D048-8D44-ABDC-3011006AE2F1}" type="presParOf" srcId="{2C7E1A7D-23D8-344D-8926-5B18C3A74627}" destId="{AA354BB4-1D8D-C443-9719-6EF4C2D49AA3}" srcOrd="1" destOrd="0" presId="urn:microsoft.com/office/officeart/2005/8/layout/orgChart1"/>
    <dgm:cxn modelId="{396362DA-A699-6F43-8753-5E5464E47AB0}" type="presParOf" srcId="{9C722B58-8EDF-C940-914F-FD5B076597BE}" destId="{3810A490-E968-AA4A-AA93-489F06E3E54A}" srcOrd="1" destOrd="0" presId="urn:microsoft.com/office/officeart/2005/8/layout/orgChart1"/>
    <dgm:cxn modelId="{F22E65C6-6BF9-7047-A768-4F13B919486C}" type="presParOf" srcId="{9C722B58-8EDF-C940-914F-FD5B076597BE}" destId="{F0C657CE-2779-0942-A194-52066AD22E4C}" srcOrd="2" destOrd="0" presId="urn:microsoft.com/office/officeart/2005/8/layout/orgChart1"/>
    <dgm:cxn modelId="{5A25E18F-2DD8-7648-9C98-566197D8D96F}" type="presParOf" srcId="{52570440-0080-9A44-BC7A-9A882EE7498B}" destId="{D315B61C-B880-5640-AA3E-569869ADF3F5}" srcOrd="2" destOrd="0" presId="urn:microsoft.com/office/officeart/2005/8/layout/orgChart1"/>
    <dgm:cxn modelId="{6738899B-322E-C54B-880F-A5D89F9754D8}" type="presParOf" srcId="{04416D9A-3767-1D41-A831-A9C5C19CBB1C}" destId="{0DD0448E-633F-E14C-8638-F2A544C359AC}" srcOrd="2" destOrd="0" presId="urn:microsoft.com/office/officeart/2005/8/layout/orgChart1"/>
    <dgm:cxn modelId="{EB8A0CA5-7AA6-3548-B784-9A35DCD232DD}" type="presParOf" srcId="{04416D9A-3767-1D41-A831-A9C5C19CBB1C}" destId="{63770319-C64F-DE47-A7D2-2B4518B4B871}" srcOrd="3" destOrd="0" presId="urn:microsoft.com/office/officeart/2005/8/layout/orgChart1"/>
    <dgm:cxn modelId="{A6FDEF49-375F-714C-8BE0-F23CE31B6375}" type="presParOf" srcId="{63770319-C64F-DE47-A7D2-2B4518B4B871}" destId="{C97FE4EA-5D51-1F43-93A3-10C9F735C41D}" srcOrd="0" destOrd="0" presId="urn:microsoft.com/office/officeart/2005/8/layout/orgChart1"/>
    <dgm:cxn modelId="{4D4EA247-F657-E54C-993E-148CBFC5CF41}" type="presParOf" srcId="{C97FE4EA-5D51-1F43-93A3-10C9F735C41D}" destId="{191B423B-33CF-134D-B272-773AA70E1A69}" srcOrd="0" destOrd="0" presId="urn:microsoft.com/office/officeart/2005/8/layout/orgChart1"/>
    <dgm:cxn modelId="{5883DFE2-0BFA-3A4B-95CA-E8B2B21AB7DC}" type="presParOf" srcId="{C97FE4EA-5D51-1F43-93A3-10C9F735C41D}" destId="{6A7BB7A0-28ED-F548-9ABA-3041996ECB39}" srcOrd="1" destOrd="0" presId="urn:microsoft.com/office/officeart/2005/8/layout/orgChart1"/>
    <dgm:cxn modelId="{C948818B-329E-544C-A897-8072DD5493EB}" type="presParOf" srcId="{63770319-C64F-DE47-A7D2-2B4518B4B871}" destId="{39E8BBD7-5727-5547-9197-4420F1826344}" srcOrd="1" destOrd="0" presId="urn:microsoft.com/office/officeart/2005/8/layout/orgChart1"/>
    <dgm:cxn modelId="{128E61DC-50E1-2849-A577-9FCBEF5C634F}" type="presParOf" srcId="{63770319-C64F-DE47-A7D2-2B4518B4B871}" destId="{AA68274D-AE5D-BB4C-AFB1-5F46327786A7}" srcOrd="2" destOrd="0" presId="urn:microsoft.com/office/officeart/2005/8/layout/orgChart1"/>
    <dgm:cxn modelId="{75EB6D8D-0AAA-C041-A7A7-CBC1C03EBE0B}" type="presParOf" srcId="{04416D9A-3767-1D41-A831-A9C5C19CBB1C}" destId="{082E22DE-6142-1144-AC12-955641FD1F63}" srcOrd="4" destOrd="0" presId="urn:microsoft.com/office/officeart/2005/8/layout/orgChart1"/>
    <dgm:cxn modelId="{B99C92A4-CCEC-FB4D-AB73-C71BBBBD8CFE}" type="presParOf" srcId="{04416D9A-3767-1D41-A831-A9C5C19CBB1C}" destId="{C489377F-E8CF-D848-B6A9-2B54B375FA61}" srcOrd="5" destOrd="0" presId="urn:microsoft.com/office/officeart/2005/8/layout/orgChart1"/>
    <dgm:cxn modelId="{05721960-50F7-0942-81F3-F3599EF8D713}" type="presParOf" srcId="{C489377F-E8CF-D848-B6A9-2B54B375FA61}" destId="{7A5A9EEA-0499-9742-B689-9B56852D319C}" srcOrd="0" destOrd="0" presId="urn:microsoft.com/office/officeart/2005/8/layout/orgChart1"/>
    <dgm:cxn modelId="{94883D6F-0C76-3049-9605-F60D569A6B3B}" type="presParOf" srcId="{7A5A9EEA-0499-9742-B689-9B56852D319C}" destId="{3F45A4E0-35D7-2947-967A-043411F20AB4}" srcOrd="0" destOrd="0" presId="urn:microsoft.com/office/officeart/2005/8/layout/orgChart1"/>
    <dgm:cxn modelId="{74F87979-1A9F-A14A-A302-951A11AAE4F1}" type="presParOf" srcId="{7A5A9EEA-0499-9742-B689-9B56852D319C}" destId="{8B22213D-5A8D-0844-A187-5132F33CFDDF}" srcOrd="1" destOrd="0" presId="urn:microsoft.com/office/officeart/2005/8/layout/orgChart1"/>
    <dgm:cxn modelId="{E1A47603-E0A7-1047-9E5B-C8E0E94691C4}" type="presParOf" srcId="{C489377F-E8CF-D848-B6A9-2B54B375FA61}" destId="{D0EBCD0A-4082-6644-AFC7-62D8A492318A}" srcOrd="1" destOrd="0" presId="urn:microsoft.com/office/officeart/2005/8/layout/orgChart1"/>
    <dgm:cxn modelId="{A7AB36DD-429F-604D-B0C9-C5125D0768EB}" type="presParOf" srcId="{D0EBCD0A-4082-6644-AFC7-62D8A492318A}" destId="{BDCC071A-1E71-684D-B5FF-02EE87A6C61B}" srcOrd="0" destOrd="0" presId="urn:microsoft.com/office/officeart/2005/8/layout/orgChart1"/>
    <dgm:cxn modelId="{40B70BF5-EEC4-3D43-8EA1-EE85BA890784}" type="presParOf" srcId="{D0EBCD0A-4082-6644-AFC7-62D8A492318A}" destId="{6B48F134-0E6D-6542-B7BD-1A39A9EBED61}" srcOrd="1" destOrd="0" presId="urn:microsoft.com/office/officeart/2005/8/layout/orgChart1"/>
    <dgm:cxn modelId="{02EF07FF-FD31-B042-A59D-C6AA19CA0274}" type="presParOf" srcId="{6B48F134-0E6D-6542-B7BD-1A39A9EBED61}" destId="{7222DBC9-4789-6041-B79A-FC458269B168}" srcOrd="0" destOrd="0" presId="urn:microsoft.com/office/officeart/2005/8/layout/orgChart1"/>
    <dgm:cxn modelId="{BD9A964D-50E2-F047-AFCD-EBA7E77185BA}" type="presParOf" srcId="{7222DBC9-4789-6041-B79A-FC458269B168}" destId="{14961415-BE9A-3047-B776-DC7F26C5F888}" srcOrd="0" destOrd="0" presId="urn:microsoft.com/office/officeart/2005/8/layout/orgChart1"/>
    <dgm:cxn modelId="{25CC159E-4993-1545-86A0-65D4821EF3E1}" type="presParOf" srcId="{7222DBC9-4789-6041-B79A-FC458269B168}" destId="{32733805-BEB1-4C41-9232-9E7C773B44B9}" srcOrd="1" destOrd="0" presId="urn:microsoft.com/office/officeart/2005/8/layout/orgChart1"/>
    <dgm:cxn modelId="{A3D5DE8D-D756-F44D-B0C9-F5E8178A09D7}" type="presParOf" srcId="{6B48F134-0E6D-6542-B7BD-1A39A9EBED61}" destId="{F8AE6328-1306-A442-A006-36780A8DA4C5}" srcOrd="1" destOrd="0" presId="urn:microsoft.com/office/officeart/2005/8/layout/orgChart1"/>
    <dgm:cxn modelId="{14016B09-397D-BB42-9872-4971E1E3B090}" type="presParOf" srcId="{6B48F134-0E6D-6542-B7BD-1A39A9EBED61}" destId="{99388B48-5B6D-6344-B911-E2BC03C6F1D2}" srcOrd="2" destOrd="0" presId="urn:microsoft.com/office/officeart/2005/8/layout/orgChart1"/>
    <dgm:cxn modelId="{78BF9D1F-7AEC-654E-9FB5-6A28806CA80D}" type="presParOf" srcId="{D0EBCD0A-4082-6644-AFC7-62D8A492318A}" destId="{0E4AD797-64E6-7843-88DF-EB4FDA1896CB}" srcOrd="2" destOrd="0" presId="urn:microsoft.com/office/officeart/2005/8/layout/orgChart1"/>
    <dgm:cxn modelId="{A72ECA4F-169D-9A4D-9046-4785102A582B}" type="presParOf" srcId="{D0EBCD0A-4082-6644-AFC7-62D8A492318A}" destId="{262F4CEC-9AB3-1B4F-8B9B-7D584AE2BB7D}" srcOrd="3" destOrd="0" presId="urn:microsoft.com/office/officeart/2005/8/layout/orgChart1"/>
    <dgm:cxn modelId="{D393F53A-2291-CE47-99A9-A851A6CCC449}" type="presParOf" srcId="{262F4CEC-9AB3-1B4F-8B9B-7D584AE2BB7D}" destId="{31DFBCEC-404F-4146-AE2D-C4B1B73B4ED4}" srcOrd="0" destOrd="0" presId="urn:microsoft.com/office/officeart/2005/8/layout/orgChart1"/>
    <dgm:cxn modelId="{9CB01179-1B5B-374B-B205-22C1DC336FA0}" type="presParOf" srcId="{31DFBCEC-404F-4146-AE2D-C4B1B73B4ED4}" destId="{186E4DB7-837F-8D4F-85FE-21326184D43E}" srcOrd="0" destOrd="0" presId="urn:microsoft.com/office/officeart/2005/8/layout/orgChart1"/>
    <dgm:cxn modelId="{8B6A7267-ED2F-D842-B264-59279FA21829}" type="presParOf" srcId="{31DFBCEC-404F-4146-AE2D-C4B1B73B4ED4}" destId="{69EACD79-866C-D348-A0AD-773B0AEA3D57}" srcOrd="1" destOrd="0" presId="urn:microsoft.com/office/officeart/2005/8/layout/orgChart1"/>
    <dgm:cxn modelId="{5F1AF13A-ABA9-454F-B0B0-608A535F2B57}" type="presParOf" srcId="{262F4CEC-9AB3-1B4F-8B9B-7D584AE2BB7D}" destId="{3044C7D8-C160-4040-8647-B2035F2CC281}" srcOrd="1" destOrd="0" presId="urn:microsoft.com/office/officeart/2005/8/layout/orgChart1"/>
    <dgm:cxn modelId="{34EE998F-1020-D94C-AA51-451963269D90}" type="presParOf" srcId="{262F4CEC-9AB3-1B4F-8B9B-7D584AE2BB7D}" destId="{CA1482E4-E2E1-B54D-B1CE-3A91473900BD}" srcOrd="2" destOrd="0" presId="urn:microsoft.com/office/officeart/2005/8/layout/orgChart1"/>
    <dgm:cxn modelId="{08BE2C21-97A2-7249-9AC3-E839839A4DC6}" type="presParOf" srcId="{C489377F-E8CF-D848-B6A9-2B54B375FA61}" destId="{272852A4-0C8E-6D4F-97C9-8724EAAECB4F}" srcOrd="2" destOrd="0" presId="urn:microsoft.com/office/officeart/2005/8/layout/orgChart1"/>
    <dgm:cxn modelId="{F2F2C38B-69C1-A641-B5E3-4E9C16B0D8BB}" type="presParOf" srcId="{B8E114FE-36CA-104E-941D-F79C78EF17CC}" destId="{9FF631D2-9D8B-0140-B6EA-85B635547AA5}" srcOrd="2" destOrd="0" presId="urn:microsoft.com/office/officeart/2005/8/layout/orgChart1"/>
    <dgm:cxn modelId="{E48B215C-ECF9-554C-AF11-75F4AF999C30}" type="presParOf" srcId="{07C76E02-FD7D-9D46-92B3-EAF26BFB12A4}" destId="{60EB5D56-0A75-534D-97F5-82A8F19A3BF1}" srcOrd="2" destOrd="0" presId="urn:microsoft.com/office/officeart/2005/8/layout/orgChart1"/>
    <dgm:cxn modelId="{4BA26377-8891-E44B-8906-58CB66BE8453}" type="presParOf" srcId="{07C76E02-FD7D-9D46-92B3-EAF26BFB12A4}" destId="{FD78FD7F-6D26-054E-B5FD-AF433746F770}" srcOrd="3" destOrd="0" presId="urn:microsoft.com/office/officeart/2005/8/layout/orgChart1"/>
    <dgm:cxn modelId="{DB0BB8F2-952C-3342-9795-6BFCA187C430}" type="presParOf" srcId="{FD78FD7F-6D26-054E-B5FD-AF433746F770}" destId="{27390464-50C3-2F46-BDBE-010D962F08CA}" srcOrd="0" destOrd="0" presId="urn:microsoft.com/office/officeart/2005/8/layout/orgChart1"/>
    <dgm:cxn modelId="{BE0854BF-EDE9-7743-A015-B2775B55DB14}" type="presParOf" srcId="{27390464-50C3-2F46-BDBE-010D962F08CA}" destId="{7C4B8335-9291-454B-8E75-6EDA0A80A5BA}" srcOrd="0" destOrd="0" presId="urn:microsoft.com/office/officeart/2005/8/layout/orgChart1"/>
    <dgm:cxn modelId="{C11DE6D2-AA5C-4F48-AB2B-45AD2C131A66}" type="presParOf" srcId="{27390464-50C3-2F46-BDBE-010D962F08CA}" destId="{268A65EB-C66B-974D-9DDB-FBF0245874A0}" srcOrd="1" destOrd="0" presId="urn:microsoft.com/office/officeart/2005/8/layout/orgChart1"/>
    <dgm:cxn modelId="{42861A6E-CE44-7846-A066-19D09FE7BFD3}" type="presParOf" srcId="{FD78FD7F-6D26-054E-B5FD-AF433746F770}" destId="{2261BFB4-B3FC-5E4A-8A87-80B18482600F}" srcOrd="1" destOrd="0" presId="urn:microsoft.com/office/officeart/2005/8/layout/orgChart1"/>
    <dgm:cxn modelId="{2D2B6CE2-576E-7E41-ACDB-C9FD4299E1E5}" type="presParOf" srcId="{2261BFB4-B3FC-5E4A-8A87-80B18482600F}" destId="{442E5458-F49E-2746-881F-1B6326A96C16}" srcOrd="0" destOrd="0" presId="urn:microsoft.com/office/officeart/2005/8/layout/orgChart1"/>
    <dgm:cxn modelId="{DF04DA49-498A-934F-B46F-51349F461AB0}" type="presParOf" srcId="{2261BFB4-B3FC-5E4A-8A87-80B18482600F}" destId="{6D856013-721D-A44E-B444-ACFB590B01B8}" srcOrd="1" destOrd="0" presId="urn:microsoft.com/office/officeart/2005/8/layout/orgChart1"/>
    <dgm:cxn modelId="{90F6A6C9-134D-9B4C-AEB9-E0B7FD595A59}" type="presParOf" srcId="{6D856013-721D-A44E-B444-ACFB590B01B8}" destId="{6DBE2A7F-68BE-DC47-BA04-6535D89F5655}" srcOrd="0" destOrd="0" presId="urn:microsoft.com/office/officeart/2005/8/layout/orgChart1"/>
    <dgm:cxn modelId="{6FD99B8D-388B-554F-BA72-3731648E004C}" type="presParOf" srcId="{6DBE2A7F-68BE-DC47-BA04-6535D89F5655}" destId="{BD560296-E798-4F45-81F2-50D0C6E0E54E}" srcOrd="0" destOrd="0" presId="urn:microsoft.com/office/officeart/2005/8/layout/orgChart1"/>
    <dgm:cxn modelId="{34F0FE72-613D-564A-B2D0-58EEB02E0C35}" type="presParOf" srcId="{6DBE2A7F-68BE-DC47-BA04-6535D89F5655}" destId="{C71C389C-73E8-4541-97BE-455C07E1C98C}" srcOrd="1" destOrd="0" presId="urn:microsoft.com/office/officeart/2005/8/layout/orgChart1"/>
    <dgm:cxn modelId="{4C6FB499-4ACE-0741-9303-62D352BCA901}" type="presParOf" srcId="{6D856013-721D-A44E-B444-ACFB590B01B8}" destId="{7EE369B3-4CCE-5F43-B169-BE4F02032AC5}" srcOrd="1" destOrd="0" presId="urn:microsoft.com/office/officeart/2005/8/layout/orgChart1"/>
    <dgm:cxn modelId="{C4040D41-E0D3-CD4F-9001-3341F6AD5ECB}" type="presParOf" srcId="{7EE369B3-4CCE-5F43-B169-BE4F02032AC5}" destId="{8DD4A08C-920D-8241-B825-248C9C028FFA}" srcOrd="0" destOrd="0" presId="urn:microsoft.com/office/officeart/2005/8/layout/orgChart1"/>
    <dgm:cxn modelId="{B182459E-58AD-3A45-A8B6-46D4A4C75474}" type="presParOf" srcId="{7EE369B3-4CCE-5F43-B169-BE4F02032AC5}" destId="{A4D71B17-E267-624A-A926-B26A3825DA2A}" srcOrd="1" destOrd="0" presId="urn:microsoft.com/office/officeart/2005/8/layout/orgChart1"/>
    <dgm:cxn modelId="{42222B80-37D8-214F-9D1B-5BC0115423E8}" type="presParOf" srcId="{A4D71B17-E267-624A-A926-B26A3825DA2A}" destId="{7AEA5B76-E5EA-4746-893F-286D0775C469}" srcOrd="0" destOrd="0" presId="urn:microsoft.com/office/officeart/2005/8/layout/orgChart1"/>
    <dgm:cxn modelId="{87731A0E-D9B9-224A-B023-E6EDC0E83CDA}" type="presParOf" srcId="{7AEA5B76-E5EA-4746-893F-286D0775C469}" destId="{0C2D5C92-C5AD-4B4A-9DC3-BEFD5E262670}" srcOrd="0" destOrd="0" presId="urn:microsoft.com/office/officeart/2005/8/layout/orgChart1"/>
    <dgm:cxn modelId="{CA0CFC26-0C8C-E248-B047-B43ACEA912D0}" type="presParOf" srcId="{7AEA5B76-E5EA-4746-893F-286D0775C469}" destId="{31B351C6-CBBC-4546-B772-D8FF3B4C6689}" srcOrd="1" destOrd="0" presId="urn:microsoft.com/office/officeart/2005/8/layout/orgChart1"/>
    <dgm:cxn modelId="{C04B7B7C-2EFE-3742-9A42-E47BF67E5B55}" type="presParOf" srcId="{A4D71B17-E267-624A-A926-B26A3825DA2A}" destId="{64FBDEDB-4948-984A-9426-B5A349EAC240}" srcOrd="1" destOrd="0" presId="urn:microsoft.com/office/officeart/2005/8/layout/orgChart1"/>
    <dgm:cxn modelId="{0367784D-D4D6-6D45-BEA9-58BF5D590CFC}" type="presParOf" srcId="{A4D71B17-E267-624A-A926-B26A3825DA2A}" destId="{E4354490-5FA0-D249-99C8-193DA9151D62}" srcOrd="2" destOrd="0" presId="urn:microsoft.com/office/officeart/2005/8/layout/orgChart1"/>
    <dgm:cxn modelId="{3AE33634-0EBA-5848-8DDE-0E45611E2AF2}" type="presParOf" srcId="{7EE369B3-4CCE-5F43-B169-BE4F02032AC5}" destId="{9679B29E-E00C-644E-9D38-95C687267B57}" srcOrd="2" destOrd="0" presId="urn:microsoft.com/office/officeart/2005/8/layout/orgChart1"/>
    <dgm:cxn modelId="{2E17D98E-9230-E249-9EF0-DB486CC3D2B8}" type="presParOf" srcId="{7EE369B3-4CCE-5F43-B169-BE4F02032AC5}" destId="{7B4B4BF7-AC67-3F4A-A058-22ED85129591}" srcOrd="3" destOrd="0" presId="urn:microsoft.com/office/officeart/2005/8/layout/orgChart1"/>
    <dgm:cxn modelId="{C7866CC2-7292-0245-BD30-44660406D19D}" type="presParOf" srcId="{7B4B4BF7-AC67-3F4A-A058-22ED85129591}" destId="{5BDD741C-9B26-3D43-92DE-F015C57EA2D6}" srcOrd="0" destOrd="0" presId="urn:microsoft.com/office/officeart/2005/8/layout/orgChart1"/>
    <dgm:cxn modelId="{1135FC7F-7638-5F47-B664-2A252FAC387B}" type="presParOf" srcId="{5BDD741C-9B26-3D43-92DE-F015C57EA2D6}" destId="{3E74F72E-72F0-C44D-A9D0-6A421E0A83F2}" srcOrd="0" destOrd="0" presId="urn:microsoft.com/office/officeart/2005/8/layout/orgChart1"/>
    <dgm:cxn modelId="{26886033-98CD-6D42-881F-57599BC82FFF}" type="presParOf" srcId="{5BDD741C-9B26-3D43-92DE-F015C57EA2D6}" destId="{56677238-9F60-2545-A4A3-D8D425207197}" srcOrd="1" destOrd="0" presId="urn:microsoft.com/office/officeart/2005/8/layout/orgChart1"/>
    <dgm:cxn modelId="{40265D54-771C-4641-9293-47852EED77E9}" type="presParOf" srcId="{7B4B4BF7-AC67-3F4A-A058-22ED85129591}" destId="{23F67CC0-8395-0949-9FD9-3C641DC82714}" srcOrd="1" destOrd="0" presId="urn:microsoft.com/office/officeart/2005/8/layout/orgChart1"/>
    <dgm:cxn modelId="{FA6F020A-EE61-5141-9FE8-8BB880B67877}" type="presParOf" srcId="{7B4B4BF7-AC67-3F4A-A058-22ED85129591}" destId="{13215737-5029-A84E-8B46-DEA2403A5EC9}" srcOrd="2" destOrd="0" presId="urn:microsoft.com/office/officeart/2005/8/layout/orgChart1"/>
    <dgm:cxn modelId="{8AAF4457-D6A2-CD42-9A18-A3E100AEA562}" type="presParOf" srcId="{7EE369B3-4CCE-5F43-B169-BE4F02032AC5}" destId="{FCBDE666-DA57-E24F-9386-219B4BB93A23}" srcOrd="4" destOrd="0" presId="urn:microsoft.com/office/officeart/2005/8/layout/orgChart1"/>
    <dgm:cxn modelId="{86FBDEDE-F0C0-7F4B-9912-85CD985D1682}" type="presParOf" srcId="{7EE369B3-4CCE-5F43-B169-BE4F02032AC5}" destId="{2CE5592E-E710-E445-8A53-F37D8E425384}" srcOrd="5" destOrd="0" presId="urn:microsoft.com/office/officeart/2005/8/layout/orgChart1"/>
    <dgm:cxn modelId="{AE926CF2-4E92-174F-88EC-72157576807D}" type="presParOf" srcId="{2CE5592E-E710-E445-8A53-F37D8E425384}" destId="{E8FA6789-D7A6-584F-B0CA-6CFE5ED0715C}" srcOrd="0" destOrd="0" presId="urn:microsoft.com/office/officeart/2005/8/layout/orgChart1"/>
    <dgm:cxn modelId="{C7B34F2E-F7CC-FF44-9B30-F6A9402D4AF2}" type="presParOf" srcId="{E8FA6789-D7A6-584F-B0CA-6CFE5ED0715C}" destId="{D51EBDB6-33AB-F14E-AAF2-EFAF46F24A62}" srcOrd="0" destOrd="0" presId="urn:microsoft.com/office/officeart/2005/8/layout/orgChart1"/>
    <dgm:cxn modelId="{7F6DEE5B-9E8C-5A4F-8C0A-6B6138E3DF7B}" type="presParOf" srcId="{E8FA6789-D7A6-584F-B0CA-6CFE5ED0715C}" destId="{8F0AF6EE-FD68-3243-9D97-4DB4C8712D14}" srcOrd="1" destOrd="0" presId="urn:microsoft.com/office/officeart/2005/8/layout/orgChart1"/>
    <dgm:cxn modelId="{7E7B6540-8A40-3644-A8C8-019FBFCE98D1}" type="presParOf" srcId="{2CE5592E-E710-E445-8A53-F37D8E425384}" destId="{988DF6D5-712A-D548-87FC-74C200B4FE19}" srcOrd="1" destOrd="0" presId="urn:microsoft.com/office/officeart/2005/8/layout/orgChart1"/>
    <dgm:cxn modelId="{6903DDB5-5F82-B941-94B0-CB261B798E8A}" type="presParOf" srcId="{2CE5592E-E710-E445-8A53-F37D8E425384}" destId="{911F48AD-5496-5D44-B961-1B5CC390ED9B}" srcOrd="2" destOrd="0" presId="urn:microsoft.com/office/officeart/2005/8/layout/orgChart1"/>
    <dgm:cxn modelId="{BE982A25-86F8-4F4D-854E-7341797C433D}" type="presParOf" srcId="{6D856013-721D-A44E-B444-ACFB590B01B8}" destId="{43B94D5F-153F-E941-A22E-310E5F884D07}" srcOrd="2" destOrd="0" presId="urn:microsoft.com/office/officeart/2005/8/layout/orgChart1"/>
    <dgm:cxn modelId="{D26807E8-6846-9645-B870-21EB7A1F4C44}" type="presParOf" srcId="{2261BFB4-B3FC-5E4A-8A87-80B18482600F}" destId="{EDA07CAE-665A-654A-B733-37D755C198AF}" srcOrd="2" destOrd="0" presId="urn:microsoft.com/office/officeart/2005/8/layout/orgChart1"/>
    <dgm:cxn modelId="{5E00D4AD-2DD8-8349-9A8F-755884929B25}" type="presParOf" srcId="{2261BFB4-B3FC-5E4A-8A87-80B18482600F}" destId="{01723880-A14F-5F45-B192-92AF716DFF74}" srcOrd="3" destOrd="0" presId="urn:microsoft.com/office/officeart/2005/8/layout/orgChart1"/>
    <dgm:cxn modelId="{7FC667A9-1A1B-8C46-B47B-1E44291EB051}" type="presParOf" srcId="{01723880-A14F-5F45-B192-92AF716DFF74}" destId="{C8558449-2507-DC4C-8914-28F4DF965046}" srcOrd="0" destOrd="0" presId="urn:microsoft.com/office/officeart/2005/8/layout/orgChart1"/>
    <dgm:cxn modelId="{C5B45917-7221-FA4B-BB12-DD0D16F6453D}" type="presParOf" srcId="{C8558449-2507-DC4C-8914-28F4DF965046}" destId="{7F7AAB3C-B7CE-504B-BED9-B1084643EAE5}" srcOrd="0" destOrd="0" presId="urn:microsoft.com/office/officeart/2005/8/layout/orgChart1"/>
    <dgm:cxn modelId="{1C923566-EAC7-944A-B282-544D5FEA8289}" type="presParOf" srcId="{C8558449-2507-DC4C-8914-28F4DF965046}" destId="{1546DCDA-1E34-3F4A-8367-1F100F87A7AE}" srcOrd="1" destOrd="0" presId="urn:microsoft.com/office/officeart/2005/8/layout/orgChart1"/>
    <dgm:cxn modelId="{1BD3E792-68B3-1943-ACF5-A1388B194B25}" type="presParOf" srcId="{01723880-A14F-5F45-B192-92AF716DFF74}" destId="{1203158C-C622-494D-9DFB-9337DC63A3A5}" srcOrd="1" destOrd="0" presId="urn:microsoft.com/office/officeart/2005/8/layout/orgChart1"/>
    <dgm:cxn modelId="{8ED28F47-441B-0443-93C1-3F800772E89D}" type="presParOf" srcId="{1203158C-C622-494D-9DFB-9337DC63A3A5}" destId="{BA3464BD-3ABB-0E48-930B-B5E5F2E312C2}" srcOrd="0" destOrd="0" presId="urn:microsoft.com/office/officeart/2005/8/layout/orgChart1"/>
    <dgm:cxn modelId="{EDDB706C-E6CE-CC4D-AB56-E7E6AD79755D}" type="presParOf" srcId="{1203158C-C622-494D-9DFB-9337DC63A3A5}" destId="{E7853104-788F-604B-BD56-7A1147A6580A}" srcOrd="1" destOrd="0" presId="urn:microsoft.com/office/officeart/2005/8/layout/orgChart1"/>
    <dgm:cxn modelId="{296FD1CA-4537-034D-8BE3-FA1C7E2C5564}" type="presParOf" srcId="{E7853104-788F-604B-BD56-7A1147A6580A}" destId="{147B4FCE-2B9A-E745-B860-7D08BBF07ABC}" srcOrd="0" destOrd="0" presId="urn:microsoft.com/office/officeart/2005/8/layout/orgChart1"/>
    <dgm:cxn modelId="{9A8E2F1A-2CDE-6E40-9250-5DD2904C285F}" type="presParOf" srcId="{147B4FCE-2B9A-E745-B860-7D08BBF07ABC}" destId="{13FC543E-DAB9-4145-881E-5AD885581A80}" srcOrd="0" destOrd="0" presId="urn:microsoft.com/office/officeart/2005/8/layout/orgChart1"/>
    <dgm:cxn modelId="{2A11A977-D2E1-E44E-AF82-48C8010495EA}" type="presParOf" srcId="{147B4FCE-2B9A-E745-B860-7D08BBF07ABC}" destId="{66620C8E-CC21-C045-8174-C635B7D3864D}" srcOrd="1" destOrd="0" presId="urn:microsoft.com/office/officeart/2005/8/layout/orgChart1"/>
    <dgm:cxn modelId="{3098DF1D-BC60-7D46-8C9B-F675481B8023}" type="presParOf" srcId="{E7853104-788F-604B-BD56-7A1147A6580A}" destId="{DE51F4A1-A28E-A24F-9E6C-2F07EF88A6EA}" srcOrd="1" destOrd="0" presId="urn:microsoft.com/office/officeart/2005/8/layout/orgChart1"/>
    <dgm:cxn modelId="{C21ADBA5-39B8-2F40-B449-3DB9FBAA808B}" type="presParOf" srcId="{E7853104-788F-604B-BD56-7A1147A6580A}" destId="{093C218D-D52C-F74E-A083-B6CD8834CAE1}" srcOrd="2" destOrd="0" presId="urn:microsoft.com/office/officeart/2005/8/layout/orgChart1"/>
    <dgm:cxn modelId="{F9A1ECD5-B160-684D-86F1-2877B3A50BAD}" type="presParOf" srcId="{01723880-A14F-5F45-B192-92AF716DFF74}" destId="{4A569D07-F5A2-E242-B0EC-BA702F8590D5}" srcOrd="2" destOrd="0" presId="urn:microsoft.com/office/officeart/2005/8/layout/orgChart1"/>
    <dgm:cxn modelId="{34EF3974-61E8-AF47-988D-9E2C8D426E69}" type="presParOf" srcId="{FD78FD7F-6D26-054E-B5FD-AF433746F770}" destId="{60CD57E8-D417-F049-8891-6E1FE0642400}" srcOrd="2" destOrd="0" presId="urn:microsoft.com/office/officeart/2005/8/layout/orgChart1"/>
    <dgm:cxn modelId="{49758DCB-AAD5-354A-A4E4-3D74FBEB0AF0}" type="presParOf" srcId="{505DD18C-2526-5744-B4C3-00020E59FE0D}" destId="{15CBC4FE-4CFF-3C45-BFA2-125FABE4066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E9754C-BFEE-574B-AF3C-80A0A67ED541}" type="doc">
      <dgm:prSet loTypeId="urn:microsoft.com/office/officeart/2008/layout/CaptionedPictures" loCatId="" qsTypeId="urn:microsoft.com/office/officeart/2005/8/quickstyle/simple4" qsCatId="simple" csTypeId="urn:microsoft.com/office/officeart/2005/8/colors/accent0_3" csCatId="mainScheme" phldr="1"/>
      <dgm:spPr/>
      <dgm:t>
        <a:bodyPr/>
        <a:lstStyle/>
        <a:p>
          <a:endParaRPr lang="en-GB"/>
        </a:p>
      </dgm:t>
    </dgm:pt>
    <dgm:pt modelId="{D1841839-0A0C-9A42-8424-5E4DE3251A33}">
      <dgm:prSet/>
      <dgm:spPr/>
      <dgm:t>
        <a:bodyPr/>
        <a:lstStyle/>
        <a:p>
          <a:r>
            <a:rPr lang="en-GB" dirty="0"/>
            <a:t>AND</a:t>
          </a:r>
        </a:p>
      </dgm:t>
    </dgm:pt>
    <dgm:pt modelId="{5DCF66F6-EFC5-C14D-837F-A15A80B190A2}" type="parTrans" cxnId="{01A08751-08B1-7C48-9476-34046715A1E0}">
      <dgm:prSet/>
      <dgm:spPr/>
      <dgm:t>
        <a:bodyPr/>
        <a:lstStyle/>
        <a:p>
          <a:endParaRPr lang="en-GB"/>
        </a:p>
      </dgm:t>
    </dgm:pt>
    <dgm:pt modelId="{1388780B-DC6D-CF46-AC82-5812320728FE}" type="sibTrans" cxnId="{01A08751-08B1-7C48-9476-34046715A1E0}">
      <dgm:prSet/>
      <dgm:spPr/>
      <dgm:t>
        <a:bodyPr/>
        <a:lstStyle/>
        <a:p>
          <a:endParaRPr lang="en-GB"/>
        </a:p>
      </dgm:t>
    </dgm:pt>
    <dgm:pt modelId="{46097ED8-963D-204F-A459-B04CD4338770}">
      <dgm:prSet/>
      <dgm:spPr/>
      <dgm:t>
        <a:bodyPr/>
        <a:lstStyle/>
        <a:p>
          <a:r>
            <a:rPr lang="en-GB" dirty="0"/>
            <a:t>NAND</a:t>
          </a:r>
        </a:p>
      </dgm:t>
    </dgm:pt>
    <dgm:pt modelId="{CDC9E586-A2F6-5B4E-BEE3-52CECF7E2A01}" type="parTrans" cxnId="{8B6943BB-F759-E442-9356-F528FA1B465C}">
      <dgm:prSet/>
      <dgm:spPr/>
      <dgm:t>
        <a:bodyPr/>
        <a:lstStyle/>
        <a:p>
          <a:endParaRPr lang="en-GB"/>
        </a:p>
      </dgm:t>
    </dgm:pt>
    <dgm:pt modelId="{83ACDD0D-C63E-FD4C-ACFE-BBE9E44515FC}" type="sibTrans" cxnId="{8B6943BB-F759-E442-9356-F528FA1B465C}">
      <dgm:prSet/>
      <dgm:spPr/>
      <dgm:t>
        <a:bodyPr/>
        <a:lstStyle/>
        <a:p>
          <a:endParaRPr lang="en-GB"/>
        </a:p>
      </dgm:t>
    </dgm:pt>
    <dgm:pt modelId="{1A36E88E-3A6C-B144-9A25-CC92549651CA}">
      <dgm:prSet/>
      <dgm:spPr/>
      <dgm:t>
        <a:bodyPr/>
        <a:lstStyle/>
        <a:p>
          <a:r>
            <a:rPr lang="en-GB" dirty="0"/>
            <a:t>OR</a:t>
          </a:r>
        </a:p>
      </dgm:t>
    </dgm:pt>
    <dgm:pt modelId="{EE5C8DFC-AC0A-EA4D-A062-3867C9DE46E7}" type="parTrans" cxnId="{1D9B91BE-3E87-CD48-A6E3-989BB16941C6}">
      <dgm:prSet/>
      <dgm:spPr/>
      <dgm:t>
        <a:bodyPr/>
        <a:lstStyle/>
        <a:p>
          <a:endParaRPr lang="en-GB"/>
        </a:p>
      </dgm:t>
    </dgm:pt>
    <dgm:pt modelId="{270572E8-B9E6-AA47-9D9A-E99F64BB8348}" type="sibTrans" cxnId="{1D9B91BE-3E87-CD48-A6E3-989BB16941C6}">
      <dgm:prSet/>
      <dgm:spPr/>
      <dgm:t>
        <a:bodyPr/>
        <a:lstStyle/>
        <a:p>
          <a:endParaRPr lang="en-GB"/>
        </a:p>
      </dgm:t>
    </dgm:pt>
    <dgm:pt modelId="{3B88F611-FC5F-E048-B099-3EB0D3B2A433}">
      <dgm:prSet/>
      <dgm:spPr/>
      <dgm:t>
        <a:bodyPr/>
        <a:lstStyle/>
        <a:p>
          <a:r>
            <a:rPr lang="en-GB" dirty="0"/>
            <a:t>NOT</a:t>
          </a:r>
        </a:p>
      </dgm:t>
    </dgm:pt>
    <dgm:pt modelId="{14145E73-B275-6E46-815C-768652DC1EB5}" type="parTrans" cxnId="{71BDBBF8-BF44-E54B-9D42-862981CA40B0}">
      <dgm:prSet/>
      <dgm:spPr/>
      <dgm:t>
        <a:bodyPr/>
        <a:lstStyle/>
        <a:p>
          <a:endParaRPr lang="en-GB"/>
        </a:p>
      </dgm:t>
    </dgm:pt>
    <dgm:pt modelId="{06F25705-FD12-2341-98DC-B57D94C0031A}" type="sibTrans" cxnId="{71BDBBF8-BF44-E54B-9D42-862981CA40B0}">
      <dgm:prSet/>
      <dgm:spPr/>
      <dgm:t>
        <a:bodyPr/>
        <a:lstStyle/>
        <a:p>
          <a:endParaRPr lang="en-GB"/>
        </a:p>
      </dgm:t>
    </dgm:pt>
    <dgm:pt modelId="{E262B0AB-BD29-E94B-9279-E6364F00B22C}">
      <dgm:prSet/>
      <dgm:spPr/>
      <dgm:t>
        <a:bodyPr/>
        <a:lstStyle/>
        <a:p>
          <a:r>
            <a:rPr lang="en-GB" dirty="0"/>
            <a:t>XOR/CNOT</a:t>
          </a:r>
        </a:p>
      </dgm:t>
    </dgm:pt>
    <dgm:pt modelId="{7B7B0A07-08B0-3843-AAAD-D201D9D7EBFD}" type="parTrans" cxnId="{8FB88BC0-3D16-FD47-82AE-66B568E90204}">
      <dgm:prSet/>
      <dgm:spPr/>
      <dgm:t>
        <a:bodyPr/>
        <a:lstStyle/>
        <a:p>
          <a:endParaRPr lang="en-GB"/>
        </a:p>
      </dgm:t>
    </dgm:pt>
    <dgm:pt modelId="{AFF1867D-8BC5-9143-8653-C07B175643B7}" type="sibTrans" cxnId="{8FB88BC0-3D16-FD47-82AE-66B568E90204}">
      <dgm:prSet/>
      <dgm:spPr/>
      <dgm:t>
        <a:bodyPr/>
        <a:lstStyle/>
        <a:p>
          <a:endParaRPr lang="en-GB"/>
        </a:p>
      </dgm:t>
    </dgm:pt>
    <dgm:pt modelId="{C11A1CD3-68B9-2941-9F6D-BAF83AB51276}" type="pres">
      <dgm:prSet presAssocID="{2EE9754C-BFEE-574B-AF3C-80A0A67ED541}" presName="Name0" presStyleCnt="0">
        <dgm:presLayoutVars>
          <dgm:chMax/>
          <dgm:chPref/>
          <dgm:dir/>
        </dgm:presLayoutVars>
      </dgm:prSet>
      <dgm:spPr/>
    </dgm:pt>
    <dgm:pt modelId="{3D813D3E-DBF4-3344-B4C6-DC7551E50112}" type="pres">
      <dgm:prSet presAssocID="{D1841839-0A0C-9A42-8424-5E4DE3251A33}" presName="composite" presStyleCnt="0">
        <dgm:presLayoutVars>
          <dgm:chMax val="1"/>
          <dgm:chPref val="1"/>
        </dgm:presLayoutVars>
      </dgm:prSet>
      <dgm:spPr/>
    </dgm:pt>
    <dgm:pt modelId="{C0B559FC-7680-4649-9BC7-CA11C741AC98}" type="pres">
      <dgm:prSet presAssocID="{D1841839-0A0C-9A42-8424-5E4DE3251A33}" presName="Accent" presStyleLbl="trAlignAcc1" presStyleIdx="0" presStyleCnt="5" custScaleY="91583">
        <dgm:presLayoutVars>
          <dgm:chMax val="0"/>
          <dgm:chPref val="0"/>
        </dgm:presLayoutVars>
      </dgm:prSet>
      <dgm:spPr/>
    </dgm:pt>
    <dgm:pt modelId="{E2F6280A-23F7-3E47-ADEE-9B46BDDD7753}" type="pres">
      <dgm:prSet presAssocID="{D1841839-0A0C-9A42-8424-5E4DE3251A33}" presName="Image" presStyleLbl="alignImgPlace1" presStyleIdx="0" presStyleCnt="5" custScaleY="83784">
        <dgm:presLayoutVars>
          <dgm:chMax val="0"/>
          <dgm:chPref val="0"/>
        </dgm:presLayoutVars>
      </dgm:prSet>
      <dgm:spPr>
        <a:blipFill rotWithShape="1">
          <a:blip xmlns:r="http://schemas.openxmlformats.org/officeDocument/2006/relationships" r:embed="rId1"/>
          <a:srcRect/>
          <a:stretch>
            <a:fillRect/>
          </a:stretch>
        </a:blipFill>
      </dgm:spPr>
    </dgm:pt>
    <dgm:pt modelId="{634AF959-849F-D047-AF8A-744930EBC225}" type="pres">
      <dgm:prSet presAssocID="{D1841839-0A0C-9A42-8424-5E4DE3251A33}" presName="ChildComposite" presStyleCnt="0"/>
      <dgm:spPr/>
    </dgm:pt>
    <dgm:pt modelId="{A3D6D08F-2403-7D45-AAE4-41582444FD83}" type="pres">
      <dgm:prSet presAssocID="{D1841839-0A0C-9A42-8424-5E4DE3251A33}" presName="Child" presStyleLbl="node1" presStyleIdx="0" presStyleCnt="0">
        <dgm:presLayoutVars>
          <dgm:chMax val="0"/>
          <dgm:chPref val="0"/>
          <dgm:bulletEnabled val="1"/>
        </dgm:presLayoutVars>
      </dgm:prSet>
      <dgm:spPr/>
    </dgm:pt>
    <dgm:pt modelId="{085E5517-6CE3-2343-8737-C759C29347FF}" type="pres">
      <dgm:prSet presAssocID="{D1841839-0A0C-9A42-8424-5E4DE3251A33}" presName="Parent" presStyleLbl="revTx" presStyleIdx="0" presStyleCnt="5">
        <dgm:presLayoutVars>
          <dgm:chMax val="1"/>
          <dgm:chPref val="0"/>
          <dgm:bulletEnabled val="1"/>
        </dgm:presLayoutVars>
      </dgm:prSet>
      <dgm:spPr/>
    </dgm:pt>
    <dgm:pt modelId="{977AA8EA-192C-694B-85E6-056E12EDDB4C}" type="pres">
      <dgm:prSet presAssocID="{1388780B-DC6D-CF46-AC82-5812320728FE}" presName="sibTrans" presStyleCnt="0"/>
      <dgm:spPr/>
    </dgm:pt>
    <dgm:pt modelId="{AD78D9CE-F783-7347-B8A7-207821DE9C05}" type="pres">
      <dgm:prSet presAssocID="{46097ED8-963D-204F-A459-B04CD4338770}" presName="composite" presStyleCnt="0">
        <dgm:presLayoutVars>
          <dgm:chMax val="1"/>
          <dgm:chPref val="1"/>
        </dgm:presLayoutVars>
      </dgm:prSet>
      <dgm:spPr/>
    </dgm:pt>
    <dgm:pt modelId="{0D729BBB-BF8E-E841-9416-21390DCCCE18}" type="pres">
      <dgm:prSet presAssocID="{46097ED8-963D-204F-A459-B04CD4338770}" presName="Accent" presStyleLbl="trAlignAcc1" presStyleIdx="1" presStyleCnt="5" custScaleY="91583">
        <dgm:presLayoutVars>
          <dgm:chMax val="0"/>
          <dgm:chPref val="0"/>
        </dgm:presLayoutVars>
      </dgm:prSet>
      <dgm:spPr/>
    </dgm:pt>
    <dgm:pt modelId="{6F3F3DA7-5A9E-274F-8909-E8C747861C60}" type="pres">
      <dgm:prSet presAssocID="{46097ED8-963D-204F-A459-B04CD4338770}" presName="Image" presStyleLbl="alignImgPlace1" presStyleIdx="1" presStyleCnt="5" custScaleY="83784">
        <dgm:presLayoutVars>
          <dgm:chMax val="0"/>
          <dgm:chPref val="0"/>
        </dgm:presLayoutVars>
      </dgm:prSet>
      <dgm:spPr>
        <a:blipFill rotWithShape="1">
          <a:blip xmlns:r="http://schemas.openxmlformats.org/officeDocument/2006/relationships" r:embed="rId2"/>
          <a:srcRect/>
          <a:stretch>
            <a:fillRect t="-1000" b="-1000"/>
          </a:stretch>
        </a:blipFill>
      </dgm:spPr>
    </dgm:pt>
    <dgm:pt modelId="{2F796083-B12D-1E47-A479-7EA42FB77080}" type="pres">
      <dgm:prSet presAssocID="{46097ED8-963D-204F-A459-B04CD4338770}" presName="ChildComposite" presStyleCnt="0"/>
      <dgm:spPr/>
    </dgm:pt>
    <dgm:pt modelId="{F5915804-6ABC-D04B-B2B7-67105B2F12C2}" type="pres">
      <dgm:prSet presAssocID="{46097ED8-963D-204F-A459-B04CD4338770}" presName="Child" presStyleLbl="node1" presStyleIdx="0" presStyleCnt="0">
        <dgm:presLayoutVars>
          <dgm:chMax val="0"/>
          <dgm:chPref val="0"/>
          <dgm:bulletEnabled val="1"/>
        </dgm:presLayoutVars>
      </dgm:prSet>
      <dgm:spPr/>
    </dgm:pt>
    <dgm:pt modelId="{35304F78-62EA-2F4E-AF1F-2850003CD6ED}" type="pres">
      <dgm:prSet presAssocID="{46097ED8-963D-204F-A459-B04CD4338770}" presName="Parent" presStyleLbl="revTx" presStyleIdx="1" presStyleCnt="5">
        <dgm:presLayoutVars>
          <dgm:chMax val="1"/>
          <dgm:chPref val="0"/>
          <dgm:bulletEnabled val="1"/>
        </dgm:presLayoutVars>
      </dgm:prSet>
      <dgm:spPr/>
    </dgm:pt>
    <dgm:pt modelId="{239BD418-EC8E-1F49-8F95-1C8AD541CCCA}" type="pres">
      <dgm:prSet presAssocID="{83ACDD0D-C63E-FD4C-ACFE-BBE9E44515FC}" presName="sibTrans" presStyleCnt="0"/>
      <dgm:spPr/>
    </dgm:pt>
    <dgm:pt modelId="{58D07263-898E-0848-AFAD-E72E12EB9933}" type="pres">
      <dgm:prSet presAssocID="{1A36E88E-3A6C-B144-9A25-CC92549651CA}" presName="composite" presStyleCnt="0">
        <dgm:presLayoutVars>
          <dgm:chMax val="1"/>
          <dgm:chPref val="1"/>
        </dgm:presLayoutVars>
      </dgm:prSet>
      <dgm:spPr/>
    </dgm:pt>
    <dgm:pt modelId="{DA395D67-147F-C54F-BAA9-2C63EE4D74E0}" type="pres">
      <dgm:prSet presAssocID="{1A36E88E-3A6C-B144-9A25-CC92549651CA}" presName="Accent" presStyleLbl="trAlignAcc1" presStyleIdx="2" presStyleCnt="5" custScaleY="91583">
        <dgm:presLayoutVars>
          <dgm:chMax val="0"/>
          <dgm:chPref val="0"/>
        </dgm:presLayoutVars>
      </dgm:prSet>
      <dgm:spPr/>
    </dgm:pt>
    <dgm:pt modelId="{FCA4390D-ED76-3846-8CE3-D1519184BDCC}" type="pres">
      <dgm:prSet presAssocID="{1A36E88E-3A6C-B144-9A25-CC92549651CA}" presName="Image" presStyleLbl="alignImgPlace1" presStyleIdx="2" presStyleCnt="5" custScaleY="83784">
        <dgm:presLayoutVars>
          <dgm:chMax val="0"/>
          <dgm:chPref val="0"/>
        </dgm:presLayoutVars>
      </dgm:prSet>
      <dgm:spPr>
        <a:blipFill rotWithShape="1">
          <a:blip xmlns:r="http://schemas.openxmlformats.org/officeDocument/2006/relationships" r:embed="rId3"/>
          <a:srcRect/>
          <a:stretch>
            <a:fillRect t="-3000" b="-3000"/>
          </a:stretch>
        </a:blipFill>
      </dgm:spPr>
    </dgm:pt>
    <dgm:pt modelId="{3BD782A9-3C89-1341-8F02-70B3BDF85745}" type="pres">
      <dgm:prSet presAssocID="{1A36E88E-3A6C-B144-9A25-CC92549651CA}" presName="ChildComposite" presStyleCnt="0"/>
      <dgm:spPr/>
    </dgm:pt>
    <dgm:pt modelId="{99C982B7-959F-1443-9C0D-E6B3908DE85E}" type="pres">
      <dgm:prSet presAssocID="{1A36E88E-3A6C-B144-9A25-CC92549651CA}" presName="Child" presStyleLbl="node1" presStyleIdx="0" presStyleCnt="0">
        <dgm:presLayoutVars>
          <dgm:chMax val="0"/>
          <dgm:chPref val="0"/>
          <dgm:bulletEnabled val="1"/>
        </dgm:presLayoutVars>
      </dgm:prSet>
      <dgm:spPr/>
    </dgm:pt>
    <dgm:pt modelId="{938E1B4B-7120-9248-B31C-B6C1BE527C56}" type="pres">
      <dgm:prSet presAssocID="{1A36E88E-3A6C-B144-9A25-CC92549651CA}" presName="Parent" presStyleLbl="revTx" presStyleIdx="2" presStyleCnt="5">
        <dgm:presLayoutVars>
          <dgm:chMax val="1"/>
          <dgm:chPref val="0"/>
          <dgm:bulletEnabled val="1"/>
        </dgm:presLayoutVars>
      </dgm:prSet>
      <dgm:spPr/>
    </dgm:pt>
    <dgm:pt modelId="{8ECBF2E6-BD5C-2E4E-A10D-C2B8705FDCEF}" type="pres">
      <dgm:prSet presAssocID="{270572E8-B9E6-AA47-9D9A-E99F64BB8348}" presName="sibTrans" presStyleCnt="0"/>
      <dgm:spPr/>
    </dgm:pt>
    <dgm:pt modelId="{6C789527-45DB-3245-9E6B-1557CBAEBA64}" type="pres">
      <dgm:prSet presAssocID="{3B88F611-FC5F-E048-B099-3EB0D3B2A433}" presName="composite" presStyleCnt="0">
        <dgm:presLayoutVars>
          <dgm:chMax val="1"/>
          <dgm:chPref val="1"/>
        </dgm:presLayoutVars>
      </dgm:prSet>
      <dgm:spPr/>
    </dgm:pt>
    <dgm:pt modelId="{35D4E136-766A-CA48-A4A2-D8CBEEF0A0CD}" type="pres">
      <dgm:prSet presAssocID="{3B88F611-FC5F-E048-B099-3EB0D3B2A433}" presName="Accent" presStyleLbl="trAlignAcc1" presStyleIdx="3" presStyleCnt="5" custScaleY="91583">
        <dgm:presLayoutVars>
          <dgm:chMax val="0"/>
          <dgm:chPref val="0"/>
        </dgm:presLayoutVars>
      </dgm:prSet>
      <dgm:spPr/>
    </dgm:pt>
    <dgm:pt modelId="{0F6BEB6D-A0EB-1E4E-AC15-82175D1538C8}" type="pres">
      <dgm:prSet presAssocID="{3B88F611-FC5F-E048-B099-3EB0D3B2A433}" presName="Image" presStyleLbl="alignImgPlace1" presStyleIdx="3" presStyleCnt="5" custScaleY="83784">
        <dgm:presLayoutVars>
          <dgm:chMax val="0"/>
          <dgm:chPref val="0"/>
        </dgm:presLayoutVars>
      </dgm:prSet>
      <dgm:spPr>
        <a:blipFill rotWithShape="1">
          <a:blip xmlns:r="http://schemas.openxmlformats.org/officeDocument/2006/relationships" r:embed="rId4"/>
          <a:srcRect/>
          <a:stretch>
            <a:fillRect t="-8000" b="-8000"/>
          </a:stretch>
        </a:blipFill>
      </dgm:spPr>
    </dgm:pt>
    <dgm:pt modelId="{A72EF981-E86D-3249-9091-39B8F8E30BF2}" type="pres">
      <dgm:prSet presAssocID="{3B88F611-FC5F-E048-B099-3EB0D3B2A433}" presName="ChildComposite" presStyleCnt="0"/>
      <dgm:spPr/>
    </dgm:pt>
    <dgm:pt modelId="{DB6DE183-03C4-214D-8D0C-97AD4E8487DB}" type="pres">
      <dgm:prSet presAssocID="{3B88F611-FC5F-E048-B099-3EB0D3B2A433}" presName="Child" presStyleLbl="node1" presStyleIdx="0" presStyleCnt="0">
        <dgm:presLayoutVars>
          <dgm:chMax val="0"/>
          <dgm:chPref val="0"/>
          <dgm:bulletEnabled val="1"/>
        </dgm:presLayoutVars>
      </dgm:prSet>
      <dgm:spPr/>
    </dgm:pt>
    <dgm:pt modelId="{9AFFC327-2752-FB49-A68D-4F0514650173}" type="pres">
      <dgm:prSet presAssocID="{3B88F611-FC5F-E048-B099-3EB0D3B2A433}" presName="Parent" presStyleLbl="revTx" presStyleIdx="3" presStyleCnt="5">
        <dgm:presLayoutVars>
          <dgm:chMax val="1"/>
          <dgm:chPref val="0"/>
          <dgm:bulletEnabled val="1"/>
        </dgm:presLayoutVars>
      </dgm:prSet>
      <dgm:spPr/>
    </dgm:pt>
    <dgm:pt modelId="{4944A6B8-41EF-B441-B4D7-077A08ABC2DC}" type="pres">
      <dgm:prSet presAssocID="{06F25705-FD12-2341-98DC-B57D94C0031A}" presName="sibTrans" presStyleCnt="0"/>
      <dgm:spPr/>
    </dgm:pt>
    <dgm:pt modelId="{DDD256B2-4FFD-734B-9C5C-102DF828D195}" type="pres">
      <dgm:prSet presAssocID="{E262B0AB-BD29-E94B-9279-E6364F00B22C}" presName="composite" presStyleCnt="0">
        <dgm:presLayoutVars>
          <dgm:chMax val="1"/>
          <dgm:chPref val="1"/>
        </dgm:presLayoutVars>
      </dgm:prSet>
      <dgm:spPr/>
    </dgm:pt>
    <dgm:pt modelId="{AD15C47D-3E4B-DB4C-A1F5-9075D121B0DD}" type="pres">
      <dgm:prSet presAssocID="{E262B0AB-BD29-E94B-9279-E6364F00B22C}" presName="Accent" presStyleLbl="trAlignAcc1" presStyleIdx="4" presStyleCnt="5" custScaleY="91583">
        <dgm:presLayoutVars>
          <dgm:chMax val="0"/>
          <dgm:chPref val="0"/>
        </dgm:presLayoutVars>
      </dgm:prSet>
      <dgm:spPr/>
    </dgm:pt>
    <dgm:pt modelId="{7E0E73F4-1926-6749-83B0-2B426577FE9B}" type="pres">
      <dgm:prSet presAssocID="{E262B0AB-BD29-E94B-9279-E6364F00B22C}" presName="Image" presStyleLbl="alignImgPlace1" presStyleIdx="4" presStyleCnt="5" custScaleY="83784">
        <dgm:presLayoutVars>
          <dgm:chMax val="0"/>
          <dgm:chPref val="0"/>
        </dgm:presLayoutVars>
      </dgm:prSet>
      <dgm:spPr>
        <a:blipFill rotWithShape="1">
          <a:blip xmlns:r="http://schemas.openxmlformats.org/officeDocument/2006/relationships" r:embed="rId5"/>
          <a:srcRect/>
          <a:stretch>
            <a:fillRect l="-1000" r="-1000"/>
          </a:stretch>
        </a:blipFill>
      </dgm:spPr>
    </dgm:pt>
    <dgm:pt modelId="{6D1269AC-7C9D-4F42-8C2A-558FE6520BC2}" type="pres">
      <dgm:prSet presAssocID="{E262B0AB-BD29-E94B-9279-E6364F00B22C}" presName="ChildComposite" presStyleCnt="0"/>
      <dgm:spPr/>
    </dgm:pt>
    <dgm:pt modelId="{AB43A748-344E-1C43-BF9E-FC80D2EAE1BE}" type="pres">
      <dgm:prSet presAssocID="{E262B0AB-BD29-E94B-9279-E6364F00B22C}" presName="Child" presStyleLbl="node1" presStyleIdx="0" presStyleCnt="0">
        <dgm:presLayoutVars>
          <dgm:chMax val="0"/>
          <dgm:chPref val="0"/>
          <dgm:bulletEnabled val="1"/>
        </dgm:presLayoutVars>
      </dgm:prSet>
      <dgm:spPr/>
    </dgm:pt>
    <dgm:pt modelId="{7750D797-B75B-1841-BD24-66BF2BC18791}" type="pres">
      <dgm:prSet presAssocID="{E262B0AB-BD29-E94B-9279-E6364F00B22C}" presName="Parent" presStyleLbl="revTx" presStyleIdx="4" presStyleCnt="5">
        <dgm:presLayoutVars>
          <dgm:chMax val="1"/>
          <dgm:chPref val="0"/>
          <dgm:bulletEnabled val="1"/>
        </dgm:presLayoutVars>
      </dgm:prSet>
      <dgm:spPr/>
    </dgm:pt>
  </dgm:ptLst>
  <dgm:cxnLst>
    <dgm:cxn modelId="{C1885A0C-B7DA-D046-A371-D16566ECCCB0}" type="presOf" srcId="{E262B0AB-BD29-E94B-9279-E6364F00B22C}" destId="{7750D797-B75B-1841-BD24-66BF2BC18791}" srcOrd="0" destOrd="0" presId="urn:microsoft.com/office/officeart/2008/layout/CaptionedPictures"/>
    <dgm:cxn modelId="{F953E93E-C552-644D-AFD2-66A3579B9838}" type="presOf" srcId="{D1841839-0A0C-9A42-8424-5E4DE3251A33}" destId="{085E5517-6CE3-2343-8737-C759C29347FF}" srcOrd="0" destOrd="0" presId="urn:microsoft.com/office/officeart/2008/layout/CaptionedPictures"/>
    <dgm:cxn modelId="{56610F4E-F047-0343-B63C-38E2C36E9791}" type="presOf" srcId="{2EE9754C-BFEE-574B-AF3C-80A0A67ED541}" destId="{C11A1CD3-68B9-2941-9F6D-BAF83AB51276}" srcOrd="0" destOrd="0" presId="urn:microsoft.com/office/officeart/2008/layout/CaptionedPictures"/>
    <dgm:cxn modelId="{372C9D50-C83B-3E4B-8633-7CB249CE9E1C}" type="presOf" srcId="{3B88F611-FC5F-E048-B099-3EB0D3B2A433}" destId="{9AFFC327-2752-FB49-A68D-4F0514650173}" srcOrd="0" destOrd="0" presId="urn:microsoft.com/office/officeart/2008/layout/CaptionedPictures"/>
    <dgm:cxn modelId="{01A08751-08B1-7C48-9476-34046715A1E0}" srcId="{2EE9754C-BFEE-574B-AF3C-80A0A67ED541}" destId="{D1841839-0A0C-9A42-8424-5E4DE3251A33}" srcOrd="0" destOrd="0" parTransId="{5DCF66F6-EFC5-C14D-837F-A15A80B190A2}" sibTransId="{1388780B-DC6D-CF46-AC82-5812320728FE}"/>
    <dgm:cxn modelId="{48371855-5124-9E44-8727-0578198A98C1}" type="presOf" srcId="{1A36E88E-3A6C-B144-9A25-CC92549651CA}" destId="{938E1B4B-7120-9248-B31C-B6C1BE527C56}" srcOrd="0" destOrd="0" presId="urn:microsoft.com/office/officeart/2008/layout/CaptionedPictures"/>
    <dgm:cxn modelId="{8B6943BB-F759-E442-9356-F528FA1B465C}" srcId="{2EE9754C-BFEE-574B-AF3C-80A0A67ED541}" destId="{46097ED8-963D-204F-A459-B04CD4338770}" srcOrd="1" destOrd="0" parTransId="{CDC9E586-A2F6-5B4E-BEE3-52CECF7E2A01}" sibTransId="{83ACDD0D-C63E-FD4C-ACFE-BBE9E44515FC}"/>
    <dgm:cxn modelId="{68959BBD-C472-9643-AAE5-E5181DD23572}" type="presOf" srcId="{46097ED8-963D-204F-A459-B04CD4338770}" destId="{35304F78-62EA-2F4E-AF1F-2850003CD6ED}" srcOrd="0" destOrd="0" presId="urn:microsoft.com/office/officeart/2008/layout/CaptionedPictures"/>
    <dgm:cxn modelId="{1D9B91BE-3E87-CD48-A6E3-989BB16941C6}" srcId="{2EE9754C-BFEE-574B-AF3C-80A0A67ED541}" destId="{1A36E88E-3A6C-B144-9A25-CC92549651CA}" srcOrd="2" destOrd="0" parTransId="{EE5C8DFC-AC0A-EA4D-A062-3867C9DE46E7}" sibTransId="{270572E8-B9E6-AA47-9D9A-E99F64BB8348}"/>
    <dgm:cxn modelId="{8FB88BC0-3D16-FD47-82AE-66B568E90204}" srcId="{2EE9754C-BFEE-574B-AF3C-80A0A67ED541}" destId="{E262B0AB-BD29-E94B-9279-E6364F00B22C}" srcOrd="4" destOrd="0" parTransId="{7B7B0A07-08B0-3843-AAAD-D201D9D7EBFD}" sibTransId="{AFF1867D-8BC5-9143-8653-C07B175643B7}"/>
    <dgm:cxn modelId="{71BDBBF8-BF44-E54B-9D42-862981CA40B0}" srcId="{2EE9754C-BFEE-574B-AF3C-80A0A67ED541}" destId="{3B88F611-FC5F-E048-B099-3EB0D3B2A433}" srcOrd="3" destOrd="0" parTransId="{14145E73-B275-6E46-815C-768652DC1EB5}" sibTransId="{06F25705-FD12-2341-98DC-B57D94C0031A}"/>
    <dgm:cxn modelId="{22140A29-55D2-434F-A2E0-7194B786B33F}" type="presParOf" srcId="{C11A1CD3-68B9-2941-9F6D-BAF83AB51276}" destId="{3D813D3E-DBF4-3344-B4C6-DC7551E50112}" srcOrd="0" destOrd="0" presId="urn:microsoft.com/office/officeart/2008/layout/CaptionedPictures"/>
    <dgm:cxn modelId="{C0C39B01-1210-AA4B-BF72-987D59B1EC52}" type="presParOf" srcId="{3D813D3E-DBF4-3344-B4C6-DC7551E50112}" destId="{C0B559FC-7680-4649-9BC7-CA11C741AC98}" srcOrd="0" destOrd="0" presId="urn:microsoft.com/office/officeart/2008/layout/CaptionedPictures"/>
    <dgm:cxn modelId="{A75AB28B-6A17-1044-8510-C84DE7778082}" type="presParOf" srcId="{3D813D3E-DBF4-3344-B4C6-DC7551E50112}" destId="{E2F6280A-23F7-3E47-ADEE-9B46BDDD7753}" srcOrd="1" destOrd="0" presId="urn:microsoft.com/office/officeart/2008/layout/CaptionedPictures"/>
    <dgm:cxn modelId="{DF846A28-8EBC-3642-B319-FB68409F352E}" type="presParOf" srcId="{3D813D3E-DBF4-3344-B4C6-DC7551E50112}" destId="{634AF959-849F-D047-AF8A-744930EBC225}" srcOrd="2" destOrd="0" presId="urn:microsoft.com/office/officeart/2008/layout/CaptionedPictures"/>
    <dgm:cxn modelId="{D0B70A22-2A6F-5441-BB0B-3C9E747C58E6}" type="presParOf" srcId="{634AF959-849F-D047-AF8A-744930EBC225}" destId="{A3D6D08F-2403-7D45-AAE4-41582444FD83}" srcOrd="0" destOrd="0" presId="urn:microsoft.com/office/officeart/2008/layout/CaptionedPictures"/>
    <dgm:cxn modelId="{D5C0A4F2-42D6-344B-8C2F-AAF5938212F5}" type="presParOf" srcId="{634AF959-849F-D047-AF8A-744930EBC225}" destId="{085E5517-6CE3-2343-8737-C759C29347FF}" srcOrd="1" destOrd="0" presId="urn:microsoft.com/office/officeart/2008/layout/CaptionedPictures"/>
    <dgm:cxn modelId="{62C6A1CB-1E45-1D49-B7EE-FF30340A0E9A}" type="presParOf" srcId="{C11A1CD3-68B9-2941-9F6D-BAF83AB51276}" destId="{977AA8EA-192C-694B-85E6-056E12EDDB4C}" srcOrd="1" destOrd="0" presId="urn:microsoft.com/office/officeart/2008/layout/CaptionedPictures"/>
    <dgm:cxn modelId="{B74F3456-5058-F74D-8C49-ED91ADB08348}" type="presParOf" srcId="{C11A1CD3-68B9-2941-9F6D-BAF83AB51276}" destId="{AD78D9CE-F783-7347-B8A7-207821DE9C05}" srcOrd="2" destOrd="0" presId="urn:microsoft.com/office/officeart/2008/layout/CaptionedPictures"/>
    <dgm:cxn modelId="{928E84D7-A159-984D-9E6F-D1B12347F16C}" type="presParOf" srcId="{AD78D9CE-F783-7347-B8A7-207821DE9C05}" destId="{0D729BBB-BF8E-E841-9416-21390DCCCE18}" srcOrd="0" destOrd="0" presId="urn:microsoft.com/office/officeart/2008/layout/CaptionedPictures"/>
    <dgm:cxn modelId="{E2899AB4-465A-3644-8326-3F1BA9487268}" type="presParOf" srcId="{AD78D9CE-F783-7347-B8A7-207821DE9C05}" destId="{6F3F3DA7-5A9E-274F-8909-E8C747861C60}" srcOrd="1" destOrd="0" presId="urn:microsoft.com/office/officeart/2008/layout/CaptionedPictures"/>
    <dgm:cxn modelId="{C3CF61E9-D0A6-9C4F-B99D-8CC1BF096A33}" type="presParOf" srcId="{AD78D9CE-F783-7347-B8A7-207821DE9C05}" destId="{2F796083-B12D-1E47-A479-7EA42FB77080}" srcOrd="2" destOrd="0" presId="urn:microsoft.com/office/officeart/2008/layout/CaptionedPictures"/>
    <dgm:cxn modelId="{0CA5A94B-652D-4743-8D62-1450F7357229}" type="presParOf" srcId="{2F796083-B12D-1E47-A479-7EA42FB77080}" destId="{F5915804-6ABC-D04B-B2B7-67105B2F12C2}" srcOrd="0" destOrd="0" presId="urn:microsoft.com/office/officeart/2008/layout/CaptionedPictures"/>
    <dgm:cxn modelId="{926642EF-C312-0B4F-848C-9220E6225495}" type="presParOf" srcId="{2F796083-B12D-1E47-A479-7EA42FB77080}" destId="{35304F78-62EA-2F4E-AF1F-2850003CD6ED}" srcOrd="1" destOrd="0" presId="urn:microsoft.com/office/officeart/2008/layout/CaptionedPictures"/>
    <dgm:cxn modelId="{D951AA0C-4CA5-C144-83E9-3B1B41ADF69E}" type="presParOf" srcId="{C11A1CD3-68B9-2941-9F6D-BAF83AB51276}" destId="{239BD418-EC8E-1F49-8F95-1C8AD541CCCA}" srcOrd="3" destOrd="0" presId="urn:microsoft.com/office/officeart/2008/layout/CaptionedPictures"/>
    <dgm:cxn modelId="{1839DFDD-3B97-D048-B276-E76683990C32}" type="presParOf" srcId="{C11A1CD3-68B9-2941-9F6D-BAF83AB51276}" destId="{58D07263-898E-0848-AFAD-E72E12EB9933}" srcOrd="4" destOrd="0" presId="urn:microsoft.com/office/officeart/2008/layout/CaptionedPictures"/>
    <dgm:cxn modelId="{B60F0BE3-681B-3C41-8B82-071A94F4F4D0}" type="presParOf" srcId="{58D07263-898E-0848-AFAD-E72E12EB9933}" destId="{DA395D67-147F-C54F-BAA9-2C63EE4D74E0}" srcOrd="0" destOrd="0" presId="urn:microsoft.com/office/officeart/2008/layout/CaptionedPictures"/>
    <dgm:cxn modelId="{65BAA816-F93A-D04A-8B73-DCE6778C4A33}" type="presParOf" srcId="{58D07263-898E-0848-AFAD-E72E12EB9933}" destId="{FCA4390D-ED76-3846-8CE3-D1519184BDCC}" srcOrd="1" destOrd="0" presId="urn:microsoft.com/office/officeart/2008/layout/CaptionedPictures"/>
    <dgm:cxn modelId="{C2BEA51B-65F3-6B45-8427-130F29ECC3AA}" type="presParOf" srcId="{58D07263-898E-0848-AFAD-E72E12EB9933}" destId="{3BD782A9-3C89-1341-8F02-70B3BDF85745}" srcOrd="2" destOrd="0" presId="urn:microsoft.com/office/officeart/2008/layout/CaptionedPictures"/>
    <dgm:cxn modelId="{FB86A6E8-B42B-D94F-B1DB-806E5EA02560}" type="presParOf" srcId="{3BD782A9-3C89-1341-8F02-70B3BDF85745}" destId="{99C982B7-959F-1443-9C0D-E6B3908DE85E}" srcOrd="0" destOrd="0" presId="urn:microsoft.com/office/officeart/2008/layout/CaptionedPictures"/>
    <dgm:cxn modelId="{AC8EB1FC-265D-794C-AB5F-3FAE33204C5C}" type="presParOf" srcId="{3BD782A9-3C89-1341-8F02-70B3BDF85745}" destId="{938E1B4B-7120-9248-B31C-B6C1BE527C56}" srcOrd="1" destOrd="0" presId="urn:microsoft.com/office/officeart/2008/layout/CaptionedPictures"/>
    <dgm:cxn modelId="{09278EEA-61B7-C74D-AA54-3041F83E18AC}" type="presParOf" srcId="{C11A1CD3-68B9-2941-9F6D-BAF83AB51276}" destId="{8ECBF2E6-BD5C-2E4E-A10D-C2B8705FDCEF}" srcOrd="5" destOrd="0" presId="urn:microsoft.com/office/officeart/2008/layout/CaptionedPictures"/>
    <dgm:cxn modelId="{053119DE-7E6B-584B-A57A-D609754FD20F}" type="presParOf" srcId="{C11A1CD3-68B9-2941-9F6D-BAF83AB51276}" destId="{6C789527-45DB-3245-9E6B-1557CBAEBA64}" srcOrd="6" destOrd="0" presId="urn:microsoft.com/office/officeart/2008/layout/CaptionedPictures"/>
    <dgm:cxn modelId="{657F8264-FF1F-3240-9F85-E17D2FD85423}" type="presParOf" srcId="{6C789527-45DB-3245-9E6B-1557CBAEBA64}" destId="{35D4E136-766A-CA48-A4A2-D8CBEEF0A0CD}" srcOrd="0" destOrd="0" presId="urn:microsoft.com/office/officeart/2008/layout/CaptionedPictures"/>
    <dgm:cxn modelId="{44B6C908-EBE6-4D4D-A183-43CFB39A58A4}" type="presParOf" srcId="{6C789527-45DB-3245-9E6B-1557CBAEBA64}" destId="{0F6BEB6D-A0EB-1E4E-AC15-82175D1538C8}" srcOrd="1" destOrd="0" presId="urn:microsoft.com/office/officeart/2008/layout/CaptionedPictures"/>
    <dgm:cxn modelId="{11AAF4E0-79B9-A44F-B5F5-90180D2C0C70}" type="presParOf" srcId="{6C789527-45DB-3245-9E6B-1557CBAEBA64}" destId="{A72EF981-E86D-3249-9091-39B8F8E30BF2}" srcOrd="2" destOrd="0" presId="urn:microsoft.com/office/officeart/2008/layout/CaptionedPictures"/>
    <dgm:cxn modelId="{915A1378-67E9-C645-9DF0-22881CEFD2A5}" type="presParOf" srcId="{A72EF981-E86D-3249-9091-39B8F8E30BF2}" destId="{DB6DE183-03C4-214D-8D0C-97AD4E8487DB}" srcOrd="0" destOrd="0" presId="urn:microsoft.com/office/officeart/2008/layout/CaptionedPictures"/>
    <dgm:cxn modelId="{650167DF-6324-834A-BA0D-7C80B9B93E09}" type="presParOf" srcId="{A72EF981-E86D-3249-9091-39B8F8E30BF2}" destId="{9AFFC327-2752-FB49-A68D-4F0514650173}" srcOrd="1" destOrd="0" presId="urn:microsoft.com/office/officeart/2008/layout/CaptionedPictures"/>
    <dgm:cxn modelId="{1C7F50B8-2B15-FF46-840E-5CBDDB91B78C}" type="presParOf" srcId="{C11A1CD3-68B9-2941-9F6D-BAF83AB51276}" destId="{4944A6B8-41EF-B441-B4D7-077A08ABC2DC}" srcOrd="7" destOrd="0" presId="urn:microsoft.com/office/officeart/2008/layout/CaptionedPictures"/>
    <dgm:cxn modelId="{A1A1E946-CAB0-1A4E-B059-51FBE443062A}" type="presParOf" srcId="{C11A1CD3-68B9-2941-9F6D-BAF83AB51276}" destId="{DDD256B2-4FFD-734B-9C5C-102DF828D195}" srcOrd="8" destOrd="0" presId="urn:microsoft.com/office/officeart/2008/layout/CaptionedPictures"/>
    <dgm:cxn modelId="{975558DF-19D5-B04A-AAB3-5B62EB668779}" type="presParOf" srcId="{DDD256B2-4FFD-734B-9C5C-102DF828D195}" destId="{AD15C47D-3E4B-DB4C-A1F5-9075D121B0DD}" srcOrd="0" destOrd="0" presId="urn:microsoft.com/office/officeart/2008/layout/CaptionedPictures"/>
    <dgm:cxn modelId="{A3BD6F42-85DC-8A48-A5DC-BA18E68968AF}" type="presParOf" srcId="{DDD256B2-4FFD-734B-9C5C-102DF828D195}" destId="{7E0E73F4-1926-6749-83B0-2B426577FE9B}" srcOrd="1" destOrd="0" presId="urn:microsoft.com/office/officeart/2008/layout/CaptionedPictures"/>
    <dgm:cxn modelId="{7734E554-B23C-DC4C-AB37-996844B8B0A8}" type="presParOf" srcId="{DDD256B2-4FFD-734B-9C5C-102DF828D195}" destId="{6D1269AC-7C9D-4F42-8C2A-558FE6520BC2}" srcOrd="2" destOrd="0" presId="urn:microsoft.com/office/officeart/2008/layout/CaptionedPictures"/>
    <dgm:cxn modelId="{F8BD6210-DCB4-DE4A-A267-40DDA480FC72}" type="presParOf" srcId="{6D1269AC-7C9D-4F42-8C2A-558FE6520BC2}" destId="{AB43A748-344E-1C43-BF9E-FC80D2EAE1BE}" srcOrd="0" destOrd="0" presId="urn:microsoft.com/office/officeart/2008/layout/CaptionedPictures"/>
    <dgm:cxn modelId="{5A4D609A-8CD4-5D4E-88BB-B0720FF52E19}" type="presParOf" srcId="{6D1269AC-7C9D-4F42-8C2A-558FE6520BC2}" destId="{7750D797-B75B-1841-BD24-66BF2BC18791}"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E9754C-BFEE-574B-AF3C-80A0A67ED541}" type="doc">
      <dgm:prSet loTypeId="urn:microsoft.com/office/officeart/2008/layout/CaptionedPictures" loCatId="" qsTypeId="urn:microsoft.com/office/officeart/2005/8/quickstyle/simple4" qsCatId="simple" csTypeId="urn:microsoft.com/office/officeart/2005/8/colors/accent0_3" csCatId="mainScheme" phldr="1"/>
      <dgm:spPr/>
      <dgm:t>
        <a:bodyPr/>
        <a:lstStyle/>
        <a:p>
          <a:endParaRPr lang="en-GB"/>
        </a:p>
      </dgm:t>
    </dgm:pt>
    <dgm:pt modelId="{AC958FD8-D51E-7142-A57B-61977C2FA4D9}">
      <dgm:prSet/>
      <dgm:spPr/>
      <dgm:t>
        <a:bodyPr/>
        <a:lstStyle/>
        <a:p>
          <a:r>
            <a:rPr lang="en-GB" dirty="0"/>
            <a:t>Z Gate</a:t>
          </a:r>
        </a:p>
      </dgm:t>
    </dgm:pt>
    <dgm:pt modelId="{6FAE456F-5614-454B-83DD-12241917931F}" type="parTrans" cxnId="{D250E9D8-DF15-C14C-A7DD-0356DDAC10D0}">
      <dgm:prSet/>
      <dgm:spPr/>
      <dgm:t>
        <a:bodyPr/>
        <a:lstStyle/>
        <a:p>
          <a:endParaRPr lang="en-GB"/>
        </a:p>
      </dgm:t>
    </dgm:pt>
    <dgm:pt modelId="{D64318CB-FD01-F647-A5AA-CE1DE413E743}" type="sibTrans" cxnId="{D250E9D8-DF15-C14C-A7DD-0356DDAC10D0}">
      <dgm:prSet/>
      <dgm:spPr/>
      <dgm:t>
        <a:bodyPr/>
        <a:lstStyle/>
        <a:p>
          <a:endParaRPr lang="en-GB"/>
        </a:p>
      </dgm:t>
    </dgm:pt>
    <dgm:pt modelId="{41C72F7D-E273-AE40-BCEF-983581141B65}">
      <dgm:prSet/>
      <dgm:spPr/>
      <dgm:t>
        <a:bodyPr/>
        <a:lstStyle/>
        <a:p>
          <a:r>
            <a:rPr lang="en-GB" dirty="0"/>
            <a:t>CZ Gate</a:t>
          </a:r>
        </a:p>
      </dgm:t>
    </dgm:pt>
    <dgm:pt modelId="{8D3E106B-9E71-4245-BD4D-36448E34A0C7}" type="parTrans" cxnId="{97C6FF3D-5701-2F4E-A6AB-7C3438489220}">
      <dgm:prSet/>
      <dgm:spPr/>
      <dgm:t>
        <a:bodyPr/>
        <a:lstStyle/>
        <a:p>
          <a:endParaRPr lang="en-GB"/>
        </a:p>
      </dgm:t>
    </dgm:pt>
    <dgm:pt modelId="{04E73829-D493-5F41-83F3-C93FE75557A6}" type="sibTrans" cxnId="{97C6FF3D-5701-2F4E-A6AB-7C3438489220}">
      <dgm:prSet/>
      <dgm:spPr/>
      <dgm:t>
        <a:bodyPr/>
        <a:lstStyle/>
        <a:p>
          <a:endParaRPr lang="en-GB"/>
        </a:p>
      </dgm:t>
    </dgm:pt>
    <dgm:pt modelId="{C11A1CD3-68B9-2941-9F6D-BAF83AB51276}" type="pres">
      <dgm:prSet presAssocID="{2EE9754C-BFEE-574B-AF3C-80A0A67ED541}" presName="Name0" presStyleCnt="0">
        <dgm:presLayoutVars>
          <dgm:chMax/>
          <dgm:chPref/>
          <dgm:dir/>
        </dgm:presLayoutVars>
      </dgm:prSet>
      <dgm:spPr/>
    </dgm:pt>
    <dgm:pt modelId="{C31A88FB-4A9C-3C40-AF65-C2FD0EB9A836}" type="pres">
      <dgm:prSet presAssocID="{AC958FD8-D51E-7142-A57B-61977C2FA4D9}" presName="composite" presStyleCnt="0">
        <dgm:presLayoutVars>
          <dgm:chMax val="1"/>
          <dgm:chPref val="1"/>
        </dgm:presLayoutVars>
      </dgm:prSet>
      <dgm:spPr/>
    </dgm:pt>
    <dgm:pt modelId="{C9CAE11F-B257-1346-9F11-03C90CB4DB2D}" type="pres">
      <dgm:prSet presAssocID="{AC958FD8-D51E-7142-A57B-61977C2FA4D9}" presName="Accent" presStyleLbl="trAlignAcc1" presStyleIdx="0" presStyleCnt="2">
        <dgm:presLayoutVars>
          <dgm:chMax val="0"/>
          <dgm:chPref val="0"/>
        </dgm:presLayoutVars>
      </dgm:prSet>
      <dgm:spPr/>
    </dgm:pt>
    <dgm:pt modelId="{4E01AAEC-3FD6-C34C-BD87-A54CB74C3CE8}" type="pres">
      <dgm:prSet presAssocID="{AC958FD8-D51E-7142-A57B-61977C2FA4D9}" presName="Image" presStyleLbl="alignImgPlace1" presStyleIdx="0" presStyleCnt="2">
        <dgm:presLayoutVars>
          <dgm:chMax val="0"/>
          <dgm:chPref val="0"/>
        </dgm:presLayoutVars>
      </dgm:prSet>
      <dgm:spPr>
        <a:blipFill rotWithShape="1">
          <a:blip xmlns:r="http://schemas.openxmlformats.org/officeDocument/2006/relationships" r:embed="rId1"/>
          <a:srcRect/>
          <a:stretch>
            <a:fillRect t="-9000" b="-9000"/>
          </a:stretch>
        </a:blipFill>
      </dgm:spPr>
    </dgm:pt>
    <dgm:pt modelId="{F3822820-DC91-0442-AB85-76A21D035B32}" type="pres">
      <dgm:prSet presAssocID="{AC958FD8-D51E-7142-A57B-61977C2FA4D9}" presName="ChildComposite" presStyleCnt="0"/>
      <dgm:spPr/>
    </dgm:pt>
    <dgm:pt modelId="{4E6F2EEB-4322-E746-91CC-7F8545AEDC72}" type="pres">
      <dgm:prSet presAssocID="{AC958FD8-D51E-7142-A57B-61977C2FA4D9}" presName="Child" presStyleLbl="node1" presStyleIdx="0" presStyleCnt="0">
        <dgm:presLayoutVars>
          <dgm:chMax val="0"/>
          <dgm:chPref val="0"/>
          <dgm:bulletEnabled val="1"/>
        </dgm:presLayoutVars>
      </dgm:prSet>
      <dgm:spPr/>
    </dgm:pt>
    <dgm:pt modelId="{61B12A51-7B57-CA47-8CC3-94BD92A5C1D0}" type="pres">
      <dgm:prSet presAssocID="{AC958FD8-D51E-7142-A57B-61977C2FA4D9}" presName="Parent" presStyleLbl="revTx" presStyleIdx="0" presStyleCnt="2">
        <dgm:presLayoutVars>
          <dgm:chMax val="1"/>
          <dgm:chPref val="0"/>
          <dgm:bulletEnabled val="1"/>
        </dgm:presLayoutVars>
      </dgm:prSet>
      <dgm:spPr/>
    </dgm:pt>
    <dgm:pt modelId="{73FB4740-BA0A-6741-AEFD-36E4A4617564}" type="pres">
      <dgm:prSet presAssocID="{D64318CB-FD01-F647-A5AA-CE1DE413E743}" presName="sibTrans" presStyleCnt="0"/>
      <dgm:spPr/>
    </dgm:pt>
    <dgm:pt modelId="{1699F3F6-15A8-F94F-8EF6-D3E2140F6DDC}" type="pres">
      <dgm:prSet presAssocID="{41C72F7D-E273-AE40-BCEF-983581141B65}" presName="composite" presStyleCnt="0">
        <dgm:presLayoutVars>
          <dgm:chMax val="1"/>
          <dgm:chPref val="1"/>
        </dgm:presLayoutVars>
      </dgm:prSet>
      <dgm:spPr/>
    </dgm:pt>
    <dgm:pt modelId="{2CB59A9C-2E77-FB42-ACDD-4189C8BE4E1C}" type="pres">
      <dgm:prSet presAssocID="{41C72F7D-E273-AE40-BCEF-983581141B65}" presName="Accent" presStyleLbl="trAlignAcc1" presStyleIdx="1" presStyleCnt="2">
        <dgm:presLayoutVars>
          <dgm:chMax val="0"/>
          <dgm:chPref val="0"/>
        </dgm:presLayoutVars>
      </dgm:prSet>
      <dgm:spPr/>
    </dgm:pt>
    <dgm:pt modelId="{DF72F059-C992-3841-A160-E5445CBE266A}" type="pres">
      <dgm:prSet presAssocID="{41C72F7D-E273-AE40-BCEF-983581141B65}" presName="Image" presStyleLbl="alignImgPlace1" presStyleIdx="1" presStyleCnt="2">
        <dgm:presLayoutVars>
          <dgm:chMax val="0"/>
          <dgm:chPref val="0"/>
        </dgm:presLayoutVars>
      </dgm:prSet>
      <dgm:spPr>
        <a:blipFill rotWithShape="1">
          <a:blip xmlns:r="http://schemas.openxmlformats.org/officeDocument/2006/relationships" r:embed="rId2"/>
          <a:srcRect/>
          <a:stretch>
            <a:fillRect l="-2000" r="-2000"/>
          </a:stretch>
        </a:blipFill>
      </dgm:spPr>
    </dgm:pt>
    <dgm:pt modelId="{5BE82E57-547E-CC43-8D29-B3BD078D9E8A}" type="pres">
      <dgm:prSet presAssocID="{41C72F7D-E273-AE40-BCEF-983581141B65}" presName="ChildComposite" presStyleCnt="0"/>
      <dgm:spPr/>
    </dgm:pt>
    <dgm:pt modelId="{6A0817FF-5160-4742-88A2-E88D7C392928}" type="pres">
      <dgm:prSet presAssocID="{41C72F7D-E273-AE40-BCEF-983581141B65}" presName="Child" presStyleLbl="node1" presStyleIdx="0" presStyleCnt="0">
        <dgm:presLayoutVars>
          <dgm:chMax val="0"/>
          <dgm:chPref val="0"/>
          <dgm:bulletEnabled val="1"/>
        </dgm:presLayoutVars>
      </dgm:prSet>
      <dgm:spPr/>
    </dgm:pt>
    <dgm:pt modelId="{BB770B69-7992-A340-8723-FEE6B0A6B0D3}" type="pres">
      <dgm:prSet presAssocID="{41C72F7D-E273-AE40-BCEF-983581141B65}" presName="Parent" presStyleLbl="revTx" presStyleIdx="1" presStyleCnt="2">
        <dgm:presLayoutVars>
          <dgm:chMax val="1"/>
          <dgm:chPref val="0"/>
          <dgm:bulletEnabled val="1"/>
        </dgm:presLayoutVars>
      </dgm:prSet>
      <dgm:spPr/>
    </dgm:pt>
  </dgm:ptLst>
  <dgm:cxnLst>
    <dgm:cxn modelId="{BEC0EC1C-8773-9B4E-A462-AA39EAE819F3}" type="presOf" srcId="{41C72F7D-E273-AE40-BCEF-983581141B65}" destId="{BB770B69-7992-A340-8723-FEE6B0A6B0D3}" srcOrd="0" destOrd="0" presId="urn:microsoft.com/office/officeart/2008/layout/CaptionedPictures"/>
    <dgm:cxn modelId="{97C6FF3D-5701-2F4E-A6AB-7C3438489220}" srcId="{2EE9754C-BFEE-574B-AF3C-80A0A67ED541}" destId="{41C72F7D-E273-AE40-BCEF-983581141B65}" srcOrd="1" destOrd="0" parTransId="{8D3E106B-9E71-4245-BD4D-36448E34A0C7}" sibTransId="{04E73829-D493-5F41-83F3-C93FE75557A6}"/>
    <dgm:cxn modelId="{56610F4E-F047-0343-B63C-38E2C36E9791}" type="presOf" srcId="{2EE9754C-BFEE-574B-AF3C-80A0A67ED541}" destId="{C11A1CD3-68B9-2941-9F6D-BAF83AB51276}" srcOrd="0" destOrd="0" presId="urn:microsoft.com/office/officeart/2008/layout/CaptionedPictures"/>
    <dgm:cxn modelId="{D250E9D8-DF15-C14C-A7DD-0356DDAC10D0}" srcId="{2EE9754C-BFEE-574B-AF3C-80A0A67ED541}" destId="{AC958FD8-D51E-7142-A57B-61977C2FA4D9}" srcOrd="0" destOrd="0" parTransId="{6FAE456F-5614-454B-83DD-12241917931F}" sibTransId="{D64318CB-FD01-F647-A5AA-CE1DE413E743}"/>
    <dgm:cxn modelId="{9D9957DD-DC86-B847-8FF1-02F94FFE0BBF}" type="presOf" srcId="{AC958FD8-D51E-7142-A57B-61977C2FA4D9}" destId="{61B12A51-7B57-CA47-8CC3-94BD92A5C1D0}" srcOrd="0" destOrd="0" presId="urn:microsoft.com/office/officeart/2008/layout/CaptionedPictures"/>
    <dgm:cxn modelId="{F4F11D4C-8602-514D-889E-C7760E4268C0}" type="presParOf" srcId="{C11A1CD3-68B9-2941-9F6D-BAF83AB51276}" destId="{C31A88FB-4A9C-3C40-AF65-C2FD0EB9A836}" srcOrd="0" destOrd="0" presId="urn:microsoft.com/office/officeart/2008/layout/CaptionedPictures"/>
    <dgm:cxn modelId="{A71BF65F-3A09-5B4B-85D8-5A300A0C40FE}" type="presParOf" srcId="{C31A88FB-4A9C-3C40-AF65-C2FD0EB9A836}" destId="{C9CAE11F-B257-1346-9F11-03C90CB4DB2D}" srcOrd="0" destOrd="0" presId="urn:microsoft.com/office/officeart/2008/layout/CaptionedPictures"/>
    <dgm:cxn modelId="{401A8865-39E2-EF44-8139-A22819E53377}" type="presParOf" srcId="{C31A88FB-4A9C-3C40-AF65-C2FD0EB9A836}" destId="{4E01AAEC-3FD6-C34C-BD87-A54CB74C3CE8}" srcOrd="1" destOrd="0" presId="urn:microsoft.com/office/officeart/2008/layout/CaptionedPictures"/>
    <dgm:cxn modelId="{01342070-5FB0-E845-B30B-B99E4A125F30}" type="presParOf" srcId="{C31A88FB-4A9C-3C40-AF65-C2FD0EB9A836}" destId="{F3822820-DC91-0442-AB85-76A21D035B32}" srcOrd="2" destOrd="0" presId="urn:microsoft.com/office/officeart/2008/layout/CaptionedPictures"/>
    <dgm:cxn modelId="{E9C1DED8-C91E-2348-AC31-DBA10E3C6E4D}" type="presParOf" srcId="{F3822820-DC91-0442-AB85-76A21D035B32}" destId="{4E6F2EEB-4322-E746-91CC-7F8545AEDC72}" srcOrd="0" destOrd="0" presId="urn:microsoft.com/office/officeart/2008/layout/CaptionedPictures"/>
    <dgm:cxn modelId="{A9937C3B-5113-3543-AD06-EEE782F58C9D}" type="presParOf" srcId="{F3822820-DC91-0442-AB85-76A21D035B32}" destId="{61B12A51-7B57-CA47-8CC3-94BD92A5C1D0}" srcOrd="1" destOrd="0" presId="urn:microsoft.com/office/officeart/2008/layout/CaptionedPictures"/>
    <dgm:cxn modelId="{D50ED320-59DF-1941-AB34-9996380525B1}" type="presParOf" srcId="{C11A1CD3-68B9-2941-9F6D-BAF83AB51276}" destId="{73FB4740-BA0A-6741-AEFD-36E4A4617564}" srcOrd="1" destOrd="0" presId="urn:microsoft.com/office/officeart/2008/layout/CaptionedPictures"/>
    <dgm:cxn modelId="{1CC366CA-A1B0-5D41-84E3-295CA7CB89A3}" type="presParOf" srcId="{C11A1CD3-68B9-2941-9F6D-BAF83AB51276}" destId="{1699F3F6-15A8-F94F-8EF6-D3E2140F6DDC}" srcOrd="2" destOrd="0" presId="urn:microsoft.com/office/officeart/2008/layout/CaptionedPictures"/>
    <dgm:cxn modelId="{848445DC-84C0-1248-BE4D-C9E98385CCC7}" type="presParOf" srcId="{1699F3F6-15A8-F94F-8EF6-D3E2140F6DDC}" destId="{2CB59A9C-2E77-FB42-ACDD-4189C8BE4E1C}" srcOrd="0" destOrd="0" presId="urn:microsoft.com/office/officeart/2008/layout/CaptionedPictures"/>
    <dgm:cxn modelId="{EC2C80DF-32D9-2D4D-BD8A-35B78EE6BD9D}" type="presParOf" srcId="{1699F3F6-15A8-F94F-8EF6-D3E2140F6DDC}" destId="{DF72F059-C992-3841-A160-E5445CBE266A}" srcOrd="1" destOrd="0" presId="urn:microsoft.com/office/officeart/2008/layout/CaptionedPictures"/>
    <dgm:cxn modelId="{359F0FDD-F320-BD45-9DCF-433A6386B043}" type="presParOf" srcId="{1699F3F6-15A8-F94F-8EF6-D3E2140F6DDC}" destId="{5BE82E57-547E-CC43-8D29-B3BD078D9E8A}" srcOrd="2" destOrd="0" presId="urn:microsoft.com/office/officeart/2008/layout/CaptionedPictures"/>
    <dgm:cxn modelId="{286563E0-CB01-224E-9EEA-5F9FE80B8490}" type="presParOf" srcId="{5BE82E57-547E-CC43-8D29-B3BD078D9E8A}" destId="{6A0817FF-5160-4742-88A2-E88D7C392928}" srcOrd="0" destOrd="0" presId="urn:microsoft.com/office/officeart/2008/layout/CaptionedPictures"/>
    <dgm:cxn modelId="{43896410-8E3D-1C4B-B03E-6E606AA10C74}" type="presParOf" srcId="{5BE82E57-547E-CC43-8D29-B3BD078D9E8A}" destId="{BB770B69-7992-A340-8723-FEE6B0A6B0D3}"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FF8B0A-3306-42BF-9D33-44DBA354551D}" type="doc">
      <dgm:prSet loTypeId="urn:microsoft.com/office/officeart/2005/8/layout/list1" loCatId="" qsTypeId="urn:microsoft.com/office/officeart/2005/8/quickstyle/simple4" qsCatId="simple" csTypeId="urn:microsoft.com/office/officeart/2005/8/colors/accent0_3" csCatId="mainScheme" phldr="1"/>
      <dgm:spPr/>
      <dgm:t>
        <a:bodyPr/>
        <a:lstStyle/>
        <a:p>
          <a:endParaRPr lang="en-US"/>
        </a:p>
      </dgm:t>
    </dgm:pt>
    <dgm:pt modelId="{EF20E9B8-7E3D-4926-BE19-F7E6E65274DE}">
      <dgm:prSet custT="1"/>
      <dgm:spPr/>
      <dgm:t>
        <a:bodyPr/>
        <a:lstStyle/>
        <a:p>
          <a:r>
            <a:rPr lang="en-US" sz="1600" dirty="0"/>
            <a:t>Any Two-Level Quantum System</a:t>
          </a:r>
        </a:p>
      </dgm:t>
    </dgm:pt>
    <dgm:pt modelId="{0DE5DC97-F16D-4585-A83E-E38B0302C9EA}" type="parTrans" cxnId="{593AEC68-8A77-4012-889A-61705E4178B2}">
      <dgm:prSet/>
      <dgm:spPr/>
      <dgm:t>
        <a:bodyPr/>
        <a:lstStyle/>
        <a:p>
          <a:endParaRPr lang="en-US" sz="2400"/>
        </a:p>
      </dgm:t>
    </dgm:pt>
    <dgm:pt modelId="{B85C6733-DE28-42A4-A3CF-A1255351B09F}" type="sibTrans" cxnId="{593AEC68-8A77-4012-889A-61705E4178B2}">
      <dgm:prSet/>
      <dgm:spPr/>
      <dgm:t>
        <a:bodyPr/>
        <a:lstStyle/>
        <a:p>
          <a:endParaRPr lang="en-US" sz="2400"/>
        </a:p>
      </dgm:t>
    </dgm:pt>
    <dgm:pt modelId="{F0A57134-EB54-4733-9FDD-0987828F9E56}">
      <dgm:prSet custT="1"/>
      <dgm:spPr/>
      <dgm:t>
        <a:bodyPr/>
        <a:lstStyle/>
        <a:p>
          <a:r>
            <a:rPr lang="en-US" sz="1600" dirty="0"/>
            <a:t>We can implement Qubits </a:t>
          </a:r>
          <a:r>
            <a:rPr lang="en-US" sz="1600"/>
            <a:t>by isolating </a:t>
          </a:r>
          <a:r>
            <a:rPr lang="en-US" sz="1600" dirty="0"/>
            <a:t>two levels from a Multi-Level Quantum System</a:t>
          </a:r>
        </a:p>
      </dgm:t>
    </dgm:pt>
    <dgm:pt modelId="{885B03AF-8BFE-4914-8D27-C7202813F7EC}" type="parTrans" cxnId="{9EC8BB26-5AA8-41FB-8197-0233B553C12D}">
      <dgm:prSet/>
      <dgm:spPr/>
      <dgm:t>
        <a:bodyPr/>
        <a:lstStyle/>
        <a:p>
          <a:endParaRPr lang="en-US" sz="2400"/>
        </a:p>
      </dgm:t>
    </dgm:pt>
    <dgm:pt modelId="{D3327B2F-FFA3-468A-9DE4-889D8FB2A78E}" type="sibTrans" cxnId="{9EC8BB26-5AA8-41FB-8197-0233B553C12D}">
      <dgm:prSet/>
      <dgm:spPr/>
      <dgm:t>
        <a:bodyPr/>
        <a:lstStyle/>
        <a:p>
          <a:endParaRPr lang="en-US" sz="2400"/>
        </a:p>
      </dgm:t>
    </dgm:pt>
    <dgm:pt modelId="{A0D95813-53B3-4A7F-99CC-D7EC9DFB3078}">
      <dgm:prSet custT="1"/>
      <dgm:spPr/>
      <dgm:t>
        <a:bodyPr/>
        <a:lstStyle/>
        <a:p>
          <a:r>
            <a:rPr lang="en-US" sz="1600"/>
            <a:t>This leads to multiple implementations such as:</a:t>
          </a:r>
        </a:p>
      </dgm:t>
    </dgm:pt>
    <dgm:pt modelId="{BEED0B6D-8C56-4ADD-96EE-1B9D580B2523}" type="parTrans" cxnId="{0D290680-6085-4DFF-BB78-95C0CB199CF2}">
      <dgm:prSet/>
      <dgm:spPr/>
      <dgm:t>
        <a:bodyPr/>
        <a:lstStyle/>
        <a:p>
          <a:endParaRPr lang="en-US" sz="2400"/>
        </a:p>
      </dgm:t>
    </dgm:pt>
    <dgm:pt modelId="{5D3FAF9D-8D2A-413D-937E-8BF1C2C6278C}" type="sibTrans" cxnId="{0D290680-6085-4DFF-BB78-95C0CB199CF2}">
      <dgm:prSet/>
      <dgm:spPr/>
      <dgm:t>
        <a:bodyPr/>
        <a:lstStyle/>
        <a:p>
          <a:endParaRPr lang="en-US" sz="2400"/>
        </a:p>
      </dgm:t>
    </dgm:pt>
    <dgm:pt modelId="{16B6FA65-18B4-4D8C-BE59-61DDD9A8B69A}">
      <dgm:prSet custT="1"/>
      <dgm:spPr/>
      <dgm:t>
        <a:bodyPr/>
        <a:lstStyle/>
        <a:p>
          <a:r>
            <a:rPr lang="en-US" sz="1200"/>
            <a:t>Photonic Qubits</a:t>
          </a:r>
        </a:p>
      </dgm:t>
    </dgm:pt>
    <dgm:pt modelId="{0CB20357-C8FA-4A90-89C2-341DD528043D}" type="parTrans" cxnId="{9D59C488-DBBF-48FE-A3FE-F5E52FD0D0A0}">
      <dgm:prSet/>
      <dgm:spPr/>
      <dgm:t>
        <a:bodyPr/>
        <a:lstStyle/>
        <a:p>
          <a:endParaRPr lang="en-US" sz="2400"/>
        </a:p>
      </dgm:t>
    </dgm:pt>
    <dgm:pt modelId="{CE537C9B-3253-4EC7-A46A-C9E342F31C1C}" type="sibTrans" cxnId="{9D59C488-DBBF-48FE-A3FE-F5E52FD0D0A0}">
      <dgm:prSet/>
      <dgm:spPr/>
      <dgm:t>
        <a:bodyPr/>
        <a:lstStyle/>
        <a:p>
          <a:endParaRPr lang="en-US" sz="2400"/>
        </a:p>
      </dgm:t>
    </dgm:pt>
    <dgm:pt modelId="{3AC7CB4B-7854-4A3A-A172-D077FDD93FDA}">
      <dgm:prSet custT="1"/>
      <dgm:spPr/>
      <dgm:t>
        <a:bodyPr/>
        <a:lstStyle/>
        <a:p>
          <a:r>
            <a:rPr lang="en-US" sz="1200"/>
            <a:t>Single Atom Qubits</a:t>
          </a:r>
        </a:p>
      </dgm:t>
    </dgm:pt>
    <dgm:pt modelId="{6D93CA4A-FD8C-4AD5-A271-EE75756EB2FF}" type="parTrans" cxnId="{3AD86CA5-E6BA-47D4-A37D-EAC3CA4052EE}">
      <dgm:prSet/>
      <dgm:spPr/>
      <dgm:t>
        <a:bodyPr/>
        <a:lstStyle/>
        <a:p>
          <a:endParaRPr lang="en-US" sz="2400"/>
        </a:p>
      </dgm:t>
    </dgm:pt>
    <dgm:pt modelId="{A8F1B64D-90CE-43BB-99CC-045AB2C2AE9A}" type="sibTrans" cxnId="{3AD86CA5-E6BA-47D4-A37D-EAC3CA4052EE}">
      <dgm:prSet/>
      <dgm:spPr/>
      <dgm:t>
        <a:bodyPr/>
        <a:lstStyle/>
        <a:p>
          <a:endParaRPr lang="en-US" sz="2400"/>
        </a:p>
      </dgm:t>
    </dgm:pt>
    <dgm:pt modelId="{F46356B7-1984-4EC7-81BD-E2FCADB0203B}">
      <dgm:prSet custT="1"/>
      <dgm:spPr/>
      <dgm:t>
        <a:bodyPr/>
        <a:lstStyle/>
        <a:p>
          <a:r>
            <a:rPr lang="en-US" sz="1200" dirty="0"/>
            <a:t>Ion Trap Qubits</a:t>
          </a:r>
        </a:p>
      </dgm:t>
    </dgm:pt>
    <dgm:pt modelId="{11A01D29-3AE9-45B9-A6A0-8400C900B279}" type="parTrans" cxnId="{C0174A3D-8BCB-4E12-8B2A-3BB89D88030B}">
      <dgm:prSet/>
      <dgm:spPr/>
      <dgm:t>
        <a:bodyPr/>
        <a:lstStyle/>
        <a:p>
          <a:endParaRPr lang="en-US" sz="2400"/>
        </a:p>
      </dgm:t>
    </dgm:pt>
    <dgm:pt modelId="{C0713C0F-93E4-4073-8FEA-89ED3642A2F9}" type="sibTrans" cxnId="{C0174A3D-8BCB-4E12-8B2A-3BB89D88030B}">
      <dgm:prSet/>
      <dgm:spPr/>
      <dgm:t>
        <a:bodyPr/>
        <a:lstStyle/>
        <a:p>
          <a:endParaRPr lang="en-US" sz="2400"/>
        </a:p>
      </dgm:t>
    </dgm:pt>
    <dgm:pt modelId="{A0787E1F-FF86-46D5-A714-8D9AEE2F1B98}">
      <dgm:prSet custT="1"/>
      <dgm:spPr/>
      <dgm:t>
        <a:bodyPr/>
        <a:lstStyle/>
        <a:p>
          <a:r>
            <a:rPr lang="en-US" sz="1200"/>
            <a:t>Superconducting Qubits</a:t>
          </a:r>
        </a:p>
      </dgm:t>
    </dgm:pt>
    <dgm:pt modelId="{EC75E4A1-DACB-49A8-A777-87917E9B594D}" type="parTrans" cxnId="{78990559-30C3-4973-8E5F-5FDC4AEAD6FF}">
      <dgm:prSet/>
      <dgm:spPr/>
      <dgm:t>
        <a:bodyPr/>
        <a:lstStyle/>
        <a:p>
          <a:endParaRPr lang="en-US" sz="2400"/>
        </a:p>
      </dgm:t>
    </dgm:pt>
    <dgm:pt modelId="{D9197698-978E-49C0-A7B7-146370F61368}" type="sibTrans" cxnId="{78990559-30C3-4973-8E5F-5FDC4AEAD6FF}">
      <dgm:prSet/>
      <dgm:spPr/>
      <dgm:t>
        <a:bodyPr/>
        <a:lstStyle/>
        <a:p>
          <a:endParaRPr lang="en-US" sz="2400"/>
        </a:p>
      </dgm:t>
    </dgm:pt>
    <dgm:pt modelId="{0120647F-E10C-4C74-B405-98E97291127C}">
      <dgm:prSet custT="1"/>
      <dgm:spPr/>
      <dgm:t>
        <a:bodyPr/>
        <a:lstStyle/>
        <a:p>
          <a:r>
            <a:rPr lang="en-US" sz="1200"/>
            <a:t>Spintronic Qubits</a:t>
          </a:r>
        </a:p>
      </dgm:t>
    </dgm:pt>
    <dgm:pt modelId="{44C61DA7-EEE0-4AD3-AD56-E693CE3FC55A}" type="parTrans" cxnId="{AA70842E-0CBE-441B-88B5-3AA4D75EB11C}">
      <dgm:prSet/>
      <dgm:spPr/>
      <dgm:t>
        <a:bodyPr/>
        <a:lstStyle/>
        <a:p>
          <a:endParaRPr lang="en-US" sz="2400"/>
        </a:p>
      </dgm:t>
    </dgm:pt>
    <dgm:pt modelId="{C8ED3DA0-58B3-4EB5-A474-DD10FE68F6D2}" type="sibTrans" cxnId="{AA70842E-0CBE-441B-88B5-3AA4D75EB11C}">
      <dgm:prSet/>
      <dgm:spPr/>
      <dgm:t>
        <a:bodyPr/>
        <a:lstStyle/>
        <a:p>
          <a:endParaRPr lang="en-US" sz="2400"/>
        </a:p>
      </dgm:t>
    </dgm:pt>
    <dgm:pt modelId="{8B6363F4-1547-4C19-B6AD-CF81E1D04B4F}">
      <dgm:prSet custT="1"/>
      <dgm:spPr/>
      <dgm:t>
        <a:bodyPr/>
        <a:lstStyle/>
        <a:p>
          <a:r>
            <a:rPr lang="en-US" sz="1200"/>
            <a:t>NV Centre Qubits</a:t>
          </a:r>
        </a:p>
      </dgm:t>
    </dgm:pt>
    <dgm:pt modelId="{37977188-7D3B-45AE-9558-39EBBA6374C3}" type="parTrans" cxnId="{3E14B738-99DE-438D-95E7-26C6159BBDD0}">
      <dgm:prSet/>
      <dgm:spPr/>
      <dgm:t>
        <a:bodyPr/>
        <a:lstStyle/>
        <a:p>
          <a:endParaRPr lang="en-US" sz="2400"/>
        </a:p>
      </dgm:t>
    </dgm:pt>
    <dgm:pt modelId="{6CA4E211-483A-43C1-B647-5FBA2BBDCDE4}" type="sibTrans" cxnId="{3E14B738-99DE-438D-95E7-26C6159BBDD0}">
      <dgm:prSet/>
      <dgm:spPr/>
      <dgm:t>
        <a:bodyPr/>
        <a:lstStyle/>
        <a:p>
          <a:endParaRPr lang="en-US" sz="2400"/>
        </a:p>
      </dgm:t>
    </dgm:pt>
    <dgm:pt modelId="{6C743436-0034-8E46-92B6-6C800B441DEE}" type="pres">
      <dgm:prSet presAssocID="{72FF8B0A-3306-42BF-9D33-44DBA354551D}" presName="linear" presStyleCnt="0">
        <dgm:presLayoutVars>
          <dgm:dir/>
          <dgm:animLvl val="lvl"/>
          <dgm:resizeHandles val="exact"/>
        </dgm:presLayoutVars>
      </dgm:prSet>
      <dgm:spPr/>
    </dgm:pt>
    <dgm:pt modelId="{F6AE08AE-3D2F-604F-B041-B111612B3D17}" type="pres">
      <dgm:prSet presAssocID="{EF20E9B8-7E3D-4926-BE19-F7E6E65274DE}" presName="parentLin" presStyleCnt="0"/>
      <dgm:spPr/>
    </dgm:pt>
    <dgm:pt modelId="{49CCA7D9-D3C5-2146-A5BD-79EFA756E8CC}" type="pres">
      <dgm:prSet presAssocID="{EF20E9B8-7E3D-4926-BE19-F7E6E65274DE}" presName="parentLeftMargin" presStyleLbl="node1" presStyleIdx="0" presStyleCnt="3"/>
      <dgm:spPr/>
    </dgm:pt>
    <dgm:pt modelId="{16CF358A-A85D-5F48-901D-123DF3A87E8F}" type="pres">
      <dgm:prSet presAssocID="{EF20E9B8-7E3D-4926-BE19-F7E6E65274DE}" presName="parentText" presStyleLbl="node1" presStyleIdx="0" presStyleCnt="3">
        <dgm:presLayoutVars>
          <dgm:chMax val="0"/>
          <dgm:bulletEnabled val="1"/>
        </dgm:presLayoutVars>
      </dgm:prSet>
      <dgm:spPr/>
    </dgm:pt>
    <dgm:pt modelId="{5CEEAC25-01BE-B545-824C-C653F5AA4943}" type="pres">
      <dgm:prSet presAssocID="{EF20E9B8-7E3D-4926-BE19-F7E6E65274DE}" presName="negativeSpace" presStyleCnt="0"/>
      <dgm:spPr/>
    </dgm:pt>
    <dgm:pt modelId="{7FFA2C6C-6979-7B40-A73C-D5D29CC31873}" type="pres">
      <dgm:prSet presAssocID="{EF20E9B8-7E3D-4926-BE19-F7E6E65274DE}" presName="childText" presStyleLbl="conFgAcc1" presStyleIdx="0" presStyleCnt="3">
        <dgm:presLayoutVars>
          <dgm:bulletEnabled val="1"/>
        </dgm:presLayoutVars>
      </dgm:prSet>
      <dgm:spPr/>
    </dgm:pt>
    <dgm:pt modelId="{294ADD75-886E-A44D-B215-29E9ACC4FCE5}" type="pres">
      <dgm:prSet presAssocID="{B85C6733-DE28-42A4-A3CF-A1255351B09F}" presName="spaceBetweenRectangles" presStyleCnt="0"/>
      <dgm:spPr/>
    </dgm:pt>
    <dgm:pt modelId="{85A0E592-8604-1648-9BBD-EF1DF3BA1756}" type="pres">
      <dgm:prSet presAssocID="{F0A57134-EB54-4733-9FDD-0987828F9E56}" presName="parentLin" presStyleCnt="0"/>
      <dgm:spPr/>
    </dgm:pt>
    <dgm:pt modelId="{A0DD2169-8508-224C-9DE4-84BC1EF7FFDB}" type="pres">
      <dgm:prSet presAssocID="{F0A57134-EB54-4733-9FDD-0987828F9E56}" presName="parentLeftMargin" presStyleLbl="node1" presStyleIdx="0" presStyleCnt="3"/>
      <dgm:spPr/>
    </dgm:pt>
    <dgm:pt modelId="{32F55F82-B7CB-6F4B-ADD9-5315B2126EFA}" type="pres">
      <dgm:prSet presAssocID="{F0A57134-EB54-4733-9FDD-0987828F9E56}" presName="parentText" presStyleLbl="node1" presStyleIdx="1" presStyleCnt="3">
        <dgm:presLayoutVars>
          <dgm:chMax val="0"/>
          <dgm:bulletEnabled val="1"/>
        </dgm:presLayoutVars>
      </dgm:prSet>
      <dgm:spPr/>
    </dgm:pt>
    <dgm:pt modelId="{A80971E8-079A-9542-BEB9-3960F14C0560}" type="pres">
      <dgm:prSet presAssocID="{F0A57134-EB54-4733-9FDD-0987828F9E56}" presName="negativeSpace" presStyleCnt="0"/>
      <dgm:spPr/>
    </dgm:pt>
    <dgm:pt modelId="{35E8798D-647F-ED48-9080-DCA06C6440C1}" type="pres">
      <dgm:prSet presAssocID="{F0A57134-EB54-4733-9FDD-0987828F9E56}" presName="childText" presStyleLbl="conFgAcc1" presStyleIdx="1" presStyleCnt="3">
        <dgm:presLayoutVars>
          <dgm:bulletEnabled val="1"/>
        </dgm:presLayoutVars>
      </dgm:prSet>
      <dgm:spPr/>
    </dgm:pt>
    <dgm:pt modelId="{0AC1B43D-3367-474E-8442-F25412E0ACF2}" type="pres">
      <dgm:prSet presAssocID="{D3327B2F-FFA3-468A-9DE4-889D8FB2A78E}" presName="spaceBetweenRectangles" presStyleCnt="0"/>
      <dgm:spPr/>
    </dgm:pt>
    <dgm:pt modelId="{AB1DEC86-6930-8446-88B5-A2AA7D8E8A28}" type="pres">
      <dgm:prSet presAssocID="{A0D95813-53B3-4A7F-99CC-D7EC9DFB3078}" presName="parentLin" presStyleCnt="0"/>
      <dgm:spPr/>
    </dgm:pt>
    <dgm:pt modelId="{80610F19-C5A6-ED4C-A584-A7327320AA6E}" type="pres">
      <dgm:prSet presAssocID="{A0D95813-53B3-4A7F-99CC-D7EC9DFB3078}" presName="parentLeftMargin" presStyleLbl="node1" presStyleIdx="1" presStyleCnt="3"/>
      <dgm:spPr/>
    </dgm:pt>
    <dgm:pt modelId="{1838CB35-60FB-F848-9DC7-D8AFEF31B13B}" type="pres">
      <dgm:prSet presAssocID="{A0D95813-53B3-4A7F-99CC-D7EC9DFB3078}" presName="parentText" presStyleLbl="node1" presStyleIdx="2" presStyleCnt="3">
        <dgm:presLayoutVars>
          <dgm:chMax val="0"/>
          <dgm:bulletEnabled val="1"/>
        </dgm:presLayoutVars>
      </dgm:prSet>
      <dgm:spPr/>
    </dgm:pt>
    <dgm:pt modelId="{C3E51499-DE0D-FC42-ABE7-BCF7CE82D245}" type="pres">
      <dgm:prSet presAssocID="{A0D95813-53B3-4A7F-99CC-D7EC9DFB3078}" presName="negativeSpace" presStyleCnt="0"/>
      <dgm:spPr/>
    </dgm:pt>
    <dgm:pt modelId="{0EAD6985-2096-7541-B20D-8ECFB384311B}" type="pres">
      <dgm:prSet presAssocID="{A0D95813-53B3-4A7F-99CC-D7EC9DFB3078}" presName="childText" presStyleLbl="conFgAcc1" presStyleIdx="2" presStyleCnt="3">
        <dgm:presLayoutVars>
          <dgm:bulletEnabled val="1"/>
        </dgm:presLayoutVars>
      </dgm:prSet>
      <dgm:spPr/>
    </dgm:pt>
  </dgm:ptLst>
  <dgm:cxnLst>
    <dgm:cxn modelId="{62575818-F0DF-C54F-B2A2-BC63C8F648C4}" type="presOf" srcId="{A0787E1F-FF86-46D5-A714-8D9AEE2F1B98}" destId="{0EAD6985-2096-7541-B20D-8ECFB384311B}" srcOrd="0" destOrd="3" presId="urn:microsoft.com/office/officeart/2005/8/layout/list1"/>
    <dgm:cxn modelId="{9EC8BB26-5AA8-41FB-8197-0233B553C12D}" srcId="{72FF8B0A-3306-42BF-9D33-44DBA354551D}" destId="{F0A57134-EB54-4733-9FDD-0987828F9E56}" srcOrd="1" destOrd="0" parTransId="{885B03AF-8BFE-4914-8D27-C7202813F7EC}" sibTransId="{D3327B2F-FFA3-468A-9DE4-889D8FB2A78E}"/>
    <dgm:cxn modelId="{AA70842E-0CBE-441B-88B5-3AA4D75EB11C}" srcId="{A0D95813-53B3-4A7F-99CC-D7EC9DFB3078}" destId="{0120647F-E10C-4C74-B405-98E97291127C}" srcOrd="4" destOrd="0" parTransId="{44C61DA7-EEE0-4AD3-AD56-E693CE3FC55A}" sibTransId="{C8ED3DA0-58B3-4EB5-A474-DD10FE68F6D2}"/>
    <dgm:cxn modelId="{3E14B738-99DE-438D-95E7-26C6159BBDD0}" srcId="{A0D95813-53B3-4A7F-99CC-D7EC9DFB3078}" destId="{8B6363F4-1547-4C19-B6AD-CF81E1D04B4F}" srcOrd="5" destOrd="0" parTransId="{37977188-7D3B-45AE-9558-39EBBA6374C3}" sibTransId="{6CA4E211-483A-43C1-B647-5FBA2BBDCDE4}"/>
    <dgm:cxn modelId="{C0174A3D-8BCB-4E12-8B2A-3BB89D88030B}" srcId="{A0D95813-53B3-4A7F-99CC-D7EC9DFB3078}" destId="{F46356B7-1984-4EC7-81BD-E2FCADB0203B}" srcOrd="2" destOrd="0" parTransId="{11A01D29-3AE9-45B9-A6A0-8400C900B279}" sibTransId="{C0713C0F-93E4-4073-8FEA-89ED3642A2F9}"/>
    <dgm:cxn modelId="{B6CED855-BF7D-064D-A1AB-EAA453BA2DA5}" type="presOf" srcId="{EF20E9B8-7E3D-4926-BE19-F7E6E65274DE}" destId="{16CF358A-A85D-5F48-901D-123DF3A87E8F}" srcOrd="1" destOrd="0" presId="urn:microsoft.com/office/officeart/2005/8/layout/list1"/>
    <dgm:cxn modelId="{78990559-30C3-4973-8E5F-5FDC4AEAD6FF}" srcId="{A0D95813-53B3-4A7F-99CC-D7EC9DFB3078}" destId="{A0787E1F-FF86-46D5-A714-8D9AEE2F1B98}" srcOrd="3" destOrd="0" parTransId="{EC75E4A1-DACB-49A8-A777-87917E9B594D}" sibTransId="{D9197698-978E-49C0-A7B7-146370F61368}"/>
    <dgm:cxn modelId="{593AEC68-8A77-4012-889A-61705E4178B2}" srcId="{72FF8B0A-3306-42BF-9D33-44DBA354551D}" destId="{EF20E9B8-7E3D-4926-BE19-F7E6E65274DE}" srcOrd="0" destOrd="0" parTransId="{0DE5DC97-F16D-4585-A83E-E38B0302C9EA}" sibTransId="{B85C6733-DE28-42A4-A3CF-A1255351B09F}"/>
    <dgm:cxn modelId="{C6E9FD77-4E61-9A44-80F2-D05AE6E3029F}" type="presOf" srcId="{16B6FA65-18B4-4D8C-BE59-61DDD9A8B69A}" destId="{0EAD6985-2096-7541-B20D-8ECFB384311B}" srcOrd="0" destOrd="0" presId="urn:microsoft.com/office/officeart/2005/8/layout/list1"/>
    <dgm:cxn modelId="{0D290680-6085-4DFF-BB78-95C0CB199CF2}" srcId="{72FF8B0A-3306-42BF-9D33-44DBA354551D}" destId="{A0D95813-53B3-4A7F-99CC-D7EC9DFB3078}" srcOrd="2" destOrd="0" parTransId="{BEED0B6D-8C56-4ADD-96EE-1B9D580B2523}" sibTransId="{5D3FAF9D-8D2A-413D-937E-8BF1C2C6278C}"/>
    <dgm:cxn modelId="{56FCD185-D64B-B940-8D5B-EB8BF19A3483}" type="presOf" srcId="{8B6363F4-1547-4C19-B6AD-CF81E1D04B4F}" destId="{0EAD6985-2096-7541-B20D-8ECFB384311B}" srcOrd="0" destOrd="5" presId="urn:microsoft.com/office/officeart/2005/8/layout/list1"/>
    <dgm:cxn modelId="{9D59C488-DBBF-48FE-A3FE-F5E52FD0D0A0}" srcId="{A0D95813-53B3-4A7F-99CC-D7EC9DFB3078}" destId="{16B6FA65-18B4-4D8C-BE59-61DDD9A8B69A}" srcOrd="0" destOrd="0" parTransId="{0CB20357-C8FA-4A90-89C2-341DD528043D}" sibTransId="{CE537C9B-3253-4EC7-A46A-C9E342F31C1C}"/>
    <dgm:cxn modelId="{871D6597-61D2-D842-9E50-75E4144BB96F}" type="presOf" srcId="{F0A57134-EB54-4733-9FDD-0987828F9E56}" destId="{A0DD2169-8508-224C-9DE4-84BC1EF7FFDB}" srcOrd="0" destOrd="0" presId="urn:microsoft.com/office/officeart/2005/8/layout/list1"/>
    <dgm:cxn modelId="{3AD86CA5-E6BA-47D4-A37D-EAC3CA4052EE}" srcId="{A0D95813-53B3-4A7F-99CC-D7EC9DFB3078}" destId="{3AC7CB4B-7854-4A3A-A172-D077FDD93FDA}" srcOrd="1" destOrd="0" parTransId="{6D93CA4A-FD8C-4AD5-A271-EE75756EB2FF}" sibTransId="{A8F1B64D-90CE-43BB-99CC-045AB2C2AE9A}"/>
    <dgm:cxn modelId="{16D6FFC4-C7C8-9344-9B94-66075936AFDF}" type="presOf" srcId="{0120647F-E10C-4C74-B405-98E97291127C}" destId="{0EAD6985-2096-7541-B20D-8ECFB384311B}" srcOrd="0" destOrd="4" presId="urn:microsoft.com/office/officeart/2005/8/layout/list1"/>
    <dgm:cxn modelId="{EAC868E0-D0B6-D545-865B-DDF496D3C027}" type="presOf" srcId="{72FF8B0A-3306-42BF-9D33-44DBA354551D}" destId="{6C743436-0034-8E46-92B6-6C800B441DEE}" srcOrd="0" destOrd="0" presId="urn:microsoft.com/office/officeart/2005/8/layout/list1"/>
    <dgm:cxn modelId="{9A6893E3-508B-A742-836D-251E46DD5B06}" type="presOf" srcId="{A0D95813-53B3-4A7F-99CC-D7EC9DFB3078}" destId="{1838CB35-60FB-F848-9DC7-D8AFEF31B13B}" srcOrd="1" destOrd="0" presId="urn:microsoft.com/office/officeart/2005/8/layout/list1"/>
    <dgm:cxn modelId="{4B8199E3-CC35-0047-B9C6-5AA743853834}" type="presOf" srcId="{A0D95813-53B3-4A7F-99CC-D7EC9DFB3078}" destId="{80610F19-C5A6-ED4C-A584-A7327320AA6E}" srcOrd="0" destOrd="0" presId="urn:microsoft.com/office/officeart/2005/8/layout/list1"/>
    <dgm:cxn modelId="{D2F59DEA-D8FA-2A4F-B2CC-73897CD701C7}" type="presOf" srcId="{F0A57134-EB54-4733-9FDD-0987828F9E56}" destId="{32F55F82-B7CB-6F4B-ADD9-5315B2126EFA}" srcOrd="1" destOrd="0" presId="urn:microsoft.com/office/officeart/2005/8/layout/list1"/>
    <dgm:cxn modelId="{DE43E2EA-6D27-4245-AF8C-2788DFE520BF}" type="presOf" srcId="{F46356B7-1984-4EC7-81BD-E2FCADB0203B}" destId="{0EAD6985-2096-7541-B20D-8ECFB384311B}" srcOrd="0" destOrd="2" presId="urn:microsoft.com/office/officeart/2005/8/layout/list1"/>
    <dgm:cxn modelId="{0755DAF0-DB4A-684C-95CA-73640DA7792F}" type="presOf" srcId="{EF20E9B8-7E3D-4926-BE19-F7E6E65274DE}" destId="{49CCA7D9-D3C5-2146-A5BD-79EFA756E8CC}" srcOrd="0" destOrd="0" presId="urn:microsoft.com/office/officeart/2005/8/layout/list1"/>
    <dgm:cxn modelId="{139EC6F7-CE07-1D4E-96DF-8E71ACCFCF54}" type="presOf" srcId="{3AC7CB4B-7854-4A3A-A172-D077FDD93FDA}" destId="{0EAD6985-2096-7541-B20D-8ECFB384311B}" srcOrd="0" destOrd="1" presId="urn:microsoft.com/office/officeart/2005/8/layout/list1"/>
    <dgm:cxn modelId="{C1EC82E7-F64F-474B-8BB6-113BA1364EB2}" type="presParOf" srcId="{6C743436-0034-8E46-92B6-6C800B441DEE}" destId="{F6AE08AE-3D2F-604F-B041-B111612B3D17}" srcOrd="0" destOrd="0" presId="urn:microsoft.com/office/officeart/2005/8/layout/list1"/>
    <dgm:cxn modelId="{F25C6C20-72BB-D940-911C-585ED900804E}" type="presParOf" srcId="{F6AE08AE-3D2F-604F-B041-B111612B3D17}" destId="{49CCA7D9-D3C5-2146-A5BD-79EFA756E8CC}" srcOrd="0" destOrd="0" presId="urn:microsoft.com/office/officeart/2005/8/layout/list1"/>
    <dgm:cxn modelId="{E92E5FA0-775E-C344-9CE6-F6A9EBACD098}" type="presParOf" srcId="{F6AE08AE-3D2F-604F-B041-B111612B3D17}" destId="{16CF358A-A85D-5F48-901D-123DF3A87E8F}" srcOrd="1" destOrd="0" presId="urn:microsoft.com/office/officeart/2005/8/layout/list1"/>
    <dgm:cxn modelId="{6C92F447-8E98-F44A-AB27-53797B3760F1}" type="presParOf" srcId="{6C743436-0034-8E46-92B6-6C800B441DEE}" destId="{5CEEAC25-01BE-B545-824C-C653F5AA4943}" srcOrd="1" destOrd="0" presId="urn:microsoft.com/office/officeart/2005/8/layout/list1"/>
    <dgm:cxn modelId="{0942CFD6-23D3-AF4C-8B30-FE74DD2EA1B3}" type="presParOf" srcId="{6C743436-0034-8E46-92B6-6C800B441DEE}" destId="{7FFA2C6C-6979-7B40-A73C-D5D29CC31873}" srcOrd="2" destOrd="0" presId="urn:microsoft.com/office/officeart/2005/8/layout/list1"/>
    <dgm:cxn modelId="{EFC7DC6F-620B-AC47-8688-438991D2CFC3}" type="presParOf" srcId="{6C743436-0034-8E46-92B6-6C800B441DEE}" destId="{294ADD75-886E-A44D-B215-29E9ACC4FCE5}" srcOrd="3" destOrd="0" presId="urn:microsoft.com/office/officeart/2005/8/layout/list1"/>
    <dgm:cxn modelId="{C5C6A26D-9670-9C40-AA65-1ECEFA622E55}" type="presParOf" srcId="{6C743436-0034-8E46-92B6-6C800B441DEE}" destId="{85A0E592-8604-1648-9BBD-EF1DF3BA1756}" srcOrd="4" destOrd="0" presId="urn:microsoft.com/office/officeart/2005/8/layout/list1"/>
    <dgm:cxn modelId="{6B2F62EC-F24D-0A4B-B971-73493C537411}" type="presParOf" srcId="{85A0E592-8604-1648-9BBD-EF1DF3BA1756}" destId="{A0DD2169-8508-224C-9DE4-84BC1EF7FFDB}" srcOrd="0" destOrd="0" presId="urn:microsoft.com/office/officeart/2005/8/layout/list1"/>
    <dgm:cxn modelId="{17954684-5F95-1F4A-9EDD-843C4A8ACE04}" type="presParOf" srcId="{85A0E592-8604-1648-9BBD-EF1DF3BA1756}" destId="{32F55F82-B7CB-6F4B-ADD9-5315B2126EFA}" srcOrd="1" destOrd="0" presId="urn:microsoft.com/office/officeart/2005/8/layout/list1"/>
    <dgm:cxn modelId="{352B7E56-6C91-074B-A7D8-FA3A0CD96588}" type="presParOf" srcId="{6C743436-0034-8E46-92B6-6C800B441DEE}" destId="{A80971E8-079A-9542-BEB9-3960F14C0560}" srcOrd="5" destOrd="0" presId="urn:microsoft.com/office/officeart/2005/8/layout/list1"/>
    <dgm:cxn modelId="{83196421-BC4D-2044-8CC9-3E95C1829EC9}" type="presParOf" srcId="{6C743436-0034-8E46-92B6-6C800B441DEE}" destId="{35E8798D-647F-ED48-9080-DCA06C6440C1}" srcOrd="6" destOrd="0" presId="urn:microsoft.com/office/officeart/2005/8/layout/list1"/>
    <dgm:cxn modelId="{470DD7DB-C6F0-5044-A99A-4A554EB413E8}" type="presParOf" srcId="{6C743436-0034-8E46-92B6-6C800B441DEE}" destId="{0AC1B43D-3367-474E-8442-F25412E0ACF2}" srcOrd="7" destOrd="0" presId="urn:microsoft.com/office/officeart/2005/8/layout/list1"/>
    <dgm:cxn modelId="{DF55ABED-DF18-4042-8E04-5C1BBCD4F057}" type="presParOf" srcId="{6C743436-0034-8E46-92B6-6C800B441DEE}" destId="{AB1DEC86-6930-8446-88B5-A2AA7D8E8A28}" srcOrd="8" destOrd="0" presId="urn:microsoft.com/office/officeart/2005/8/layout/list1"/>
    <dgm:cxn modelId="{C4E752B2-BFFB-9B4C-B1C6-28109D64C82C}" type="presParOf" srcId="{AB1DEC86-6930-8446-88B5-A2AA7D8E8A28}" destId="{80610F19-C5A6-ED4C-A584-A7327320AA6E}" srcOrd="0" destOrd="0" presId="urn:microsoft.com/office/officeart/2005/8/layout/list1"/>
    <dgm:cxn modelId="{C7F1D1A0-8CE1-D040-9A3B-48E3B201E586}" type="presParOf" srcId="{AB1DEC86-6930-8446-88B5-A2AA7D8E8A28}" destId="{1838CB35-60FB-F848-9DC7-D8AFEF31B13B}" srcOrd="1" destOrd="0" presId="urn:microsoft.com/office/officeart/2005/8/layout/list1"/>
    <dgm:cxn modelId="{689F7A6B-E2EA-6440-9DBC-8DF7CC1BC77F}" type="presParOf" srcId="{6C743436-0034-8E46-92B6-6C800B441DEE}" destId="{C3E51499-DE0D-FC42-ABE7-BCF7CE82D245}" srcOrd="9" destOrd="0" presId="urn:microsoft.com/office/officeart/2005/8/layout/list1"/>
    <dgm:cxn modelId="{B61DE6DC-6625-3543-AA15-ED7D40D11132}" type="presParOf" srcId="{6C743436-0034-8E46-92B6-6C800B441DEE}" destId="{0EAD6985-2096-7541-B20D-8ECFB38431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1B50CC-132B-F14D-BEDA-5D32EA1A14A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GB"/>
        </a:p>
      </dgm:t>
    </dgm:pt>
    <dgm:pt modelId="{66435EB2-54BD-C74E-8A53-BBB74FEA2DEE}">
      <dgm:prSet/>
      <dgm:spPr/>
      <dgm:t>
        <a:bodyPr/>
        <a:lstStyle/>
        <a:p>
          <a:r>
            <a:rPr lang="en-US"/>
            <a:t>For a qubit, we need to isolate two energy levels such that the system effectively acts like a two-level quantum system. </a:t>
          </a:r>
          <a:endParaRPr lang="en-IN"/>
        </a:p>
      </dgm:t>
    </dgm:pt>
    <dgm:pt modelId="{BFB0D152-B9EA-6F4E-B889-65ADEAF9C938}" type="parTrans" cxnId="{14ECEFEF-E2A8-834A-A476-655EAEC594A2}">
      <dgm:prSet/>
      <dgm:spPr/>
      <dgm:t>
        <a:bodyPr/>
        <a:lstStyle/>
        <a:p>
          <a:endParaRPr lang="en-GB"/>
        </a:p>
      </dgm:t>
    </dgm:pt>
    <dgm:pt modelId="{F9D3A6EB-68C0-C64A-9747-6C6F396A0515}" type="sibTrans" cxnId="{14ECEFEF-E2A8-834A-A476-655EAEC594A2}">
      <dgm:prSet/>
      <dgm:spPr/>
      <dgm:t>
        <a:bodyPr/>
        <a:lstStyle/>
        <a:p>
          <a:endParaRPr lang="en-GB"/>
        </a:p>
      </dgm:t>
    </dgm:pt>
    <dgm:pt modelId="{BDB2D7A9-303B-A44C-8288-62AB66AF7834}">
      <dgm:prSet/>
      <dgm:spPr/>
      <dgm:t>
        <a:bodyPr/>
        <a:lstStyle/>
        <a:p>
          <a:r>
            <a:rPr lang="en-US" dirty="0"/>
            <a:t>However, here, we cannot isolate two levels as the transition frequency between subsequent levels are equal, hence none of the transitions are unique to two fixed energy levels.</a:t>
          </a:r>
          <a:endParaRPr lang="en-IN" dirty="0"/>
        </a:p>
      </dgm:t>
    </dgm:pt>
    <dgm:pt modelId="{6458D54B-95B9-3A47-BCAA-AB18B94C21EC}" type="parTrans" cxnId="{1E7AB4CF-DAE3-8E4C-99D4-2A3EBDE9169D}">
      <dgm:prSet/>
      <dgm:spPr/>
      <dgm:t>
        <a:bodyPr/>
        <a:lstStyle/>
        <a:p>
          <a:endParaRPr lang="en-GB"/>
        </a:p>
      </dgm:t>
    </dgm:pt>
    <dgm:pt modelId="{D83EBAD9-A4AE-E14F-92C5-20915885A513}" type="sibTrans" cxnId="{1E7AB4CF-DAE3-8E4C-99D4-2A3EBDE9169D}">
      <dgm:prSet/>
      <dgm:spPr/>
      <dgm:t>
        <a:bodyPr/>
        <a:lstStyle/>
        <a:p>
          <a:endParaRPr lang="en-GB"/>
        </a:p>
      </dgm:t>
    </dgm:pt>
    <dgm:pt modelId="{CFF9C0D3-0690-FE4F-B5A9-72557930855F}" type="pres">
      <dgm:prSet presAssocID="{E71B50CC-132B-F14D-BEDA-5D32EA1A14AD}" presName="vert0" presStyleCnt="0">
        <dgm:presLayoutVars>
          <dgm:dir/>
          <dgm:animOne val="branch"/>
          <dgm:animLvl val="lvl"/>
        </dgm:presLayoutVars>
      </dgm:prSet>
      <dgm:spPr/>
    </dgm:pt>
    <dgm:pt modelId="{2D4F7608-5B49-3244-B749-1DB0D6D167B6}" type="pres">
      <dgm:prSet presAssocID="{66435EB2-54BD-C74E-8A53-BBB74FEA2DEE}" presName="thickLine" presStyleLbl="alignNode1" presStyleIdx="0" presStyleCnt="2"/>
      <dgm:spPr/>
    </dgm:pt>
    <dgm:pt modelId="{59F4E62C-88E0-7245-B9F2-D3859E5A4C4C}" type="pres">
      <dgm:prSet presAssocID="{66435EB2-54BD-C74E-8A53-BBB74FEA2DEE}" presName="horz1" presStyleCnt="0"/>
      <dgm:spPr/>
    </dgm:pt>
    <dgm:pt modelId="{988618AB-6D73-B340-B284-A3C1007A3F0C}" type="pres">
      <dgm:prSet presAssocID="{66435EB2-54BD-C74E-8A53-BBB74FEA2DEE}" presName="tx1" presStyleLbl="revTx" presStyleIdx="0" presStyleCnt="2"/>
      <dgm:spPr/>
    </dgm:pt>
    <dgm:pt modelId="{E046E829-D2AF-D643-B565-1761F0C543D3}" type="pres">
      <dgm:prSet presAssocID="{66435EB2-54BD-C74E-8A53-BBB74FEA2DEE}" presName="vert1" presStyleCnt="0"/>
      <dgm:spPr/>
    </dgm:pt>
    <dgm:pt modelId="{47F18D4B-59F0-3748-A3AE-7ECFF18B2B52}" type="pres">
      <dgm:prSet presAssocID="{BDB2D7A9-303B-A44C-8288-62AB66AF7834}" presName="thickLine" presStyleLbl="alignNode1" presStyleIdx="1" presStyleCnt="2"/>
      <dgm:spPr/>
    </dgm:pt>
    <dgm:pt modelId="{C53F4503-C1F0-B046-B072-9319449C5362}" type="pres">
      <dgm:prSet presAssocID="{BDB2D7A9-303B-A44C-8288-62AB66AF7834}" presName="horz1" presStyleCnt="0"/>
      <dgm:spPr/>
    </dgm:pt>
    <dgm:pt modelId="{D2A16703-C60F-F04C-AF4B-55CAD8D4038C}" type="pres">
      <dgm:prSet presAssocID="{BDB2D7A9-303B-A44C-8288-62AB66AF7834}" presName="tx1" presStyleLbl="revTx" presStyleIdx="1" presStyleCnt="2"/>
      <dgm:spPr/>
    </dgm:pt>
    <dgm:pt modelId="{DE82B14C-C425-6943-9E90-DFAA6BB073F4}" type="pres">
      <dgm:prSet presAssocID="{BDB2D7A9-303B-A44C-8288-62AB66AF7834}" presName="vert1" presStyleCnt="0"/>
      <dgm:spPr/>
    </dgm:pt>
  </dgm:ptLst>
  <dgm:cxnLst>
    <dgm:cxn modelId="{E3335105-0C35-0C47-A144-BCA9EBE08C5F}" type="presOf" srcId="{BDB2D7A9-303B-A44C-8288-62AB66AF7834}" destId="{D2A16703-C60F-F04C-AF4B-55CAD8D4038C}" srcOrd="0" destOrd="0" presId="urn:microsoft.com/office/officeart/2008/layout/LinedList"/>
    <dgm:cxn modelId="{57F6E937-C041-8848-BB9E-8FA291BAA2FF}" type="presOf" srcId="{E71B50CC-132B-F14D-BEDA-5D32EA1A14AD}" destId="{CFF9C0D3-0690-FE4F-B5A9-72557930855F}" srcOrd="0" destOrd="0" presId="urn:microsoft.com/office/officeart/2008/layout/LinedList"/>
    <dgm:cxn modelId="{80CC1070-E7E8-FF4A-9548-8E4591EEC88A}" type="presOf" srcId="{66435EB2-54BD-C74E-8A53-BBB74FEA2DEE}" destId="{988618AB-6D73-B340-B284-A3C1007A3F0C}" srcOrd="0" destOrd="0" presId="urn:microsoft.com/office/officeart/2008/layout/LinedList"/>
    <dgm:cxn modelId="{1E7AB4CF-DAE3-8E4C-99D4-2A3EBDE9169D}" srcId="{E71B50CC-132B-F14D-BEDA-5D32EA1A14AD}" destId="{BDB2D7A9-303B-A44C-8288-62AB66AF7834}" srcOrd="1" destOrd="0" parTransId="{6458D54B-95B9-3A47-BCAA-AB18B94C21EC}" sibTransId="{D83EBAD9-A4AE-E14F-92C5-20915885A513}"/>
    <dgm:cxn modelId="{14ECEFEF-E2A8-834A-A476-655EAEC594A2}" srcId="{E71B50CC-132B-F14D-BEDA-5D32EA1A14AD}" destId="{66435EB2-54BD-C74E-8A53-BBB74FEA2DEE}" srcOrd="0" destOrd="0" parTransId="{BFB0D152-B9EA-6F4E-B889-65ADEAF9C938}" sibTransId="{F9D3A6EB-68C0-C64A-9747-6C6F396A0515}"/>
    <dgm:cxn modelId="{F8380EE0-FB25-324C-A2F8-C1C750037B56}" type="presParOf" srcId="{CFF9C0D3-0690-FE4F-B5A9-72557930855F}" destId="{2D4F7608-5B49-3244-B749-1DB0D6D167B6}" srcOrd="0" destOrd="0" presId="urn:microsoft.com/office/officeart/2008/layout/LinedList"/>
    <dgm:cxn modelId="{AB80192F-97F5-734F-B0BF-E9E0B5D58617}" type="presParOf" srcId="{CFF9C0D3-0690-FE4F-B5A9-72557930855F}" destId="{59F4E62C-88E0-7245-B9F2-D3859E5A4C4C}" srcOrd="1" destOrd="0" presId="urn:microsoft.com/office/officeart/2008/layout/LinedList"/>
    <dgm:cxn modelId="{B18FA6F0-4C2A-134F-B6DE-52BB0DE00540}" type="presParOf" srcId="{59F4E62C-88E0-7245-B9F2-D3859E5A4C4C}" destId="{988618AB-6D73-B340-B284-A3C1007A3F0C}" srcOrd="0" destOrd="0" presId="urn:microsoft.com/office/officeart/2008/layout/LinedList"/>
    <dgm:cxn modelId="{08D3840B-5016-9446-AFFE-502E9D759549}" type="presParOf" srcId="{59F4E62C-88E0-7245-B9F2-D3859E5A4C4C}" destId="{E046E829-D2AF-D643-B565-1761F0C543D3}" srcOrd="1" destOrd="0" presId="urn:microsoft.com/office/officeart/2008/layout/LinedList"/>
    <dgm:cxn modelId="{B70B6B01-04E6-174A-976E-90949EFAB0FC}" type="presParOf" srcId="{CFF9C0D3-0690-FE4F-B5A9-72557930855F}" destId="{47F18D4B-59F0-3748-A3AE-7ECFF18B2B52}" srcOrd="2" destOrd="0" presId="urn:microsoft.com/office/officeart/2008/layout/LinedList"/>
    <dgm:cxn modelId="{301DE6F7-B27D-6046-8030-0402C572A965}" type="presParOf" srcId="{CFF9C0D3-0690-FE4F-B5A9-72557930855F}" destId="{C53F4503-C1F0-B046-B072-9319449C5362}" srcOrd="3" destOrd="0" presId="urn:microsoft.com/office/officeart/2008/layout/LinedList"/>
    <dgm:cxn modelId="{C293BCAB-757C-3144-BC50-A2D98A20EB07}" type="presParOf" srcId="{C53F4503-C1F0-B046-B072-9319449C5362}" destId="{D2A16703-C60F-F04C-AF4B-55CAD8D4038C}" srcOrd="0" destOrd="0" presId="urn:microsoft.com/office/officeart/2008/layout/LinedList"/>
    <dgm:cxn modelId="{4F46785F-741D-2A4B-80A0-456EED9F27C4}" type="presParOf" srcId="{C53F4503-C1F0-B046-B072-9319449C5362}" destId="{DE82B14C-C425-6943-9E90-DFAA6BB073F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B97798-954A-4ED1-A0AA-4A6C1C4B8890}"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DAB0985A-0302-4152-9BC1-0D7F3209499E}">
      <dgm:prSet/>
      <dgm:spPr/>
      <dgm:t>
        <a:bodyPr/>
        <a:lstStyle/>
        <a:p>
          <a:r>
            <a:rPr lang="en-US" dirty="0"/>
            <a:t>Findings:</a:t>
          </a:r>
        </a:p>
      </dgm:t>
    </dgm:pt>
    <dgm:pt modelId="{98CE5E5E-4B1C-4AEA-A782-D1B163FBE019}" type="parTrans" cxnId="{56DE8305-0438-4D93-9769-622AE2110D77}">
      <dgm:prSet/>
      <dgm:spPr/>
      <dgm:t>
        <a:bodyPr/>
        <a:lstStyle/>
        <a:p>
          <a:endParaRPr lang="en-US"/>
        </a:p>
      </dgm:t>
    </dgm:pt>
    <dgm:pt modelId="{54C687BC-6688-4B7D-B9B2-689F68D8BDD8}" type="sibTrans" cxnId="{56DE8305-0438-4D93-9769-622AE2110D77}">
      <dgm:prSet/>
      <dgm:spPr/>
      <dgm:t>
        <a:bodyPr/>
        <a:lstStyle/>
        <a:p>
          <a:endParaRPr lang="en-US"/>
        </a:p>
      </dgm:t>
    </dgm:pt>
    <dgm:pt modelId="{9207A398-67B8-49B4-B6A4-3D17631EC18C}">
      <dgm:prSet/>
      <dgm:spPr/>
      <dgm:t>
        <a:bodyPr/>
        <a:lstStyle/>
        <a:p>
          <a:r>
            <a:rPr lang="en-US"/>
            <a:t>We were able to get a fairly accurate approximation for the Harmonic Oscillator Potential as the energy levels were equally spaced for lower levels of N. </a:t>
          </a:r>
        </a:p>
      </dgm:t>
    </dgm:pt>
    <dgm:pt modelId="{472B1FCC-1F8D-430F-A0AC-6117A8307404}" type="parTrans" cxnId="{A1E8178C-7314-42B6-9670-A5A6A3E30D3F}">
      <dgm:prSet/>
      <dgm:spPr/>
      <dgm:t>
        <a:bodyPr/>
        <a:lstStyle/>
        <a:p>
          <a:endParaRPr lang="en-US"/>
        </a:p>
      </dgm:t>
    </dgm:pt>
    <dgm:pt modelId="{F3192A64-5A83-4233-8929-29537192DD4C}" type="sibTrans" cxnId="{A1E8178C-7314-42B6-9670-A5A6A3E30D3F}">
      <dgm:prSet/>
      <dgm:spPr/>
      <dgm:t>
        <a:bodyPr/>
        <a:lstStyle/>
        <a:p>
          <a:endParaRPr lang="en-US"/>
        </a:p>
      </dgm:t>
    </dgm:pt>
    <dgm:pt modelId="{432D0A18-BF74-4930-871C-2282AC5D030E}">
      <dgm:prSet/>
      <dgm:spPr/>
      <dgm:t>
        <a:bodyPr/>
        <a:lstStyle/>
        <a:p>
          <a:r>
            <a:rPr lang="en-US"/>
            <a:t>The anharmonic oscillator has roughly similar eigenstates but the energy levels are spaced unequally and the gap between energy levels decreases as we go on to higher energy eigenvalues.</a:t>
          </a:r>
        </a:p>
      </dgm:t>
    </dgm:pt>
    <dgm:pt modelId="{81CFEAB0-D683-47B5-8D1A-5350D23B141C}" type="parTrans" cxnId="{42CAEDD1-4FAA-41F5-B4BC-D914E40AE0D9}">
      <dgm:prSet/>
      <dgm:spPr/>
      <dgm:t>
        <a:bodyPr/>
        <a:lstStyle/>
        <a:p>
          <a:endParaRPr lang="en-US"/>
        </a:p>
      </dgm:t>
    </dgm:pt>
    <dgm:pt modelId="{A11482AE-7DCC-4849-A650-482BE2A8C1FD}" type="sibTrans" cxnId="{42CAEDD1-4FAA-41F5-B4BC-D914E40AE0D9}">
      <dgm:prSet/>
      <dgm:spPr/>
      <dgm:t>
        <a:bodyPr/>
        <a:lstStyle/>
        <a:p>
          <a:endParaRPr lang="en-US"/>
        </a:p>
      </dgm:t>
    </dgm:pt>
    <dgm:pt modelId="{7511C90C-598B-49B9-BE5F-68D47643CE31}">
      <dgm:prSet/>
      <dgm:spPr/>
      <dgm:t>
        <a:bodyPr/>
        <a:lstStyle/>
        <a:p>
          <a:r>
            <a:rPr lang="en-US" dirty="0"/>
            <a:t>Hence, in an anharmonic oscillator type system, we can separate the lower two energy states and use them as our basis states.</a:t>
          </a:r>
        </a:p>
      </dgm:t>
    </dgm:pt>
    <dgm:pt modelId="{ECF525D1-C657-42DA-98FF-E4A27997D51B}" type="parTrans" cxnId="{47EA0ABC-482F-4D15-B0A4-A274D6DE1D93}">
      <dgm:prSet/>
      <dgm:spPr/>
      <dgm:t>
        <a:bodyPr/>
        <a:lstStyle/>
        <a:p>
          <a:endParaRPr lang="en-US"/>
        </a:p>
      </dgm:t>
    </dgm:pt>
    <dgm:pt modelId="{22E86FAA-92C0-4A74-B7D5-6F9039214814}" type="sibTrans" cxnId="{47EA0ABC-482F-4D15-B0A4-A274D6DE1D93}">
      <dgm:prSet/>
      <dgm:spPr/>
      <dgm:t>
        <a:bodyPr/>
        <a:lstStyle/>
        <a:p>
          <a:endParaRPr lang="en-US"/>
        </a:p>
      </dgm:t>
    </dgm:pt>
    <dgm:pt modelId="{7DFCAD6C-3ADD-344A-8AA7-15765BF903DD}">
      <dgm:prSet/>
      <dgm:spPr/>
      <dgm:t>
        <a:bodyPr/>
        <a:lstStyle/>
        <a:p>
          <a:r>
            <a:rPr lang="en-US" dirty="0"/>
            <a:t>Since the Josephson Junction Oscillator has a Hamiltonian similar to the Anharmonic Oscillator, we can use it to construct our </a:t>
          </a:r>
          <a:r>
            <a:rPr lang="en-US" dirty="0" err="1"/>
            <a:t>Transmon</a:t>
          </a:r>
          <a:r>
            <a:rPr lang="en-US" dirty="0"/>
            <a:t> Qubit</a:t>
          </a:r>
        </a:p>
      </dgm:t>
    </dgm:pt>
    <dgm:pt modelId="{91047308-A627-5245-A154-A364983FE02D}" type="parTrans" cxnId="{13B8F96B-7E92-B444-99FC-B773DFFEF007}">
      <dgm:prSet/>
      <dgm:spPr/>
    </dgm:pt>
    <dgm:pt modelId="{042AD54F-A07D-9D4D-9CCA-4077F3FCFF18}" type="sibTrans" cxnId="{13B8F96B-7E92-B444-99FC-B773DFFEF007}">
      <dgm:prSet/>
      <dgm:spPr/>
    </dgm:pt>
    <dgm:pt modelId="{4FFECBFA-70E8-CA4B-A950-3234CB313951}" type="pres">
      <dgm:prSet presAssocID="{F5B97798-954A-4ED1-A0AA-4A6C1C4B8890}" presName="linear" presStyleCnt="0">
        <dgm:presLayoutVars>
          <dgm:animLvl val="lvl"/>
          <dgm:resizeHandles val="exact"/>
        </dgm:presLayoutVars>
      </dgm:prSet>
      <dgm:spPr/>
    </dgm:pt>
    <dgm:pt modelId="{FF61531E-4EE2-814D-9E21-B77567E8A045}" type="pres">
      <dgm:prSet presAssocID="{DAB0985A-0302-4152-9BC1-0D7F3209499E}" presName="parentText" presStyleLbl="node1" presStyleIdx="0" presStyleCnt="1">
        <dgm:presLayoutVars>
          <dgm:chMax val="0"/>
          <dgm:bulletEnabled val="1"/>
        </dgm:presLayoutVars>
      </dgm:prSet>
      <dgm:spPr/>
    </dgm:pt>
    <dgm:pt modelId="{17941A3F-41E0-B048-9148-258B21AE6047}" type="pres">
      <dgm:prSet presAssocID="{DAB0985A-0302-4152-9BC1-0D7F3209499E}" presName="childText" presStyleLbl="revTx" presStyleIdx="0" presStyleCnt="1">
        <dgm:presLayoutVars>
          <dgm:bulletEnabled val="1"/>
        </dgm:presLayoutVars>
      </dgm:prSet>
      <dgm:spPr/>
    </dgm:pt>
  </dgm:ptLst>
  <dgm:cxnLst>
    <dgm:cxn modelId="{56DE8305-0438-4D93-9769-622AE2110D77}" srcId="{F5B97798-954A-4ED1-A0AA-4A6C1C4B8890}" destId="{DAB0985A-0302-4152-9BC1-0D7F3209499E}" srcOrd="0" destOrd="0" parTransId="{98CE5E5E-4B1C-4AEA-A782-D1B163FBE019}" sibTransId="{54C687BC-6688-4B7D-B9B2-689F68D8BDD8}"/>
    <dgm:cxn modelId="{97900841-5BEE-3B49-ACF9-3B5037C38AAE}" type="presOf" srcId="{7511C90C-598B-49B9-BE5F-68D47643CE31}" destId="{17941A3F-41E0-B048-9148-258B21AE6047}" srcOrd="0" destOrd="2" presId="urn:microsoft.com/office/officeart/2005/8/layout/vList2"/>
    <dgm:cxn modelId="{13B8F96B-7E92-B444-99FC-B773DFFEF007}" srcId="{DAB0985A-0302-4152-9BC1-0D7F3209499E}" destId="{7DFCAD6C-3ADD-344A-8AA7-15765BF903DD}" srcOrd="3" destOrd="0" parTransId="{91047308-A627-5245-A154-A364983FE02D}" sibTransId="{042AD54F-A07D-9D4D-9CCA-4077F3FCFF18}"/>
    <dgm:cxn modelId="{A1E8178C-7314-42B6-9670-A5A6A3E30D3F}" srcId="{DAB0985A-0302-4152-9BC1-0D7F3209499E}" destId="{9207A398-67B8-49B4-B6A4-3D17631EC18C}" srcOrd="0" destOrd="0" parTransId="{472B1FCC-1F8D-430F-A0AC-6117A8307404}" sibTransId="{F3192A64-5A83-4233-8929-29537192DD4C}"/>
    <dgm:cxn modelId="{39E6F8A5-79D2-2E45-B7E6-256BA03A0F3C}" type="presOf" srcId="{F5B97798-954A-4ED1-A0AA-4A6C1C4B8890}" destId="{4FFECBFA-70E8-CA4B-A950-3234CB313951}" srcOrd="0" destOrd="0" presId="urn:microsoft.com/office/officeart/2005/8/layout/vList2"/>
    <dgm:cxn modelId="{28507FB1-F445-E243-8015-14E6E7350E4D}" type="presOf" srcId="{7DFCAD6C-3ADD-344A-8AA7-15765BF903DD}" destId="{17941A3F-41E0-B048-9148-258B21AE6047}" srcOrd="0" destOrd="3" presId="urn:microsoft.com/office/officeart/2005/8/layout/vList2"/>
    <dgm:cxn modelId="{DCE76CBA-DBA1-7F4C-88A9-8235BD93E2FA}" type="presOf" srcId="{DAB0985A-0302-4152-9BC1-0D7F3209499E}" destId="{FF61531E-4EE2-814D-9E21-B77567E8A045}" srcOrd="0" destOrd="0" presId="urn:microsoft.com/office/officeart/2005/8/layout/vList2"/>
    <dgm:cxn modelId="{47EA0ABC-482F-4D15-B0A4-A274D6DE1D93}" srcId="{DAB0985A-0302-4152-9BC1-0D7F3209499E}" destId="{7511C90C-598B-49B9-BE5F-68D47643CE31}" srcOrd="2" destOrd="0" parTransId="{ECF525D1-C657-42DA-98FF-E4A27997D51B}" sibTransId="{22E86FAA-92C0-4A74-B7D5-6F9039214814}"/>
    <dgm:cxn modelId="{4CA2DFCB-E982-024B-86BB-0190E9D4A971}" type="presOf" srcId="{9207A398-67B8-49B4-B6A4-3D17631EC18C}" destId="{17941A3F-41E0-B048-9148-258B21AE6047}" srcOrd="0" destOrd="0" presId="urn:microsoft.com/office/officeart/2005/8/layout/vList2"/>
    <dgm:cxn modelId="{42CAEDD1-4FAA-41F5-B4BC-D914E40AE0D9}" srcId="{DAB0985A-0302-4152-9BC1-0D7F3209499E}" destId="{432D0A18-BF74-4930-871C-2282AC5D030E}" srcOrd="1" destOrd="0" parTransId="{81CFEAB0-D683-47B5-8D1A-5350D23B141C}" sibTransId="{A11482AE-7DCC-4849-A650-482BE2A8C1FD}"/>
    <dgm:cxn modelId="{27BE35F2-929C-DC4B-9CFE-46472F01F6B0}" type="presOf" srcId="{432D0A18-BF74-4930-871C-2282AC5D030E}" destId="{17941A3F-41E0-B048-9148-258B21AE6047}" srcOrd="0" destOrd="1" presId="urn:microsoft.com/office/officeart/2005/8/layout/vList2"/>
    <dgm:cxn modelId="{BCB9D2D0-78A7-B14D-A68D-85C28D985862}" type="presParOf" srcId="{4FFECBFA-70E8-CA4B-A950-3234CB313951}" destId="{FF61531E-4EE2-814D-9E21-B77567E8A045}" srcOrd="0" destOrd="0" presId="urn:microsoft.com/office/officeart/2005/8/layout/vList2"/>
    <dgm:cxn modelId="{9BF1190B-9627-FF4A-9584-4C4F752332B2}" type="presParOf" srcId="{4FFECBFA-70E8-CA4B-A950-3234CB313951}" destId="{17941A3F-41E0-B048-9148-258B21AE604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3ABD45-11DA-4B7F-9FA3-4CF2A71EC5A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E76E874-2892-4F2B-9A00-5EAD6D87CBE4}">
      <dgm:prSet/>
      <dgm:spPr/>
      <dgm:t>
        <a:bodyPr/>
        <a:lstStyle/>
        <a:p>
          <a:r>
            <a:rPr lang="en-US"/>
            <a:t>Now that we have learnt about the construction of the qubit, we shall dive into the mathematical representation of the state of a qubit. </a:t>
          </a:r>
        </a:p>
      </dgm:t>
    </dgm:pt>
    <dgm:pt modelId="{17655CA9-9D4E-4854-851D-82FCE024468D}" type="parTrans" cxnId="{2903ABE0-D785-4D3D-8847-66508E6FCE84}">
      <dgm:prSet/>
      <dgm:spPr/>
      <dgm:t>
        <a:bodyPr/>
        <a:lstStyle/>
        <a:p>
          <a:endParaRPr lang="en-US"/>
        </a:p>
      </dgm:t>
    </dgm:pt>
    <dgm:pt modelId="{DB6E2947-D34D-4F0C-9E63-430EC93222EA}" type="sibTrans" cxnId="{2903ABE0-D785-4D3D-8847-66508E6FCE84}">
      <dgm:prSet/>
      <dgm:spPr/>
      <dgm:t>
        <a:bodyPr/>
        <a:lstStyle/>
        <a:p>
          <a:endParaRPr lang="en-US"/>
        </a:p>
      </dgm:t>
    </dgm:pt>
    <dgm:pt modelId="{AB628DAD-FB5D-4434-9E78-0A2C37BBADE3}">
      <dgm:prSet/>
      <dgm:spPr/>
      <dgm:t>
        <a:bodyPr/>
        <a:lstStyle/>
        <a:p>
          <a:r>
            <a:rPr lang="en-US"/>
            <a:t>It is important to understand that for any multi-level quantum system, we can express it as a superposition of some basis states. Here, we isolate two energy levels of the AHO type system and assign one to be our ‘0’ state and the other to be our ‘1’ state.</a:t>
          </a:r>
        </a:p>
      </dgm:t>
    </dgm:pt>
    <dgm:pt modelId="{C04BE0FF-ED65-4E20-B8B0-E1C4223FEABF}" type="parTrans" cxnId="{14C84F3E-B1F6-40B0-A8C1-BBD4EB149435}">
      <dgm:prSet/>
      <dgm:spPr/>
      <dgm:t>
        <a:bodyPr/>
        <a:lstStyle/>
        <a:p>
          <a:endParaRPr lang="en-US"/>
        </a:p>
      </dgm:t>
    </dgm:pt>
    <dgm:pt modelId="{4BC21BD2-5A60-4593-AA68-980F4A0097EE}" type="sibTrans" cxnId="{14C84F3E-B1F6-40B0-A8C1-BBD4EB149435}">
      <dgm:prSet/>
      <dgm:spPr/>
      <dgm:t>
        <a:bodyPr/>
        <a:lstStyle/>
        <a:p>
          <a:endParaRPr lang="en-US"/>
        </a:p>
      </dgm:t>
    </dgm:pt>
    <dgm:pt modelId="{17EAC3ED-9AA3-4A4A-8DB6-7966BAD43312}">
      <dgm:prSet/>
      <dgm:spPr/>
      <dgm:t>
        <a:bodyPr/>
        <a:lstStyle/>
        <a:p>
          <a:r>
            <a:rPr lang="en-US"/>
            <a:t>However, as we know from basic quantum mechanics, the system's state can be described as a superposition of its basis states. We shall use the matrix formalism and the Dirac notation to represent the system's state as a linear combination of orthonormal vectors that correspond to the chosen basis states.</a:t>
          </a:r>
        </a:p>
      </dgm:t>
    </dgm:pt>
    <dgm:pt modelId="{F8271F18-6A3F-406B-A9F8-C5263AF91ABF}" type="parTrans" cxnId="{DB431014-A865-409F-BF72-0D0907F17302}">
      <dgm:prSet/>
      <dgm:spPr/>
      <dgm:t>
        <a:bodyPr/>
        <a:lstStyle/>
        <a:p>
          <a:endParaRPr lang="en-US"/>
        </a:p>
      </dgm:t>
    </dgm:pt>
    <dgm:pt modelId="{CAD468A8-BC8A-479B-BD0B-76780C3F45B9}" type="sibTrans" cxnId="{DB431014-A865-409F-BF72-0D0907F17302}">
      <dgm:prSet/>
      <dgm:spPr/>
      <dgm:t>
        <a:bodyPr/>
        <a:lstStyle/>
        <a:p>
          <a:endParaRPr lang="en-US"/>
        </a:p>
      </dgm:t>
    </dgm:pt>
    <dgm:pt modelId="{2B131F3E-6719-7942-B4E3-6FA57CD99AF6}" type="pres">
      <dgm:prSet presAssocID="{643ABD45-11DA-4B7F-9FA3-4CF2A71EC5AB}" presName="vert0" presStyleCnt="0">
        <dgm:presLayoutVars>
          <dgm:dir/>
          <dgm:animOne val="branch"/>
          <dgm:animLvl val="lvl"/>
        </dgm:presLayoutVars>
      </dgm:prSet>
      <dgm:spPr/>
    </dgm:pt>
    <dgm:pt modelId="{3EFB7563-A7AF-8147-AC76-B4138AAFE889}" type="pres">
      <dgm:prSet presAssocID="{1E76E874-2892-4F2B-9A00-5EAD6D87CBE4}" presName="thickLine" presStyleLbl="alignNode1" presStyleIdx="0" presStyleCnt="3"/>
      <dgm:spPr/>
    </dgm:pt>
    <dgm:pt modelId="{D5AB2DE3-423A-2E47-AABA-FB3238F59A56}" type="pres">
      <dgm:prSet presAssocID="{1E76E874-2892-4F2B-9A00-5EAD6D87CBE4}" presName="horz1" presStyleCnt="0"/>
      <dgm:spPr/>
    </dgm:pt>
    <dgm:pt modelId="{242ACAEA-4E63-B74F-9ECF-FA5EA9CB453D}" type="pres">
      <dgm:prSet presAssocID="{1E76E874-2892-4F2B-9A00-5EAD6D87CBE4}" presName="tx1" presStyleLbl="revTx" presStyleIdx="0" presStyleCnt="3"/>
      <dgm:spPr/>
    </dgm:pt>
    <dgm:pt modelId="{2764EE74-A5A0-0F44-9A2A-8D8F106CF2A2}" type="pres">
      <dgm:prSet presAssocID="{1E76E874-2892-4F2B-9A00-5EAD6D87CBE4}" presName="vert1" presStyleCnt="0"/>
      <dgm:spPr/>
    </dgm:pt>
    <dgm:pt modelId="{2932E310-C1AA-1B4F-8EA1-12576BF8F6CC}" type="pres">
      <dgm:prSet presAssocID="{AB628DAD-FB5D-4434-9E78-0A2C37BBADE3}" presName="thickLine" presStyleLbl="alignNode1" presStyleIdx="1" presStyleCnt="3"/>
      <dgm:spPr/>
    </dgm:pt>
    <dgm:pt modelId="{609D00EF-0DC3-D543-9D25-ED0EC7AF782E}" type="pres">
      <dgm:prSet presAssocID="{AB628DAD-FB5D-4434-9E78-0A2C37BBADE3}" presName="horz1" presStyleCnt="0"/>
      <dgm:spPr/>
    </dgm:pt>
    <dgm:pt modelId="{84E2C06A-BA30-A048-8B10-D004BA2BF958}" type="pres">
      <dgm:prSet presAssocID="{AB628DAD-FB5D-4434-9E78-0A2C37BBADE3}" presName="tx1" presStyleLbl="revTx" presStyleIdx="1" presStyleCnt="3"/>
      <dgm:spPr/>
    </dgm:pt>
    <dgm:pt modelId="{B95894CB-30A5-3345-A9B0-A5D0939A8720}" type="pres">
      <dgm:prSet presAssocID="{AB628DAD-FB5D-4434-9E78-0A2C37BBADE3}" presName="vert1" presStyleCnt="0"/>
      <dgm:spPr/>
    </dgm:pt>
    <dgm:pt modelId="{B68C3D83-C24E-6B4A-9720-C043F0F1A078}" type="pres">
      <dgm:prSet presAssocID="{17EAC3ED-9AA3-4A4A-8DB6-7966BAD43312}" presName="thickLine" presStyleLbl="alignNode1" presStyleIdx="2" presStyleCnt="3"/>
      <dgm:spPr/>
    </dgm:pt>
    <dgm:pt modelId="{152C292B-3170-B34C-A7DE-A0DFC55CC321}" type="pres">
      <dgm:prSet presAssocID="{17EAC3ED-9AA3-4A4A-8DB6-7966BAD43312}" presName="horz1" presStyleCnt="0"/>
      <dgm:spPr/>
    </dgm:pt>
    <dgm:pt modelId="{C706B5F2-5E6C-404F-8900-4CDEB3F1ED4C}" type="pres">
      <dgm:prSet presAssocID="{17EAC3ED-9AA3-4A4A-8DB6-7966BAD43312}" presName="tx1" presStyleLbl="revTx" presStyleIdx="2" presStyleCnt="3"/>
      <dgm:spPr/>
    </dgm:pt>
    <dgm:pt modelId="{6B41E3EE-03A0-7449-BCE1-E4CABDAA163D}" type="pres">
      <dgm:prSet presAssocID="{17EAC3ED-9AA3-4A4A-8DB6-7966BAD43312}" presName="vert1" presStyleCnt="0"/>
      <dgm:spPr/>
    </dgm:pt>
  </dgm:ptLst>
  <dgm:cxnLst>
    <dgm:cxn modelId="{F3EA0B00-0DBC-F94A-AD89-19D43196818D}" type="presOf" srcId="{17EAC3ED-9AA3-4A4A-8DB6-7966BAD43312}" destId="{C706B5F2-5E6C-404F-8900-4CDEB3F1ED4C}" srcOrd="0" destOrd="0" presId="urn:microsoft.com/office/officeart/2008/layout/LinedList"/>
    <dgm:cxn modelId="{DB431014-A865-409F-BF72-0D0907F17302}" srcId="{643ABD45-11DA-4B7F-9FA3-4CF2A71EC5AB}" destId="{17EAC3ED-9AA3-4A4A-8DB6-7966BAD43312}" srcOrd="2" destOrd="0" parTransId="{F8271F18-6A3F-406B-A9F8-C5263AF91ABF}" sibTransId="{CAD468A8-BC8A-479B-BD0B-76780C3F45B9}"/>
    <dgm:cxn modelId="{14C84F3E-B1F6-40B0-A8C1-BBD4EB149435}" srcId="{643ABD45-11DA-4B7F-9FA3-4CF2A71EC5AB}" destId="{AB628DAD-FB5D-4434-9E78-0A2C37BBADE3}" srcOrd="1" destOrd="0" parTransId="{C04BE0FF-ED65-4E20-B8B0-E1C4223FEABF}" sibTransId="{4BC21BD2-5A60-4593-AA68-980F4A0097EE}"/>
    <dgm:cxn modelId="{3F1F8679-C7EA-A348-B7EC-569E1F4D5ED4}" type="presOf" srcId="{1E76E874-2892-4F2B-9A00-5EAD6D87CBE4}" destId="{242ACAEA-4E63-B74F-9ECF-FA5EA9CB453D}" srcOrd="0" destOrd="0" presId="urn:microsoft.com/office/officeart/2008/layout/LinedList"/>
    <dgm:cxn modelId="{3BB25588-0C29-A042-A967-6B86B7B5178F}" type="presOf" srcId="{AB628DAD-FB5D-4434-9E78-0A2C37BBADE3}" destId="{84E2C06A-BA30-A048-8B10-D004BA2BF958}" srcOrd="0" destOrd="0" presId="urn:microsoft.com/office/officeart/2008/layout/LinedList"/>
    <dgm:cxn modelId="{638913A9-6C2A-8F44-A6C7-ED7FEC75D719}" type="presOf" srcId="{643ABD45-11DA-4B7F-9FA3-4CF2A71EC5AB}" destId="{2B131F3E-6719-7942-B4E3-6FA57CD99AF6}" srcOrd="0" destOrd="0" presId="urn:microsoft.com/office/officeart/2008/layout/LinedList"/>
    <dgm:cxn modelId="{2903ABE0-D785-4D3D-8847-66508E6FCE84}" srcId="{643ABD45-11DA-4B7F-9FA3-4CF2A71EC5AB}" destId="{1E76E874-2892-4F2B-9A00-5EAD6D87CBE4}" srcOrd="0" destOrd="0" parTransId="{17655CA9-9D4E-4854-851D-82FCE024468D}" sibTransId="{DB6E2947-D34D-4F0C-9E63-430EC93222EA}"/>
    <dgm:cxn modelId="{B2C9B148-522D-8E4A-9F0A-FD365C40797C}" type="presParOf" srcId="{2B131F3E-6719-7942-B4E3-6FA57CD99AF6}" destId="{3EFB7563-A7AF-8147-AC76-B4138AAFE889}" srcOrd="0" destOrd="0" presId="urn:microsoft.com/office/officeart/2008/layout/LinedList"/>
    <dgm:cxn modelId="{F470FA55-B8E2-5D4C-99AD-07D68216E67E}" type="presParOf" srcId="{2B131F3E-6719-7942-B4E3-6FA57CD99AF6}" destId="{D5AB2DE3-423A-2E47-AABA-FB3238F59A56}" srcOrd="1" destOrd="0" presId="urn:microsoft.com/office/officeart/2008/layout/LinedList"/>
    <dgm:cxn modelId="{9BA3C03C-A6C7-7241-AC04-F8D5758D0213}" type="presParOf" srcId="{D5AB2DE3-423A-2E47-AABA-FB3238F59A56}" destId="{242ACAEA-4E63-B74F-9ECF-FA5EA9CB453D}" srcOrd="0" destOrd="0" presId="urn:microsoft.com/office/officeart/2008/layout/LinedList"/>
    <dgm:cxn modelId="{A642E9D6-F43A-064C-B6C1-6DF6C5FA82ED}" type="presParOf" srcId="{D5AB2DE3-423A-2E47-AABA-FB3238F59A56}" destId="{2764EE74-A5A0-0F44-9A2A-8D8F106CF2A2}" srcOrd="1" destOrd="0" presId="urn:microsoft.com/office/officeart/2008/layout/LinedList"/>
    <dgm:cxn modelId="{67BEDDAF-8F09-C644-9604-C1DF9CDC0E78}" type="presParOf" srcId="{2B131F3E-6719-7942-B4E3-6FA57CD99AF6}" destId="{2932E310-C1AA-1B4F-8EA1-12576BF8F6CC}" srcOrd="2" destOrd="0" presId="urn:microsoft.com/office/officeart/2008/layout/LinedList"/>
    <dgm:cxn modelId="{2B565B94-A9FF-D146-A6A3-8FE458018BE8}" type="presParOf" srcId="{2B131F3E-6719-7942-B4E3-6FA57CD99AF6}" destId="{609D00EF-0DC3-D543-9D25-ED0EC7AF782E}" srcOrd="3" destOrd="0" presId="urn:microsoft.com/office/officeart/2008/layout/LinedList"/>
    <dgm:cxn modelId="{20A27CE0-6C6B-8741-AADE-40FFDFCEFF15}" type="presParOf" srcId="{609D00EF-0DC3-D543-9D25-ED0EC7AF782E}" destId="{84E2C06A-BA30-A048-8B10-D004BA2BF958}" srcOrd="0" destOrd="0" presId="urn:microsoft.com/office/officeart/2008/layout/LinedList"/>
    <dgm:cxn modelId="{C47849C7-C85A-884D-AA3F-78763AE01476}" type="presParOf" srcId="{609D00EF-0DC3-D543-9D25-ED0EC7AF782E}" destId="{B95894CB-30A5-3345-A9B0-A5D0939A8720}" srcOrd="1" destOrd="0" presId="urn:microsoft.com/office/officeart/2008/layout/LinedList"/>
    <dgm:cxn modelId="{81541F70-4D59-D241-BDD7-5F4743BDE8EF}" type="presParOf" srcId="{2B131F3E-6719-7942-B4E3-6FA57CD99AF6}" destId="{B68C3D83-C24E-6B4A-9720-C043F0F1A078}" srcOrd="4" destOrd="0" presId="urn:microsoft.com/office/officeart/2008/layout/LinedList"/>
    <dgm:cxn modelId="{AF600E9D-9FBA-9142-BAB3-C5AFF6EFD697}" type="presParOf" srcId="{2B131F3E-6719-7942-B4E3-6FA57CD99AF6}" destId="{152C292B-3170-B34C-A7DE-A0DFC55CC321}" srcOrd="5" destOrd="0" presId="urn:microsoft.com/office/officeart/2008/layout/LinedList"/>
    <dgm:cxn modelId="{F388CA2C-BEC9-A644-89CD-03204ABFBFED}" type="presParOf" srcId="{152C292B-3170-B34C-A7DE-A0DFC55CC321}" destId="{C706B5F2-5E6C-404F-8900-4CDEB3F1ED4C}" srcOrd="0" destOrd="0" presId="urn:microsoft.com/office/officeart/2008/layout/LinedList"/>
    <dgm:cxn modelId="{4AC08E2E-DC2A-DF4E-8F00-A20DD84CF5E7}" type="presParOf" srcId="{152C292B-3170-B34C-A7DE-A0DFC55CC321}" destId="{6B41E3EE-03A0-7449-BCE1-E4CABDAA163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574521-4526-44D3-8C53-CCDC7D39FA43}" type="doc">
      <dgm:prSet loTypeId="urn:microsoft.com/office/officeart/2018/2/layout/IconVerticalSolidList" loCatId="icon" qsTypeId="urn:microsoft.com/office/officeart/2005/8/quickstyle/simple4" qsCatId="simple" csTypeId="urn:microsoft.com/office/officeart/2005/8/colors/accent0_3" csCatId="mainScheme" phldr="1"/>
      <dgm:spPr/>
      <dgm:t>
        <a:bodyPr/>
        <a:lstStyle/>
        <a:p>
          <a:endParaRPr lang="en-US"/>
        </a:p>
      </dgm:t>
    </dgm:pt>
    <dgm:pt modelId="{ECF446EA-F783-4B81-94FF-FB71EA4B9779}">
      <dgm:prSet/>
      <dgm:spPr/>
      <dgm:t>
        <a:bodyPr/>
        <a:lstStyle/>
        <a:p>
          <a:pPr>
            <a:lnSpc>
              <a:spcPct val="100000"/>
            </a:lnSpc>
          </a:pPr>
          <a:r>
            <a:rPr lang="en-US"/>
            <a:t>Now that we have studied the Bloch Sphere Representation as well as Density Matrix Representation, we shall proceed towards our assessment of various quantum gates.</a:t>
          </a:r>
        </a:p>
      </dgm:t>
    </dgm:pt>
    <dgm:pt modelId="{2A67AB6B-E441-4FAC-AA83-70AEAE022838}" type="parTrans" cxnId="{A2BFBF4E-8AA5-4060-82C0-584C839A0D11}">
      <dgm:prSet/>
      <dgm:spPr/>
      <dgm:t>
        <a:bodyPr/>
        <a:lstStyle/>
        <a:p>
          <a:endParaRPr lang="en-US"/>
        </a:p>
      </dgm:t>
    </dgm:pt>
    <dgm:pt modelId="{6142F6FE-C935-4B26-A170-BB616D0D4B8F}" type="sibTrans" cxnId="{A2BFBF4E-8AA5-4060-82C0-584C839A0D11}">
      <dgm:prSet/>
      <dgm:spPr/>
      <dgm:t>
        <a:bodyPr/>
        <a:lstStyle/>
        <a:p>
          <a:endParaRPr lang="en-US"/>
        </a:p>
      </dgm:t>
    </dgm:pt>
    <dgm:pt modelId="{9E63E52B-E76D-4C15-8F27-B3985D60135F}">
      <dgm:prSet/>
      <dgm:spPr/>
      <dgm:t>
        <a:bodyPr/>
        <a:lstStyle/>
        <a:p>
          <a:pPr>
            <a:lnSpc>
              <a:spcPct val="100000"/>
            </a:lnSpc>
          </a:pPr>
          <a:r>
            <a:rPr lang="en-US"/>
            <a:t>However, it is essential that we do a brief review of classical logic gates as well so we can compare them and study the differences and challenges. </a:t>
          </a:r>
        </a:p>
      </dgm:t>
    </dgm:pt>
    <dgm:pt modelId="{5855E6C2-9BB2-4535-8064-7341FC69986D}" type="parTrans" cxnId="{6DB9AB70-D862-476A-AAB3-D6BE064A3575}">
      <dgm:prSet/>
      <dgm:spPr/>
      <dgm:t>
        <a:bodyPr/>
        <a:lstStyle/>
        <a:p>
          <a:endParaRPr lang="en-US"/>
        </a:p>
      </dgm:t>
    </dgm:pt>
    <dgm:pt modelId="{32A0AECD-5E46-4015-9CF1-856E654F773E}" type="sibTrans" cxnId="{6DB9AB70-D862-476A-AAB3-D6BE064A3575}">
      <dgm:prSet/>
      <dgm:spPr/>
      <dgm:t>
        <a:bodyPr/>
        <a:lstStyle/>
        <a:p>
          <a:endParaRPr lang="en-US"/>
        </a:p>
      </dgm:t>
    </dgm:pt>
    <dgm:pt modelId="{12F05EA9-5001-4411-8896-EE4848A94D23}" type="pres">
      <dgm:prSet presAssocID="{C3574521-4526-44D3-8C53-CCDC7D39FA43}" presName="root" presStyleCnt="0">
        <dgm:presLayoutVars>
          <dgm:dir/>
          <dgm:resizeHandles val="exact"/>
        </dgm:presLayoutVars>
      </dgm:prSet>
      <dgm:spPr/>
    </dgm:pt>
    <dgm:pt modelId="{528E9098-8BE8-451B-BC07-D48267366500}" type="pres">
      <dgm:prSet presAssocID="{ECF446EA-F783-4B81-94FF-FB71EA4B9779}" presName="compNode" presStyleCnt="0"/>
      <dgm:spPr/>
    </dgm:pt>
    <dgm:pt modelId="{8EB84CE9-BA30-4A45-8351-3AC602306A72}" type="pres">
      <dgm:prSet presAssocID="{ECF446EA-F783-4B81-94FF-FB71EA4B9779}" presName="bgRect" presStyleLbl="bgShp" presStyleIdx="0" presStyleCnt="2"/>
      <dgm:spPr/>
    </dgm:pt>
    <dgm:pt modelId="{84B04653-4C2A-44CD-97FB-37F6FCF542BB}" type="pres">
      <dgm:prSet presAssocID="{ECF446EA-F783-4B81-94FF-FB71EA4B977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nected"/>
        </a:ext>
      </dgm:extLst>
    </dgm:pt>
    <dgm:pt modelId="{F29190B5-D391-4138-8823-61AFC61764E4}" type="pres">
      <dgm:prSet presAssocID="{ECF446EA-F783-4B81-94FF-FB71EA4B9779}" presName="spaceRect" presStyleCnt="0"/>
      <dgm:spPr/>
    </dgm:pt>
    <dgm:pt modelId="{5B26B0F7-947A-4021-AB51-F18BA7F63695}" type="pres">
      <dgm:prSet presAssocID="{ECF446EA-F783-4B81-94FF-FB71EA4B9779}" presName="parTx" presStyleLbl="revTx" presStyleIdx="0" presStyleCnt="2">
        <dgm:presLayoutVars>
          <dgm:chMax val="0"/>
          <dgm:chPref val="0"/>
        </dgm:presLayoutVars>
      </dgm:prSet>
      <dgm:spPr/>
    </dgm:pt>
    <dgm:pt modelId="{A943AD5F-88CC-4A0B-8BB6-9B888AC657B3}" type="pres">
      <dgm:prSet presAssocID="{6142F6FE-C935-4B26-A170-BB616D0D4B8F}" presName="sibTrans" presStyleCnt="0"/>
      <dgm:spPr/>
    </dgm:pt>
    <dgm:pt modelId="{4DDDC48A-7177-4093-9526-4EA489B35C63}" type="pres">
      <dgm:prSet presAssocID="{9E63E52B-E76D-4C15-8F27-B3985D60135F}" presName="compNode" presStyleCnt="0"/>
      <dgm:spPr/>
    </dgm:pt>
    <dgm:pt modelId="{28980385-7B5A-4931-B7F7-4F2174E5ECB3}" type="pres">
      <dgm:prSet presAssocID="{9E63E52B-E76D-4C15-8F27-B3985D60135F}" presName="bgRect" presStyleLbl="bgShp" presStyleIdx="1" presStyleCnt="2"/>
      <dgm:spPr/>
    </dgm:pt>
    <dgm:pt modelId="{F411038D-C506-4D4A-B905-45C7456339AB}" type="pres">
      <dgm:prSet presAssocID="{9E63E52B-E76D-4C15-8F27-B3985D6013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DDE493A8-D799-4BE7-8F1D-ABBB7037EB88}" type="pres">
      <dgm:prSet presAssocID="{9E63E52B-E76D-4C15-8F27-B3985D60135F}" presName="spaceRect" presStyleCnt="0"/>
      <dgm:spPr/>
    </dgm:pt>
    <dgm:pt modelId="{3A9D6920-5463-455B-B1AB-BF0BD4CF4200}" type="pres">
      <dgm:prSet presAssocID="{9E63E52B-E76D-4C15-8F27-B3985D60135F}" presName="parTx" presStyleLbl="revTx" presStyleIdx="1" presStyleCnt="2">
        <dgm:presLayoutVars>
          <dgm:chMax val="0"/>
          <dgm:chPref val="0"/>
        </dgm:presLayoutVars>
      </dgm:prSet>
      <dgm:spPr/>
    </dgm:pt>
  </dgm:ptLst>
  <dgm:cxnLst>
    <dgm:cxn modelId="{A5E97D40-6E76-450E-9383-F28E370FCD75}" type="presOf" srcId="{ECF446EA-F783-4B81-94FF-FB71EA4B9779}" destId="{5B26B0F7-947A-4021-AB51-F18BA7F63695}" srcOrd="0" destOrd="0" presId="urn:microsoft.com/office/officeart/2018/2/layout/IconVerticalSolidList"/>
    <dgm:cxn modelId="{A2BFBF4E-8AA5-4060-82C0-584C839A0D11}" srcId="{C3574521-4526-44D3-8C53-CCDC7D39FA43}" destId="{ECF446EA-F783-4B81-94FF-FB71EA4B9779}" srcOrd="0" destOrd="0" parTransId="{2A67AB6B-E441-4FAC-AA83-70AEAE022838}" sibTransId="{6142F6FE-C935-4B26-A170-BB616D0D4B8F}"/>
    <dgm:cxn modelId="{4F83B957-B2D7-4B4E-894B-5C38D3E92F08}" type="presOf" srcId="{9E63E52B-E76D-4C15-8F27-B3985D60135F}" destId="{3A9D6920-5463-455B-B1AB-BF0BD4CF4200}" srcOrd="0" destOrd="0" presId="urn:microsoft.com/office/officeart/2018/2/layout/IconVerticalSolidList"/>
    <dgm:cxn modelId="{6DB9AB70-D862-476A-AAB3-D6BE064A3575}" srcId="{C3574521-4526-44D3-8C53-CCDC7D39FA43}" destId="{9E63E52B-E76D-4C15-8F27-B3985D60135F}" srcOrd="1" destOrd="0" parTransId="{5855E6C2-9BB2-4535-8064-7341FC69986D}" sibTransId="{32A0AECD-5E46-4015-9CF1-856E654F773E}"/>
    <dgm:cxn modelId="{BCB44186-42C6-4084-BCDA-0E2BE612AD98}" type="presOf" srcId="{C3574521-4526-44D3-8C53-CCDC7D39FA43}" destId="{12F05EA9-5001-4411-8896-EE4848A94D23}" srcOrd="0" destOrd="0" presId="urn:microsoft.com/office/officeart/2018/2/layout/IconVerticalSolidList"/>
    <dgm:cxn modelId="{13655111-112B-476B-9D92-24DFD8FC5BE3}" type="presParOf" srcId="{12F05EA9-5001-4411-8896-EE4848A94D23}" destId="{528E9098-8BE8-451B-BC07-D48267366500}" srcOrd="0" destOrd="0" presId="urn:microsoft.com/office/officeart/2018/2/layout/IconVerticalSolidList"/>
    <dgm:cxn modelId="{1B8EA346-6AE7-420A-BF8F-16F87B18F751}" type="presParOf" srcId="{528E9098-8BE8-451B-BC07-D48267366500}" destId="{8EB84CE9-BA30-4A45-8351-3AC602306A72}" srcOrd="0" destOrd="0" presId="urn:microsoft.com/office/officeart/2018/2/layout/IconVerticalSolidList"/>
    <dgm:cxn modelId="{27E46D1D-4949-4D33-BDFE-CEFD0386423C}" type="presParOf" srcId="{528E9098-8BE8-451B-BC07-D48267366500}" destId="{84B04653-4C2A-44CD-97FB-37F6FCF542BB}" srcOrd="1" destOrd="0" presId="urn:microsoft.com/office/officeart/2018/2/layout/IconVerticalSolidList"/>
    <dgm:cxn modelId="{F8B4E564-FE62-4856-AA13-A0BBE6EB1464}" type="presParOf" srcId="{528E9098-8BE8-451B-BC07-D48267366500}" destId="{F29190B5-D391-4138-8823-61AFC61764E4}" srcOrd="2" destOrd="0" presId="urn:microsoft.com/office/officeart/2018/2/layout/IconVerticalSolidList"/>
    <dgm:cxn modelId="{B485539E-9223-4930-B0F1-881D7216F850}" type="presParOf" srcId="{528E9098-8BE8-451B-BC07-D48267366500}" destId="{5B26B0F7-947A-4021-AB51-F18BA7F63695}" srcOrd="3" destOrd="0" presId="urn:microsoft.com/office/officeart/2018/2/layout/IconVerticalSolidList"/>
    <dgm:cxn modelId="{A49EF6DC-183E-4A10-A701-1A21A7AE14B7}" type="presParOf" srcId="{12F05EA9-5001-4411-8896-EE4848A94D23}" destId="{A943AD5F-88CC-4A0B-8BB6-9B888AC657B3}" srcOrd="1" destOrd="0" presId="urn:microsoft.com/office/officeart/2018/2/layout/IconVerticalSolidList"/>
    <dgm:cxn modelId="{E6E7C8F0-9C7E-4139-9393-B85345A7E3CE}" type="presParOf" srcId="{12F05EA9-5001-4411-8896-EE4848A94D23}" destId="{4DDDC48A-7177-4093-9526-4EA489B35C63}" srcOrd="2" destOrd="0" presId="urn:microsoft.com/office/officeart/2018/2/layout/IconVerticalSolidList"/>
    <dgm:cxn modelId="{692D2DB8-FFEC-41A9-934F-1ABDAB59D2D4}" type="presParOf" srcId="{4DDDC48A-7177-4093-9526-4EA489B35C63}" destId="{28980385-7B5A-4931-B7F7-4F2174E5ECB3}" srcOrd="0" destOrd="0" presId="urn:microsoft.com/office/officeart/2018/2/layout/IconVerticalSolidList"/>
    <dgm:cxn modelId="{B9FBE7C0-4842-4AEF-BCBC-AA1F51CEA9E4}" type="presParOf" srcId="{4DDDC48A-7177-4093-9526-4EA489B35C63}" destId="{F411038D-C506-4D4A-B905-45C7456339AB}" srcOrd="1" destOrd="0" presId="urn:microsoft.com/office/officeart/2018/2/layout/IconVerticalSolidList"/>
    <dgm:cxn modelId="{BD05EBD6-BA96-4D80-B157-7D09E544DD1B}" type="presParOf" srcId="{4DDDC48A-7177-4093-9526-4EA489B35C63}" destId="{DDE493A8-D799-4BE7-8F1D-ABBB7037EB88}" srcOrd="2" destOrd="0" presId="urn:microsoft.com/office/officeart/2018/2/layout/IconVerticalSolidList"/>
    <dgm:cxn modelId="{CA8135C0-F713-4441-8479-CF61FF2CC1BC}" type="presParOf" srcId="{4DDDC48A-7177-4093-9526-4EA489B35C63}" destId="{3A9D6920-5463-455B-B1AB-BF0BD4CF42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793FA2-9858-FF41-A68A-96E5B33D36EA}" type="doc">
      <dgm:prSet loTypeId="urn:microsoft.com/office/officeart/2005/8/layout/vList2" loCatId="" qsTypeId="urn:microsoft.com/office/officeart/2005/8/quickstyle/simple1" qsCatId="simple" csTypeId="urn:microsoft.com/office/officeart/2005/8/colors/accent0_3" csCatId="mainScheme" phldr="1"/>
      <dgm:spPr/>
      <dgm:t>
        <a:bodyPr/>
        <a:lstStyle/>
        <a:p>
          <a:endParaRPr lang="en-GB"/>
        </a:p>
      </dgm:t>
    </dgm:pt>
    <dgm:pt modelId="{DF67586F-84DD-9A48-A427-8EF774FBD8D8}">
      <dgm:prSet/>
      <dgm:spPr/>
      <dgm:t>
        <a:bodyPr/>
        <a:lstStyle/>
        <a:p>
          <a:r>
            <a:rPr lang="en-US"/>
            <a:t>There are 6 Main Classical Logic Gates</a:t>
          </a:r>
          <a:endParaRPr lang="en-IN"/>
        </a:p>
      </dgm:t>
    </dgm:pt>
    <dgm:pt modelId="{754495B4-DBC4-C342-B74C-EDF96C9E574D}" type="parTrans" cxnId="{E14743B1-A98A-D64D-93FD-ADC196A99C2E}">
      <dgm:prSet/>
      <dgm:spPr/>
      <dgm:t>
        <a:bodyPr/>
        <a:lstStyle/>
        <a:p>
          <a:endParaRPr lang="en-GB"/>
        </a:p>
      </dgm:t>
    </dgm:pt>
    <dgm:pt modelId="{4E10D87C-24E9-C341-8903-0390EC2DA645}" type="sibTrans" cxnId="{E14743B1-A98A-D64D-93FD-ADC196A99C2E}">
      <dgm:prSet/>
      <dgm:spPr/>
      <dgm:t>
        <a:bodyPr/>
        <a:lstStyle/>
        <a:p>
          <a:endParaRPr lang="en-GB"/>
        </a:p>
      </dgm:t>
    </dgm:pt>
    <dgm:pt modelId="{8CFC510D-E5A6-CA4C-8066-33E74E332E23}">
      <dgm:prSet/>
      <dgm:spPr/>
      <dgm:t>
        <a:bodyPr/>
        <a:lstStyle/>
        <a:p>
          <a:r>
            <a:rPr lang="en-US"/>
            <a:t>AND Gate</a:t>
          </a:r>
          <a:endParaRPr lang="en-IN"/>
        </a:p>
      </dgm:t>
    </dgm:pt>
    <dgm:pt modelId="{35AC5FD0-E8F3-2D41-865D-5EE2B7CA80AA}" type="parTrans" cxnId="{E7BE0033-C8A9-F349-A6D5-D5D1A6570925}">
      <dgm:prSet/>
      <dgm:spPr/>
      <dgm:t>
        <a:bodyPr/>
        <a:lstStyle/>
        <a:p>
          <a:endParaRPr lang="en-GB"/>
        </a:p>
      </dgm:t>
    </dgm:pt>
    <dgm:pt modelId="{D4A31E81-E07D-0F44-881E-2B0A8B4AA0FE}" type="sibTrans" cxnId="{E7BE0033-C8A9-F349-A6D5-D5D1A6570925}">
      <dgm:prSet/>
      <dgm:spPr/>
      <dgm:t>
        <a:bodyPr/>
        <a:lstStyle/>
        <a:p>
          <a:endParaRPr lang="en-GB"/>
        </a:p>
      </dgm:t>
    </dgm:pt>
    <dgm:pt modelId="{D5492CB4-FF27-964C-B7ED-61FEE874C80C}">
      <dgm:prSet/>
      <dgm:spPr/>
      <dgm:t>
        <a:bodyPr/>
        <a:lstStyle/>
        <a:p>
          <a:r>
            <a:rPr lang="en-US"/>
            <a:t>OR Gate</a:t>
          </a:r>
          <a:endParaRPr lang="en-IN"/>
        </a:p>
      </dgm:t>
    </dgm:pt>
    <dgm:pt modelId="{1B35326E-F43B-6141-8B8F-64834AE07DFF}" type="parTrans" cxnId="{CAD71A69-D809-2C4C-ABE9-9579AF67F4E7}">
      <dgm:prSet/>
      <dgm:spPr/>
      <dgm:t>
        <a:bodyPr/>
        <a:lstStyle/>
        <a:p>
          <a:endParaRPr lang="en-GB"/>
        </a:p>
      </dgm:t>
    </dgm:pt>
    <dgm:pt modelId="{FEDE2297-5661-2C4C-BA96-39D26E427764}" type="sibTrans" cxnId="{CAD71A69-D809-2C4C-ABE9-9579AF67F4E7}">
      <dgm:prSet/>
      <dgm:spPr/>
      <dgm:t>
        <a:bodyPr/>
        <a:lstStyle/>
        <a:p>
          <a:endParaRPr lang="en-GB"/>
        </a:p>
      </dgm:t>
    </dgm:pt>
    <dgm:pt modelId="{D4249B6F-0204-2C4D-8005-FD0EE9329031}">
      <dgm:prSet/>
      <dgm:spPr/>
      <dgm:t>
        <a:bodyPr/>
        <a:lstStyle/>
        <a:p>
          <a:r>
            <a:rPr lang="en-US"/>
            <a:t>NOT Gate</a:t>
          </a:r>
          <a:endParaRPr lang="en-IN"/>
        </a:p>
      </dgm:t>
    </dgm:pt>
    <dgm:pt modelId="{6E407657-5507-BE44-BB4A-22BAA8CE75A5}" type="parTrans" cxnId="{81C249CB-0FCB-B74A-B670-176F7F1FBC6D}">
      <dgm:prSet/>
      <dgm:spPr/>
      <dgm:t>
        <a:bodyPr/>
        <a:lstStyle/>
        <a:p>
          <a:endParaRPr lang="en-GB"/>
        </a:p>
      </dgm:t>
    </dgm:pt>
    <dgm:pt modelId="{6679B570-61FC-C844-A0D2-51BF2A242E43}" type="sibTrans" cxnId="{81C249CB-0FCB-B74A-B670-176F7F1FBC6D}">
      <dgm:prSet/>
      <dgm:spPr/>
      <dgm:t>
        <a:bodyPr/>
        <a:lstStyle/>
        <a:p>
          <a:endParaRPr lang="en-GB"/>
        </a:p>
      </dgm:t>
    </dgm:pt>
    <dgm:pt modelId="{95341B55-088A-BE4C-81FE-E5F0BFB4468F}">
      <dgm:prSet/>
      <dgm:spPr/>
      <dgm:t>
        <a:bodyPr/>
        <a:lstStyle/>
        <a:p>
          <a:r>
            <a:rPr lang="en-US"/>
            <a:t>NAND Gate</a:t>
          </a:r>
          <a:endParaRPr lang="en-IN"/>
        </a:p>
      </dgm:t>
    </dgm:pt>
    <dgm:pt modelId="{C93FCA90-5A8B-DF45-972E-2829C83135AD}" type="parTrans" cxnId="{D41A178E-910D-234F-9C55-C5C34785BFFE}">
      <dgm:prSet/>
      <dgm:spPr/>
      <dgm:t>
        <a:bodyPr/>
        <a:lstStyle/>
        <a:p>
          <a:endParaRPr lang="en-GB"/>
        </a:p>
      </dgm:t>
    </dgm:pt>
    <dgm:pt modelId="{6D9842EB-AF40-D340-B02A-A81196EDE061}" type="sibTrans" cxnId="{D41A178E-910D-234F-9C55-C5C34785BFFE}">
      <dgm:prSet/>
      <dgm:spPr/>
      <dgm:t>
        <a:bodyPr/>
        <a:lstStyle/>
        <a:p>
          <a:endParaRPr lang="en-GB"/>
        </a:p>
      </dgm:t>
    </dgm:pt>
    <dgm:pt modelId="{B44AC688-52D1-0946-A931-4AC068521B25}">
      <dgm:prSet/>
      <dgm:spPr/>
      <dgm:t>
        <a:bodyPr/>
        <a:lstStyle/>
        <a:p>
          <a:r>
            <a:rPr lang="en-US"/>
            <a:t>NOR Gate</a:t>
          </a:r>
          <a:endParaRPr lang="en-IN"/>
        </a:p>
      </dgm:t>
    </dgm:pt>
    <dgm:pt modelId="{2FDE7249-54E3-0A45-8B1E-20BC77A637B5}" type="parTrans" cxnId="{B5B4F1E8-065C-CE47-9377-6BD3DFF39C1F}">
      <dgm:prSet/>
      <dgm:spPr/>
      <dgm:t>
        <a:bodyPr/>
        <a:lstStyle/>
        <a:p>
          <a:endParaRPr lang="en-GB"/>
        </a:p>
      </dgm:t>
    </dgm:pt>
    <dgm:pt modelId="{994FB4A5-3B0B-B241-AC25-B94E5FC66D4E}" type="sibTrans" cxnId="{B5B4F1E8-065C-CE47-9377-6BD3DFF39C1F}">
      <dgm:prSet/>
      <dgm:spPr/>
      <dgm:t>
        <a:bodyPr/>
        <a:lstStyle/>
        <a:p>
          <a:endParaRPr lang="en-GB"/>
        </a:p>
      </dgm:t>
    </dgm:pt>
    <dgm:pt modelId="{44699DDB-8554-AC4A-BE0D-C9772B88BBF6}">
      <dgm:prSet/>
      <dgm:spPr/>
      <dgm:t>
        <a:bodyPr/>
        <a:lstStyle/>
        <a:p>
          <a:r>
            <a:rPr lang="en-US"/>
            <a:t>XOR Gate</a:t>
          </a:r>
          <a:endParaRPr lang="en-IN"/>
        </a:p>
      </dgm:t>
    </dgm:pt>
    <dgm:pt modelId="{E531714C-1065-0B4D-9D75-5EEA175748CB}" type="parTrans" cxnId="{26FA0D91-5193-244D-A9C8-6409C673A514}">
      <dgm:prSet/>
      <dgm:spPr/>
      <dgm:t>
        <a:bodyPr/>
        <a:lstStyle/>
        <a:p>
          <a:endParaRPr lang="en-GB"/>
        </a:p>
      </dgm:t>
    </dgm:pt>
    <dgm:pt modelId="{27AEADC2-4B06-C542-88D9-73ABF908EEA4}" type="sibTrans" cxnId="{26FA0D91-5193-244D-A9C8-6409C673A514}">
      <dgm:prSet/>
      <dgm:spPr/>
      <dgm:t>
        <a:bodyPr/>
        <a:lstStyle/>
        <a:p>
          <a:endParaRPr lang="en-GB"/>
        </a:p>
      </dgm:t>
    </dgm:pt>
    <dgm:pt modelId="{E9A587C2-24C9-B842-8B3A-8363F2F60A18}">
      <dgm:prSet/>
      <dgm:spPr/>
      <dgm:t>
        <a:bodyPr/>
        <a:lstStyle/>
        <a:p>
          <a:r>
            <a:rPr lang="en-US"/>
            <a:t>These are non-reversible. There also exist some reversible gates such as Toffoli and Fredkin Gates. However, these gates are also central to Quantum Computing and we shall see these gates when reviewing Multi-Qubit Quantum Gates</a:t>
          </a:r>
          <a:endParaRPr lang="en-IN"/>
        </a:p>
      </dgm:t>
    </dgm:pt>
    <dgm:pt modelId="{DA99F706-3B94-4B4D-A3EF-9EDFC3A60210}" type="parTrans" cxnId="{65010A3C-3776-B44B-B2F1-40C2A678DAC9}">
      <dgm:prSet/>
      <dgm:spPr/>
      <dgm:t>
        <a:bodyPr/>
        <a:lstStyle/>
        <a:p>
          <a:endParaRPr lang="en-GB"/>
        </a:p>
      </dgm:t>
    </dgm:pt>
    <dgm:pt modelId="{944DE797-F33C-E143-88F5-085DFCA1C438}" type="sibTrans" cxnId="{65010A3C-3776-B44B-B2F1-40C2A678DAC9}">
      <dgm:prSet/>
      <dgm:spPr/>
      <dgm:t>
        <a:bodyPr/>
        <a:lstStyle/>
        <a:p>
          <a:endParaRPr lang="en-GB"/>
        </a:p>
      </dgm:t>
    </dgm:pt>
    <dgm:pt modelId="{21FB645C-0FEB-4F47-B729-1B2B790D7415}" type="pres">
      <dgm:prSet presAssocID="{05793FA2-9858-FF41-A68A-96E5B33D36EA}" presName="linear" presStyleCnt="0">
        <dgm:presLayoutVars>
          <dgm:animLvl val="lvl"/>
          <dgm:resizeHandles val="exact"/>
        </dgm:presLayoutVars>
      </dgm:prSet>
      <dgm:spPr/>
    </dgm:pt>
    <dgm:pt modelId="{2F7C3F19-2FB1-E642-A464-8358D8E7F595}" type="pres">
      <dgm:prSet presAssocID="{DF67586F-84DD-9A48-A427-8EF774FBD8D8}" presName="parentText" presStyleLbl="node1" presStyleIdx="0" presStyleCnt="2">
        <dgm:presLayoutVars>
          <dgm:chMax val="0"/>
          <dgm:bulletEnabled val="1"/>
        </dgm:presLayoutVars>
      </dgm:prSet>
      <dgm:spPr/>
    </dgm:pt>
    <dgm:pt modelId="{56165121-FC8E-AD41-868C-C38CADAD8063}" type="pres">
      <dgm:prSet presAssocID="{DF67586F-84DD-9A48-A427-8EF774FBD8D8}" presName="childText" presStyleLbl="revTx" presStyleIdx="0" presStyleCnt="1">
        <dgm:presLayoutVars>
          <dgm:bulletEnabled val="1"/>
        </dgm:presLayoutVars>
      </dgm:prSet>
      <dgm:spPr/>
    </dgm:pt>
    <dgm:pt modelId="{4B6B9AF5-0D51-284F-95EF-645F4B7643AB}" type="pres">
      <dgm:prSet presAssocID="{E9A587C2-24C9-B842-8B3A-8363F2F60A18}" presName="parentText" presStyleLbl="node1" presStyleIdx="1" presStyleCnt="2">
        <dgm:presLayoutVars>
          <dgm:chMax val="0"/>
          <dgm:bulletEnabled val="1"/>
        </dgm:presLayoutVars>
      </dgm:prSet>
      <dgm:spPr/>
    </dgm:pt>
  </dgm:ptLst>
  <dgm:cxnLst>
    <dgm:cxn modelId="{E800F731-9A7D-204C-84D9-F3D224AD6413}" type="presOf" srcId="{D5492CB4-FF27-964C-B7ED-61FEE874C80C}" destId="{56165121-FC8E-AD41-868C-C38CADAD8063}" srcOrd="0" destOrd="1" presId="urn:microsoft.com/office/officeart/2005/8/layout/vList2"/>
    <dgm:cxn modelId="{E7BE0033-C8A9-F349-A6D5-D5D1A6570925}" srcId="{DF67586F-84DD-9A48-A427-8EF774FBD8D8}" destId="{8CFC510D-E5A6-CA4C-8066-33E74E332E23}" srcOrd="0" destOrd="0" parTransId="{35AC5FD0-E8F3-2D41-865D-5EE2B7CA80AA}" sibTransId="{D4A31E81-E07D-0F44-881E-2B0A8B4AA0FE}"/>
    <dgm:cxn modelId="{65010A3C-3776-B44B-B2F1-40C2A678DAC9}" srcId="{05793FA2-9858-FF41-A68A-96E5B33D36EA}" destId="{E9A587C2-24C9-B842-8B3A-8363F2F60A18}" srcOrd="1" destOrd="0" parTransId="{DA99F706-3B94-4B4D-A3EF-9EDFC3A60210}" sibTransId="{944DE797-F33C-E143-88F5-085DFCA1C438}"/>
    <dgm:cxn modelId="{139FB34A-AF30-6A42-AB1E-198CB6F0C985}" type="presOf" srcId="{05793FA2-9858-FF41-A68A-96E5B33D36EA}" destId="{21FB645C-0FEB-4F47-B729-1B2B790D7415}" srcOrd="0" destOrd="0" presId="urn:microsoft.com/office/officeart/2005/8/layout/vList2"/>
    <dgm:cxn modelId="{B50E524C-5F10-E447-9F8E-05E249CF0D86}" type="presOf" srcId="{95341B55-088A-BE4C-81FE-E5F0BFB4468F}" destId="{56165121-FC8E-AD41-868C-C38CADAD8063}" srcOrd="0" destOrd="3" presId="urn:microsoft.com/office/officeart/2005/8/layout/vList2"/>
    <dgm:cxn modelId="{9116C74E-40EA-EC45-B83D-820C6B3B0F40}" type="presOf" srcId="{B44AC688-52D1-0946-A931-4AC068521B25}" destId="{56165121-FC8E-AD41-868C-C38CADAD8063}" srcOrd="0" destOrd="4" presId="urn:microsoft.com/office/officeart/2005/8/layout/vList2"/>
    <dgm:cxn modelId="{CAD71A69-D809-2C4C-ABE9-9579AF67F4E7}" srcId="{DF67586F-84DD-9A48-A427-8EF774FBD8D8}" destId="{D5492CB4-FF27-964C-B7ED-61FEE874C80C}" srcOrd="1" destOrd="0" parTransId="{1B35326E-F43B-6141-8B8F-64834AE07DFF}" sibTransId="{FEDE2297-5661-2C4C-BA96-39D26E427764}"/>
    <dgm:cxn modelId="{F6DE7C77-3F00-D341-BCED-0FB7E3FFAB16}" type="presOf" srcId="{8CFC510D-E5A6-CA4C-8066-33E74E332E23}" destId="{56165121-FC8E-AD41-868C-C38CADAD8063}" srcOrd="0" destOrd="0" presId="urn:microsoft.com/office/officeart/2005/8/layout/vList2"/>
    <dgm:cxn modelId="{B7C3A881-4C6E-944C-BC48-852D6907FD35}" type="presOf" srcId="{E9A587C2-24C9-B842-8B3A-8363F2F60A18}" destId="{4B6B9AF5-0D51-284F-95EF-645F4B7643AB}" srcOrd="0" destOrd="0" presId="urn:microsoft.com/office/officeart/2005/8/layout/vList2"/>
    <dgm:cxn modelId="{D41A178E-910D-234F-9C55-C5C34785BFFE}" srcId="{DF67586F-84DD-9A48-A427-8EF774FBD8D8}" destId="{95341B55-088A-BE4C-81FE-E5F0BFB4468F}" srcOrd="3" destOrd="0" parTransId="{C93FCA90-5A8B-DF45-972E-2829C83135AD}" sibTransId="{6D9842EB-AF40-D340-B02A-A81196EDE061}"/>
    <dgm:cxn modelId="{26FA0D91-5193-244D-A9C8-6409C673A514}" srcId="{DF67586F-84DD-9A48-A427-8EF774FBD8D8}" destId="{44699DDB-8554-AC4A-BE0D-C9772B88BBF6}" srcOrd="5" destOrd="0" parTransId="{E531714C-1065-0B4D-9D75-5EEA175748CB}" sibTransId="{27AEADC2-4B06-C542-88D9-73ABF908EEA4}"/>
    <dgm:cxn modelId="{F3DCDC94-1C67-3E4D-98D6-8E30804D210D}" type="presOf" srcId="{DF67586F-84DD-9A48-A427-8EF774FBD8D8}" destId="{2F7C3F19-2FB1-E642-A464-8358D8E7F595}" srcOrd="0" destOrd="0" presId="urn:microsoft.com/office/officeart/2005/8/layout/vList2"/>
    <dgm:cxn modelId="{E14743B1-A98A-D64D-93FD-ADC196A99C2E}" srcId="{05793FA2-9858-FF41-A68A-96E5B33D36EA}" destId="{DF67586F-84DD-9A48-A427-8EF774FBD8D8}" srcOrd="0" destOrd="0" parTransId="{754495B4-DBC4-C342-B74C-EDF96C9E574D}" sibTransId="{4E10D87C-24E9-C341-8903-0390EC2DA645}"/>
    <dgm:cxn modelId="{81C249CB-0FCB-B74A-B670-176F7F1FBC6D}" srcId="{DF67586F-84DD-9A48-A427-8EF774FBD8D8}" destId="{D4249B6F-0204-2C4D-8005-FD0EE9329031}" srcOrd="2" destOrd="0" parTransId="{6E407657-5507-BE44-BB4A-22BAA8CE75A5}" sibTransId="{6679B570-61FC-C844-A0D2-51BF2A242E43}"/>
    <dgm:cxn modelId="{3458A5D3-BF4E-844F-8EE8-A25967FDFF0A}" type="presOf" srcId="{D4249B6F-0204-2C4D-8005-FD0EE9329031}" destId="{56165121-FC8E-AD41-868C-C38CADAD8063}" srcOrd="0" destOrd="2" presId="urn:microsoft.com/office/officeart/2005/8/layout/vList2"/>
    <dgm:cxn modelId="{E09AB6D6-2003-A64E-92AA-BE0FC4587365}" type="presOf" srcId="{44699DDB-8554-AC4A-BE0D-C9772B88BBF6}" destId="{56165121-FC8E-AD41-868C-C38CADAD8063}" srcOrd="0" destOrd="5" presId="urn:microsoft.com/office/officeart/2005/8/layout/vList2"/>
    <dgm:cxn modelId="{B5B4F1E8-065C-CE47-9377-6BD3DFF39C1F}" srcId="{DF67586F-84DD-9A48-A427-8EF774FBD8D8}" destId="{B44AC688-52D1-0946-A931-4AC068521B25}" srcOrd="4" destOrd="0" parTransId="{2FDE7249-54E3-0A45-8B1E-20BC77A637B5}" sibTransId="{994FB4A5-3B0B-B241-AC25-B94E5FC66D4E}"/>
    <dgm:cxn modelId="{242BCB98-B604-7C45-8725-2E2E41FF2FD6}" type="presParOf" srcId="{21FB645C-0FEB-4F47-B729-1B2B790D7415}" destId="{2F7C3F19-2FB1-E642-A464-8358D8E7F595}" srcOrd="0" destOrd="0" presId="urn:microsoft.com/office/officeart/2005/8/layout/vList2"/>
    <dgm:cxn modelId="{A5B52B76-698C-5547-B3AD-8E814F3CA11B}" type="presParOf" srcId="{21FB645C-0FEB-4F47-B729-1B2B790D7415}" destId="{56165121-FC8E-AD41-868C-C38CADAD8063}" srcOrd="1" destOrd="0" presId="urn:microsoft.com/office/officeart/2005/8/layout/vList2"/>
    <dgm:cxn modelId="{F95906CB-0A90-9341-B05F-7106F90478A5}" type="presParOf" srcId="{21FB645C-0FEB-4F47-B729-1B2B790D7415}" destId="{4B6B9AF5-0D51-284F-95EF-645F4B7643A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61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18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BB210-50FF-824C-9BCE-B2C2BD08C99C}">
      <dsp:nvSpPr>
        <dsp:cNvPr id="0" name=""/>
        <dsp:cNvSpPr/>
      </dsp:nvSpPr>
      <dsp:spPr>
        <a:xfrm>
          <a:off x="2697583" y="650466"/>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34381" y="693532"/>
        <a:ext cx="26536" cy="5307"/>
      </dsp:txXfrm>
    </dsp:sp>
    <dsp:sp modelId="{B9D20CAD-7778-CA4B-BEAA-A3CCB0CD8E01}">
      <dsp:nvSpPr>
        <dsp:cNvPr id="0" name=""/>
        <dsp:cNvSpPr/>
      </dsp:nvSpPr>
      <dsp:spPr>
        <a:xfrm>
          <a:off x="391852" y="3927"/>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Review of Basic Definition of a Qubit</a:t>
          </a:r>
        </a:p>
      </dsp:txBody>
      <dsp:txXfrm>
        <a:off x="391852" y="3927"/>
        <a:ext cx="2307531" cy="1384518"/>
      </dsp:txXfrm>
    </dsp:sp>
    <dsp:sp modelId="{050A78BF-C511-F74C-9170-9781BD453625}">
      <dsp:nvSpPr>
        <dsp:cNvPr id="0" name=""/>
        <dsp:cNvSpPr/>
      </dsp:nvSpPr>
      <dsp:spPr>
        <a:xfrm>
          <a:off x="5535847" y="650466"/>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72644" y="693532"/>
        <a:ext cx="26536" cy="5307"/>
      </dsp:txXfrm>
    </dsp:sp>
    <dsp:sp modelId="{DFE59CFD-41E7-604F-9765-21BA31BC55F6}">
      <dsp:nvSpPr>
        <dsp:cNvPr id="0" name=""/>
        <dsp:cNvSpPr/>
      </dsp:nvSpPr>
      <dsp:spPr>
        <a:xfrm>
          <a:off x="3230115" y="3927"/>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Review of Quantum Harmonic Oscillator, Mapping to LC Oscillator</a:t>
          </a:r>
        </a:p>
      </dsp:txBody>
      <dsp:txXfrm>
        <a:off x="3230115" y="3927"/>
        <a:ext cx="2307531" cy="1384518"/>
      </dsp:txXfrm>
    </dsp:sp>
    <dsp:sp modelId="{73DCFC96-42A9-E64D-ABF1-4B09367BAF13}">
      <dsp:nvSpPr>
        <dsp:cNvPr id="0" name=""/>
        <dsp:cNvSpPr/>
      </dsp:nvSpPr>
      <dsp:spPr>
        <a:xfrm>
          <a:off x="1545617" y="1386645"/>
          <a:ext cx="5676527" cy="500132"/>
        </a:xfrm>
        <a:custGeom>
          <a:avLst/>
          <a:gdLst/>
          <a:ahLst/>
          <a:cxnLst/>
          <a:rect l="0" t="0" r="0" b="0"/>
          <a:pathLst>
            <a:path>
              <a:moveTo>
                <a:pt x="5676527" y="0"/>
              </a:moveTo>
              <a:lnTo>
                <a:pt x="5676527" y="267166"/>
              </a:lnTo>
              <a:lnTo>
                <a:pt x="0" y="267166"/>
              </a:lnTo>
              <a:lnTo>
                <a:pt x="0" y="50013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41349" y="1634058"/>
        <a:ext cx="285064" cy="5307"/>
      </dsp:txXfrm>
    </dsp:sp>
    <dsp:sp modelId="{8B831F95-E42A-CE44-8C1E-F5AEC814AC16}">
      <dsp:nvSpPr>
        <dsp:cNvPr id="0" name=""/>
        <dsp:cNvSpPr/>
      </dsp:nvSpPr>
      <dsp:spPr>
        <a:xfrm>
          <a:off x="6068379" y="3927"/>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Anharmonicity and Josephson Junction Oscillator Review, </a:t>
          </a:r>
          <a:r>
            <a:rPr lang="en-GB" sz="1600" kern="1200" dirty="0" err="1"/>
            <a:t>Transmon</a:t>
          </a:r>
          <a:r>
            <a:rPr lang="en-GB" sz="1600" kern="1200" dirty="0"/>
            <a:t> Qubit Construction</a:t>
          </a:r>
        </a:p>
      </dsp:txBody>
      <dsp:txXfrm>
        <a:off x="6068379" y="3927"/>
        <a:ext cx="2307531" cy="1384518"/>
      </dsp:txXfrm>
    </dsp:sp>
    <dsp:sp modelId="{8C9D9DE4-0E08-C840-BB3A-C43259F58AA6}">
      <dsp:nvSpPr>
        <dsp:cNvPr id="0" name=""/>
        <dsp:cNvSpPr/>
      </dsp:nvSpPr>
      <dsp:spPr>
        <a:xfrm>
          <a:off x="2697583" y="2565717"/>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34381" y="2608783"/>
        <a:ext cx="26536" cy="5307"/>
      </dsp:txXfrm>
    </dsp:sp>
    <dsp:sp modelId="{D3FBF277-EFEB-E34E-BF53-502E6E321763}">
      <dsp:nvSpPr>
        <dsp:cNvPr id="0" name=""/>
        <dsp:cNvSpPr/>
      </dsp:nvSpPr>
      <dsp:spPr>
        <a:xfrm>
          <a:off x="391852" y="1919178"/>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Simulation of Energy Levels of Harmonic and Anharmonic Oscillator via MATLAB</a:t>
          </a:r>
        </a:p>
      </dsp:txBody>
      <dsp:txXfrm>
        <a:off x="391852" y="1919178"/>
        <a:ext cx="2307531" cy="1384518"/>
      </dsp:txXfrm>
    </dsp:sp>
    <dsp:sp modelId="{8716A36D-83E5-1544-8D1F-A6A324631C91}">
      <dsp:nvSpPr>
        <dsp:cNvPr id="0" name=""/>
        <dsp:cNvSpPr/>
      </dsp:nvSpPr>
      <dsp:spPr>
        <a:xfrm>
          <a:off x="5535847" y="2565717"/>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72644" y="2608783"/>
        <a:ext cx="26536" cy="5307"/>
      </dsp:txXfrm>
    </dsp:sp>
    <dsp:sp modelId="{B43E2437-17A9-4546-A524-E44C1802D23F}">
      <dsp:nvSpPr>
        <dsp:cNvPr id="0" name=""/>
        <dsp:cNvSpPr/>
      </dsp:nvSpPr>
      <dsp:spPr>
        <a:xfrm>
          <a:off x="3230115" y="1919178"/>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Bloch Sphere Representation of Qubit, Classical Logic Gates</a:t>
          </a:r>
        </a:p>
      </dsp:txBody>
      <dsp:txXfrm>
        <a:off x="3230115" y="1919178"/>
        <a:ext cx="2307531" cy="1384518"/>
      </dsp:txXfrm>
    </dsp:sp>
    <dsp:sp modelId="{8FD090A3-7526-6D46-839B-247DE0C41398}">
      <dsp:nvSpPr>
        <dsp:cNvPr id="0" name=""/>
        <dsp:cNvSpPr/>
      </dsp:nvSpPr>
      <dsp:spPr>
        <a:xfrm>
          <a:off x="1545617" y="3301896"/>
          <a:ext cx="5676527" cy="500132"/>
        </a:xfrm>
        <a:custGeom>
          <a:avLst/>
          <a:gdLst/>
          <a:ahLst/>
          <a:cxnLst/>
          <a:rect l="0" t="0" r="0" b="0"/>
          <a:pathLst>
            <a:path>
              <a:moveTo>
                <a:pt x="5676527" y="0"/>
              </a:moveTo>
              <a:lnTo>
                <a:pt x="5676527" y="267166"/>
              </a:lnTo>
              <a:lnTo>
                <a:pt x="0" y="267166"/>
              </a:lnTo>
              <a:lnTo>
                <a:pt x="0" y="50013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41349" y="3549309"/>
        <a:ext cx="285064" cy="5307"/>
      </dsp:txXfrm>
    </dsp:sp>
    <dsp:sp modelId="{BB295A2C-9014-7F4A-A479-818254E8D7CA}">
      <dsp:nvSpPr>
        <dsp:cNvPr id="0" name=""/>
        <dsp:cNvSpPr/>
      </dsp:nvSpPr>
      <dsp:spPr>
        <a:xfrm>
          <a:off x="6068379" y="1919178"/>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Single-Qubit Quantum Gates as Rotations on Bloch Sphere</a:t>
          </a:r>
        </a:p>
      </dsp:txBody>
      <dsp:txXfrm>
        <a:off x="6068379" y="1919178"/>
        <a:ext cx="2307531" cy="1384518"/>
      </dsp:txXfrm>
    </dsp:sp>
    <dsp:sp modelId="{5F427EE7-3D1C-6744-9EC6-9562C145AFBB}">
      <dsp:nvSpPr>
        <dsp:cNvPr id="0" name=""/>
        <dsp:cNvSpPr/>
      </dsp:nvSpPr>
      <dsp:spPr>
        <a:xfrm>
          <a:off x="2697583" y="4480968"/>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34381" y="4524034"/>
        <a:ext cx="26536" cy="5307"/>
      </dsp:txXfrm>
    </dsp:sp>
    <dsp:sp modelId="{C35132CE-41C0-0A43-95F9-0E38E06A9E79}">
      <dsp:nvSpPr>
        <dsp:cNvPr id="0" name=""/>
        <dsp:cNvSpPr/>
      </dsp:nvSpPr>
      <dsp:spPr>
        <a:xfrm>
          <a:off x="391852" y="3834429"/>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Multi-Qubit Gates Review</a:t>
          </a:r>
        </a:p>
      </dsp:txBody>
      <dsp:txXfrm>
        <a:off x="391852" y="3834429"/>
        <a:ext cx="2307531" cy="1384518"/>
      </dsp:txXfrm>
    </dsp:sp>
    <dsp:sp modelId="{43429CA9-DE6B-DD41-9F49-407E5527EE05}">
      <dsp:nvSpPr>
        <dsp:cNvPr id="0" name=""/>
        <dsp:cNvSpPr/>
      </dsp:nvSpPr>
      <dsp:spPr>
        <a:xfrm>
          <a:off x="5535847" y="4480968"/>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72644" y="4524034"/>
        <a:ext cx="26536" cy="5307"/>
      </dsp:txXfrm>
    </dsp:sp>
    <dsp:sp modelId="{9142439F-01A4-8A46-99E6-61580B633312}">
      <dsp:nvSpPr>
        <dsp:cNvPr id="0" name=""/>
        <dsp:cNvSpPr/>
      </dsp:nvSpPr>
      <dsp:spPr>
        <a:xfrm>
          <a:off x="3230115" y="3834429"/>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Simulation of Gate Action via MATLAB</a:t>
          </a:r>
        </a:p>
      </dsp:txBody>
      <dsp:txXfrm>
        <a:off x="3230115" y="3834429"/>
        <a:ext cx="2307531" cy="1384518"/>
      </dsp:txXfrm>
    </dsp:sp>
    <dsp:sp modelId="{4B8E0002-0FA8-7E42-81DF-BC37048909E5}">
      <dsp:nvSpPr>
        <dsp:cNvPr id="0" name=""/>
        <dsp:cNvSpPr/>
      </dsp:nvSpPr>
      <dsp:spPr>
        <a:xfrm>
          <a:off x="6068379" y="3834429"/>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Universal Sets of Gates, followed by some simulations in MATLAB</a:t>
          </a:r>
        </a:p>
      </dsp:txBody>
      <dsp:txXfrm>
        <a:off x="6068379" y="3834429"/>
        <a:ext cx="2307531" cy="13845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27557"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27557"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 = 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09116"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09116"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 = 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27557"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27557"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09116"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09116"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7AB0D-C11C-644F-BC19-4F5BB3F644EF}">
      <dsp:nvSpPr>
        <dsp:cNvPr id="0" name=""/>
        <dsp:cNvSpPr/>
      </dsp:nvSpPr>
      <dsp:spPr>
        <a:xfrm>
          <a:off x="87439" y="1539"/>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85BF27-C314-B84E-B623-AC09D1BE0083}">
      <dsp:nvSpPr>
        <dsp:cNvPr id="0" name=""/>
        <dsp:cNvSpPr/>
      </dsp:nvSpPr>
      <dsp:spPr>
        <a:xfrm>
          <a:off x="87439" y="936413"/>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AND</a:t>
          </a:r>
        </a:p>
      </dsp:txBody>
      <dsp:txXfrm>
        <a:off x="87439" y="936413"/>
        <a:ext cx="1421567" cy="336798"/>
      </dsp:txXfrm>
    </dsp:sp>
    <dsp:sp modelId="{E57E0497-E201-6E4A-AE0E-2FA70870A975}">
      <dsp:nvSpPr>
        <dsp:cNvPr id="0" name=""/>
        <dsp:cNvSpPr/>
      </dsp:nvSpPr>
      <dsp:spPr>
        <a:xfrm>
          <a:off x="1299761" y="1009200"/>
          <a:ext cx="305586" cy="305586"/>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AC173F-E2CC-F241-89BE-B5E4DBDEDDCE}">
      <dsp:nvSpPr>
        <dsp:cNvPr id="0" name=""/>
        <dsp:cNvSpPr/>
      </dsp:nvSpPr>
      <dsp:spPr>
        <a:xfrm>
          <a:off x="2181772" y="1539"/>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F30680-B5C3-C640-B4D8-46DAF1B9CCA0}">
      <dsp:nvSpPr>
        <dsp:cNvPr id="0" name=""/>
        <dsp:cNvSpPr/>
      </dsp:nvSpPr>
      <dsp:spPr>
        <a:xfrm>
          <a:off x="2181772" y="936413"/>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OR</a:t>
          </a:r>
        </a:p>
      </dsp:txBody>
      <dsp:txXfrm>
        <a:off x="2181772" y="936413"/>
        <a:ext cx="1421567" cy="336798"/>
      </dsp:txXfrm>
    </dsp:sp>
    <dsp:sp modelId="{5CD7D8A1-FD2C-BF4C-B3D3-A9BB520680D2}">
      <dsp:nvSpPr>
        <dsp:cNvPr id="0" name=""/>
        <dsp:cNvSpPr/>
      </dsp:nvSpPr>
      <dsp:spPr>
        <a:xfrm>
          <a:off x="3394094" y="1009200"/>
          <a:ext cx="305586" cy="305586"/>
        </a:xfrm>
        <a:prstGeom prst="ellipse">
          <a:avLst/>
        </a:prstGeom>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4B383-367A-6A4D-8E91-2E4A08C78C9C}">
      <dsp:nvSpPr>
        <dsp:cNvPr id="0" name=""/>
        <dsp:cNvSpPr/>
      </dsp:nvSpPr>
      <dsp:spPr>
        <a:xfrm>
          <a:off x="87439" y="1466138"/>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3442CA-5F4F-B64C-B005-4DFA2E96CC7D}">
      <dsp:nvSpPr>
        <dsp:cNvPr id="0" name=""/>
        <dsp:cNvSpPr/>
      </dsp:nvSpPr>
      <dsp:spPr>
        <a:xfrm>
          <a:off x="87439" y="2401011"/>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NOT</a:t>
          </a:r>
        </a:p>
      </dsp:txBody>
      <dsp:txXfrm>
        <a:off x="87439" y="2401011"/>
        <a:ext cx="1421567" cy="336798"/>
      </dsp:txXfrm>
    </dsp:sp>
    <dsp:sp modelId="{7D57BBBB-FC30-2144-80E9-D3F19E33C916}">
      <dsp:nvSpPr>
        <dsp:cNvPr id="0" name=""/>
        <dsp:cNvSpPr/>
      </dsp:nvSpPr>
      <dsp:spPr>
        <a:xfrm>
          <a:off x="1299761" y="2473799"/>
          <a:ext cx="305586" cy="305586"/>
        </a:xfrm>
        <a:prstGeom prst="ellipse">
          <a:avLst/>
        </a:prstGeom>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F142DD-28A4-7347-A3A4-BC81C7774A7B}">
      <dsp:nvSpPr>
        <dsp:cNvPr id="0" name=""/>
        <dsp:cNvSpPr/>
      </dsp:nvSpPr>
      <dsp:spPr>
        <a:xfrm>
          <a:off x="2181772" y="1466138"/>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D667E-A841-D043-8412-5BA2436A373D}">
      <dsp:nvSpPr>
        <dsp:cNvPr id="0" name=""/>
        <dsp:cNvSpPr/>
      </dsp:nvSpPr>
      <dsp:spPr>
        <a:xfrm>
          <a:off x="2181772" y="2401011"/>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NOR</a:t>
          </a:r>
        </a:p>
      </dsp:txBody>
      <dsp:txXfrm>
        <a:off x="2181772" y="2401011"/>
        <a:ext cx="1421567" cy="336798"/>
      </dsp:txXfrm>
    </dsp:sp>
    <dsp:sp modelId="{5DE74BE0-A4C5-FA46-B5F9-EC694950F03F}">
      <dsp:nvSpPr>
        <dsp:cNvPr id="0" name=""/>
        <dsp:cNvSpPr/>
      </dsp:nvSpPr>
      <dsp:spPr>
        <a:xfrm>
          <a:off x="3394094" y="2473799"/>
          <a:ext cx="305586" cy="305586"/>
        </a:xfrm>
        <a:prstGeom prst="ellipse">
          <a:avLst/>
        </a:prstGeom>
        <a:blipFill rotWithShape="1">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13C62B-02D1-1B40-BD43-C05F27B61B2F}">
      <dsp:nvSpPr>
        <dsp:cNvPr id="0" name=""/>
        <dsp:cNvSpPr/>
      </dsp:nvSpPr>
      <dsp:spPr>
        <a:xfrm>
          <a:off x="1134606" y="2930736"/>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A2CDDD-D551-6441-A9D3-E4828BE7AF18}">
      <dsp:nvSpPr>
        <dsp:cNvPr id="0" name=""/>
        <dsp:cNvSpPr/>
      </dsp:nvSpPr>
      <dsp:spPr>
        <a:xfrm>
          <a:off x="1134606" y="3865610"/>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XOR</a:t>
          </a:r>
        </a:p>
      </dsp:txBody>
      <dsp:txXfrm>
        <a:off x="1134606" y="3865610"/>
        <a:ext cx="1421567" cy="336798"/>
      </dsp:txXfrm>
    </dsp:sp>
    <dsp:sp modelId="{8994783D-F70F-B54C-B8D1-25379E658F96}">
      <dsp:nvSpPr>
        <dsp:cNvPr id="0" name=""/>
        <dsp:cNvSpPr/>
      </dsp:nvSpPr>
      <dsp:spPr>
        <a:xfrm>
          <a:off x="2346927" y="3938398"/>
          <a:ext cx="305586" cy="305586"/>
        </a:xfrm>
        <a:prstGeom prst="ellipse">
          <a:avLst/>
        </a:prstGeom>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7AB0D-C11C-644F-BC19-4F5BB3F644EF}">
      <dsp:nvSpPr>
        <dsp:cNvPr id="0" name=""/>
        <dsp:cNvSpPr/>
      </dsp:nvSpPr>
      <dsp:spPr>
        <a:xfrm>
          <a:off x="169767" y="1978"/>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85BF27-C314-B84E-B623-AC09D1BE0083}">
      <dsp:nvSpPr>
        <dsp:cNvPr id="0" name=""/>
        <dsp:cNvSpPr/>
      </dsp:nvSpPr>
      <dsp:spPr>
        <a:xfrm>
          <a:off x="169767" y="888961"/>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AND</a:t>
          </a:r>
        </a:p>
      </dsp:txBody>
      <dsp:txXfrm>
        <a:off x="169767" y="888961"/>
        <a:ext cx="1348745" cy="319545"/>
      </dsp:txXfrm>
    </dsp:sp>
    <dsp:sp modelId="{E57E0497-E201-6E4A-AE0E-2FA70870A975}">
      <dsp:nvSpPr>
        <dsp:cNvPr id="0" name=""/>
        <dsp:cNvSpPr/>
      </dsp:nvSpPr>
      <dsp:spPr>
        <a:xfrm>
          <a:off x="1319985" y="958020"/>
          <a:ext cx="289932" cy="289932"/>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AC173F-E2CC-F241-89BE-B5E4DBDEDDCE}">
      <dsp:nvSpPr>
        <dsp:cNvPr id="0" name=""/>
        <dsp:cNvSpPr/>
      </dsp:nvSpPr>
      <dsp:spPr>
        <a:xfrm>
          <a:off x="2156814" y="1978"/>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F30680-B5C3-C640-B4D8-46DAF1B9CCA0}">
      <dsp:nvSpPr>
        <dsp:cNvPr id="0" name=""/>
        <dsp:cNvSpPr/>
      </dsp:nvSpPr>
      <dsp:spPr>
        <a:xfrm>
          <a:off x="2156814" y="888961"/>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OR</a:t>
          </a:r>
        </a:p>
      </dsp:txBody>
      <dsp:txXfrm>
        <a:off x="2156814" y="888961"/>
        <a:ext cx="1348745" cy="319545"/>
      </dsp:txXfrm>
    </dsp:sp>
    <dsp:sp modelId="{5CD7D8A1-FD2C-BF4C-B3D3-A9BB520680D2}">
      <dsp:nvSpPr>
        <dsp:cNvPr id="0" name=""/>
        <dsp:cNvSpPr/>
      </dsp:nvSpPr>
      <dsp:spPr>
        <a:xfrm>
          <a:off x="3307032" y="958020"/>
          <a:ext cx="289932" cy="289932"/>
        </a:xfrm>
        <a:prstGeom prst="ellipse">
          <a:avLst/>
        </a:prstGeom>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4B383-367A-6A4D-8E91-2E4A08C78C9C}">
      <dsp:nvSpPr>
        <dsp:cNvPr id="0" name=""/>
        <dsp:cNvSpPr/>
      </dsp:nvSpPr>
      <dsp:spPr>
        <a:xfrm>
          <a:off x="169767" y="1391550"/>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3442CA-5F4F-B64C-B005-4DFA2E96CC7D}">
      <dsp:nvSpPr>
        <dsp:cNvPr id="0" name=""/>
        <dsp:cNvSpPr/>
      </dsp:nvSpPr>
      <dsp:spPr>
        <a:xfrm>
          <a:off x="169767" y="2278533"/>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NOT</a:t>
          </a:r>
        </a:p>
      </dsp:txBody>
      <dsp:txXfrm>
        <a:off x="169767" y="2278533"/>
        <a:ext cx="1348745" cy="319545"/>
      </dsp:txXfrm>
    </dsp:sp>
    <dsp:sp modelId="{7D57BBBB-FC30-2144-80E9-D3F19E33C916}">
      <dsp:nvSpPr>
        <dsp:cNvPr id="0" name=""/>
        <dsp:cNvSpPr/>
      </dsp:nvSpPr>
      <dsp:spPr>
        <a:xfrm>
          <a:off x="1319985" y="2347592"/>
          <a:ext cx="289932" cy="289932"/>
        </a:xfrm>
        <a:prstGeom prst="ellipse">
          <a:avLst/>
        </a:prstGeom>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F142DD-28A4-7347-A3A4-BC81C7774A7B}">
      <dsp:nvSpPr>
        <dsp:cNvPr id="0" name=""/>
        <dsp:cNvSpPr/>
      </dsp:nvSpPr>
      <dsp:spPr>
        <a:xfrm>
          <a:off x="2156814" y="1391550"/>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D667E-A841-D043-8412-5BA2436A373D}">
      <dsp:nvSpPr>
        <dsp:cNvPr id="0" name=""/>
        <dsp:cNvSpPr/>
      </dsp:nvSpPr>
      <dsp:spPr>
        <a:xfrm>
          <a:off x="2156814" y="2278533"/>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NAND</a:t>
          </a:r>
        </a:p>
      </dsp:txBody>
      <dsp:txXfrm>
        <a:off x="2156814" y="2278533"/>
        <a:ext cx="1348745" cy="319545"/>
      </dsp:txXfrm>
    </dsp:sp>
    <dsp:sp modelId="{5DE74BE0-A4C5-FA46-B5F9-EC694950F03F}">
      <dsp:nvSpPr>
        <dsp:cNvPr id="0" name=""/>
        <dsp:cNvSpPr/>
      </dsp:nvSpPr>
      <dsp:spPr>
        <a:xfrm>
          <a:off x="3307032" y="2347592"/>
          <a:ext cx="289932" cy="289932"/>
        </a:xfrm>
        <a:prstGeom prst="ellipse">
          <a:avLst/>
        </a:prstGeom>
        <a:blipFill rotWithShape="1">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13C62B-02D1-1B40-BD43-C05F27B61B2F}">
      <dsp:nvSpPr>
        <dsp:cNvPr id="0" name=""/>
        <dsp:cNvSpPr/>
      </dsp:nvSpPr>
      <dsp:spPr>
        <a:xfrm>
          <a:off x="1163290" y="2781122"/>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A2CDDD-D551-6441-A9D3-E4828BE7AF18}">
      <dsp:nvSpPr>
        <dsp:cNvPr id="0" name=""/>
        <dsp:cNvSpPr/>
      </dsp:nvSpPr>
      <dsp:spPr>
        <a:xfrm>
          <a:off x="1163290" y="3668105"/>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XOR</a:t>
          </a:r>
        </a:p>
      </dsp:txBody>
      <dsp:txXfrm>
        <a:off x="1163290" y="3668105"/>
        <a:ext cx="1348745" cy="319545"/>
      </dsp:txXfrm>
    </dsp:sp>
    <dsp:sp modelId="{8994783D-F70F-B54C-B8D1-25379E658F96}">
      <dsp:nvSpPr>
        <dsp:cNvPr id="0" name=""/>
        <dsp:cNvSpPr/>
      </dsp:nvSpPr>
      <dsp:spPr>
        <a:xfrm>
          <a:off x="2313509" y="3737164"/>
          <a:ext cx="289932" cy="289932"/>
        </a:xfrm>
        <a:prstGeom prst="ellipse">
          <a:avLst/>
        </a:prstGeom>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464BD-3ABB-0E48-930B-B5E5F2E312C2}">
      <dsp:nvSpPr>
        <dsp:cNvPr id="0" name=""/>
        <dsp:cNvSpPr/>
      </dsp:nvSpPr>
      <dsp:spPr>
        <a:xfrm>
          <a:off x="5975552" y="1926734"/>
          <a:ext cx="150378" cy="461161"/>
        </a:xfrm>
        <a:custGeom>
          <a:avLst/>
          <a:gdLst/>
          <a:ahLst/>
          <a:cxnLst/>
          <a:rect l="0" t="0" r="0" b="0"/>
          <a:pathLst>
            <a:path>
              <a:moveTo>
                <a:pt x="0" y="0"/>
              </a:moveTo>
              <a:lnTo>
                <a:pt x="0" y="461161"/>
              </a:lnTo>
              <a:lnTo>
                <a:pt x="150378" y="46116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A07CAE-665A-654A-B733-37D755C198AF}">
      <dsp:nvSpPr>
        <dsp:cNvPr id="0" name=""/>
        <dsp:cNvSpPr/>
      </dsp:nvSpPr>
      <dsp:spPr>
        <a:xfrm>
          <a:off x="5770035" y="1214942"/>
          <a:ext cx="606527" cy="210530"/>
        </a:xfrm>
        <a:custGeom>
          <a:avLst/>
          <a:gdLst/>
          <a:ahLst/>
          <a:cxnLst/>
          <a:rect l="0" t="0" r="0" b="0"/>
          <a:pathLst>
            <a:path>
              <a:moveTo>
                <a:pt x="0" y="0"/>
              </a:moveTo>
              <a:lnTo>
                <a:pt x="0" y="105265"/>
              </a:lnTo>
              <a:lnTo>
                <a:pt x="606527" y="105265"/>
              </a:lnTo>
              <a:lnTo>
                <a:pt x="606527"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BDE666-DA57-E24F-9386-219B4BB93A23}">
      <dsp:nvSpPr>
        <dsp:cNvPr id="0" name=""/>
        <dsp:cNvSpPr/>
      </dsp:nvSpPr>
      <dsp:spPr>
        <a:xfrm>
          <a:off x="4762498" y="1926734"/>
          <a:ext cx="150378" cy="1884745"/>
        </a:xfrm>
        <a:custGeom>
          <a:avLst/>
          <a:gdLst/>
          <a:ahLst/>
          <a:cxnLst/>
          <a:rect l="0" t="0" r="0" b="0"/>
          <a:pathLst>
            <a:path>
              <a:moveTo>
                <a:pt x="0" y="0"/>
              </a:moveTo>
              <a:lnTo>
                <a:pt x="0" y="1884745"/>
              </a:lnTo>
              <a:lnTo>
                <a:pt x="150378" y="188474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79B29E-E00C-644E-9D38-95C687267B57}">
      <dsp:nvSpPr>
        <dsp:cNvPr id="0" name=""/>
        <dsp:cNvSpPr/>
      </dsp:nvSpPr>
      <dsp:spPr>
        <a:xfrm>
          <a:off x="4762498" y="1926734"/>
          <a:ext cx="150378" cy="1172953"/>
        </a:xfrm>
        <a:custGeom>
          <a:avLst/>
          <a:gdLst/>
          <a:ahLst/>
          <a:cxnLst/>
          <a:rect l="0" t="0" r="0" b="0"/>
          <a:pathLst>
            <a:path>
              <a:moveTo>
                <a:pt x="0" y="0"/>
              </a:moveTo>
              <a:lnTo>
                <a:pt x="0" y="1172953"/>
              </a:lnTo>
              <a:lnTo>
                <a:pt x="150378" y="117295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D4A08C-920D-8241-B825-248C9C028FFA}">
      <dsp:nvSpPr>
        <dsp:cNvPr id="0" name=""/>
        <dsp:cNvSpPr/>
      </dsp:nvSpPr>
      <dsp:spPr>
        <a:xfrm>
          <a:off x="4762498" y="1926734"/>
          <a:ext cx="150378" cy="461161"/>
        </a:xfrm>
        <a:custGeom>
          <a:avLst/>
          <a:gdLst/>
          <a:ahLst/>
          <a:cxnLst/>
          <a:rect l="0" t="0" r="0" b="0"/>
          <a:pathLst>
            <a:path>
              <a:moveTo>
                <a:pt x="0" y="0"/>
              </a:moveTo>
              <a:lnTo>
                <a:pt x="0" y="461161"/>
              </a:lnTo>
              <a:lnTo>
                <a:pt x="150378" y="46116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2E5458-F49E-2746-881F-1B6326A96C16}">
      <dsp:nvSpPr>
        <dsp:cNvPr id="0" name=""/>
        <dsp:cNvSpPr/>
      </dsp:nvSpPr>
      <dsp:spPr>
        <a:xfrm>
          <a:off x="5163508" y="1214942"/>
          <a:ext cx="606527" cy="210530"/>
        </a:xfrm>
        <a:custGeom>
          <a:avLst/>
          <a:gdLst/>
          <a:ahLst/>
          <a:cxnLst/>
          <a:rect l="0" t="0" r="0" b="0"/>
          <a:pathLst>
            <a:path>
              <a:moveTo>
                <a:pt x="606527" y="0"/>
              </a:moveTo>
              <a:lnTo>
                <a:pt x="606527" y="105265"/>
              </a:lnTo>
              <a:lnTo>
                <a:pt x="0" y="105265"/>
              </a:lnTo>
              <a:lnTo>
                <a:pt x="0"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B5D56-0A75-534D-97F5-82A8F19A3BF1}">
      <dsp:nvSpPr>
        <dsp:cNvPr id="0" name=""/>
        <dsp:cNvSpPr/>
      </dsp:nvSpPr>
      <dsp:spPr>
        <a:xfrm>
          <a:off x="4253718" y="503150"/>
          <a:ext cx="1516317" cy="210530"/>
        </a:xfrm>
        <a:custGeom>
          <a:avLst/>
          <a:gdLst/>
          <a:ahLst/>
          <a:cxnLst/>
          <a:rect l="0" t="0" r="0" b="0"/>
          <a:pathLst>
            <a:path>
              <a:moveTo>
                <a:pt x="0" y="0"/>
              </a:moveTo>
              <a:lnTo>
                <a:pt x="0" y="105265"/>
              </a:lnTo>
              <a:lnTo>
                <a:pt x="1516317" y="105265"/>
              </a:lnTo>
              <a:lnTo>
                <a:pt x="1516317" y="21053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4AD797-64E6-7843-88DF-EB4FDA1896CB}">
      <dsp:nvSpPr>
        <dsp:cNvPr id="0" name=""/>
        <dsp:cNvSpPr/>
      </dsp:nvSpPr>
      <dsp:spPr>
        <a:xfrm>
          <a:off x="3549444" y="1926734"/>
          <a:ext cx="150378" cy="1172953"/>
        </a:xfrm>
        <a:custGeom>
          <a:avLst/>
          <a:gdLst/>
          <a:ahLst/>
          <a:cxnLst/>
          <a:rect l="0" t="0" r="0" b="0"/>
          <a:pathLst>
            <a:path>
              <a:moveTo>
                <a:pt x="0" y="0"/>
              </a:moveTo>
              <a:lnTo>
                <a:pt x="0" y="1172953"/>
              </a:lnTo>
              <a:lnTo>
                <a:pt x="150378" y="117295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CC071A-1E71-684D-B5FF-02EE87A6C61B}">
      <dsp:nvSpPr>
        <dsp:cNvPr id="0" name=""/>
        <dsp:cNvSpPr/>
      </dsp:nvSpPr>
      <dsp:spPr>
        <a:xfrm>
          <a:off x="3549444" y="1926734"/>
          <a:ext cx="150378" cy="461161"/>
        </a:xfrm>
        <a:custGeom>
          <a:avLst/>
          <a:gdLst/>
          <a:ahLst/>
          <a:cxnLst/>
          <a:rect l="0" t="0" r="0" b="0"/>
          <a:pathLst>
            <a:path>
              <a:moveTo>
                <a:pt x="0" y="0"/>
              </a:moveTo>
              <a:lnTo>
                <a:pt x="0" y="461161"/>
              </a:lnTo>
              <a:lnTo>
                <a:pt x="150378" y="46116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E22DE-6142-1144-AC12-955641FD1F63}">
      <dsp:nvSpPr>
        <dsp:cNvPr id="0" name=""/>
        <dsp:cNvSpPr/>
      </dsp:nvSpPr>
      <dsp:spPr>
        <a:xfrm>
          <a:off x="2737400" y="1214942"/>
          <a:ext cx="1213054" cy="210530"/>
        </a:xfrm>
        <a:custGeom>
          <a:avLst/>
          <a:gdLst/>
          <a:ahLst/>
          <a:cxnLst/>
          <a:rect l="0" t="0" r="0" b="0"/>
          <a:pathLst>
            <a:path>
              <a:moveTo>
                <a:pt x="0" y="0"/>
              </a:moveTo>
              <a:lnTo>
                <a:pt x="0" y="105265"/>
              </a:lnTo>
              <a:lnTo>
                <a:pt x="1213054" y="105265"/>
              </a:lnTo>
              <a:lnTo>
                <a:pt x="1213054"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D0448E-633F-E14C-8638-F2A544C359AC}">
      <dsp:nvSpPr>
        <dsp:cNvPr id="0" name=""/>
        <dsp:cNvSpPr/>
      </dsp:nvSpPr>
      <dsp:spPr>
        <a:xfrm>
          <a:off x="2691680" y="1214942"/>
          <a:ext cx="91440" cy="210530"/>
        </a:xfrm>
        <a:custGeom>
          <a:avLst/>
          <a:gdLst/>
          <a:ahLst/>
          <a:cxnLst/>
          <a:rect l="0" t="0" r="0" b="0"/>
          <a:pathLst>
            <a:path>
              <a:moveTo>
                <a:pt x="45720" y="0"/>
              </a:moveTo>
              <a:lnTo>
                <a:pt x="45720"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E2F63F-DF2F-304E-804D-A6B985B3DE00}">
      <dsp:nvSpPr>
        <dsp:cNvPr id="0" name=""/>
        <dsp:cNvSpPr/>
      </dsp:nvSpPr>
      <dsp:spPr>
        <a:xfrm>
          <a:off x="1123336" y="1926734"/>
          <a:ext cx="150378" cy="1884745"/>
        </a:xfrm>
        <a:custGeom>
          <a:avLst/>
          <a:gdLst/>
          <a:ahLst/>
          <a:cxnLst/>
          <a:rect l="0" t="0" r="0" b="0"/>
          <a:pathLst>
            <a:path>
              <a:moveTo>
                <a:pt x="0" y="0"/>
              </a:moveTo>
              <a:lnTo>
                <a:pt x="0" y="1884745"/>
              </a:lnTo>
              <a:lnTo>
                <a:pt x="150378" y="188474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E915C5-FC75-9E4B-A194-C548FD8FA303}">
      <dsp:nvSpPr>
        <dsp:cNvPr id="0" name=""/>
        <dsp:cNvSpPr/>
      </dsp:nvSpPr>
      <dsp:spPr>
        <a:xfrm>
          <a:off x="1123336" y="1926734"/>
          <a:ext cx="150378" cy="1172953"/>
        </a:xfrm>
        <a:custGeom>
          <a:avLst/>
          <a:gdLst/>
          <a:ahLst/>
          <a:cxnLst/>
          <a:rect l="0" t="0" r="0" b="0"/>
          <a:pathLst>
            <a:path>
              <a:moveTo>
                <a:pt x="0" y="0"/>
              </a:moveTo>
              <a:lnTo>
                <a:pt x="0" y="1172953"/>
              </a:lnTo>
              <a:lnTo>
                <a:pt x="150378" y="117295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04CE11-A21C-5A41-81A3-1C8DE98BCB32}">
      <dsp:nvSpPr>
        <dsp:cNvPr id="0" name=""/>
        <dsp:cNvSpPr/>
      </dsp:nvSpPr>
      <dsp:spPr>
        <a:xfrm>
          <a:off x="1123336" y="1926734"/>
          <a:ext cx="150378" cy="461161"/>
        </a:xfrm>
        <a:custGeom>
          <a:avLst/>
          <a:gdLst/>
          <a:ahLst/>
          <a:cxnLst/>
          <a:rect l="0" t="0" r="0" b="0"/>
          <a:pathLst>
            <a:path>
              <a:moveTo>
                <a:pt x="0" y="0"/>
              </a:moveTo>
              <a:lnTo>
                <a:pt x="0" y="461161"/>
              </a:lnTo>
              <a:lnTo>
                <a:pt x="150378" y="46116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006FD4-0516-F942-9992-52D9D5E0ED16}">
      <dsp:nvSpPr>
        <dsp:cNvPr id="0" name=""/>
        <dsp:cNvSpPr/>
      </dsp:nvSpPr>
      <dsp:spPr>
        <a:xfrm>
          <a:off x="1524346" y="1214942"/>
          <a:ext cx="1213054" cy="210530"/>
        </a:xfrm>
        <a:custGeom>
          <a:avLst/>
          <a:gdLst/>
          <a:ahLst/>
          <a:cxnLst/>
          <a:rect l="0" t="0" r="0" b="0"/>
          <a:pathLst>
            <a:path>
              <a:moveTo>
                <a:pt x="1213054" y="0"/>
              </a:moveTo>
              <a:lnTo>
                <a:pt x="1213054" y="105265"/>
              </a:lnTo>
              <a:lnTo>
                <a:pt x="0" y="105265"/>
              </a:lnTo>
              <a:lnTo>
                <a:pt x="0"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C91DBA-426C-7249-A51F-997FAA5EA589}">
      <dsp:nvSpPr>
        <dsp:cNvPr id="0" name=""/>
        <dsp:cNvSpPr/>
      </dsp:nvSpPr>
      <dsp:spPr>
        <a:xfrm>
          <a:off x="2737400" y="503150"/>
          <a:ext cx="1516317" cy="210530"/>
        </a:xfrm>
        <a:custGeom>
          <a:avLst/>
          <a:gdLst/>
          <a:ahLst/>
          <a:cxnLst/>
          <a:rect l="0" t="0" r="0" b="0"/>
          <a:pathLst>
            <a:path>
              <a:moveTo>
                <a:pt x="1516317" y="0"/>
              </a:moveTo>
              <a:lnTo>
                <a:pt x="1516317" y="105265"/>
              </a:lnTo>
              <a:lnTo>
                <a:pt x="0" y="105265"/>
              </a:lnTo>
              <a:lnTo>
                <a:pt x="0" y="21053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7FCE28-7E8B-F244-BEF0-5C5E42897CD3}">
      <dsp:nvSpPr>
        <dsp:cNvPr id="0" name=""/>
        <dsp:cNvSpPr/>
      </dsp:nvSpPr>
      <dsp:spPr>
        <a:xfrm>
          <a:off x="3205027" y="1888"/>
          <a:ext cx="2097380" cy="50126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Quantum Gates</a:t>
          </a:r>
        </a:p>
      </dsp:txBody>
      <dsp:txXfrm>
        <a:off x="3205027" y="1888"/>
        <a:ext cx="2097380" cy="501261"/>
      </dsp:txXfrm>
    </dsp:sp>
    <dsp:sp modelId="{F67B0455-DCE3-3040-B8F8-A1710393F4E0}">
      <dsp:nvSpPr>
        <dsp:cNvPr id="0" name=""/>
        <dsp:cNvSpPr/>
      </dsp:nvSpPr>
      <dsp:spPr>
        <a:xfrm>
          <a:off x="2236138" y="713680"/>
          <a:ext cx="1002523" cy="50126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Single Qubit</a:t>
          </a:r>
        </a:p>
      </dsp:txBody>
      <dsp:txXfrm>
        <a:off x="2236138" y="713680"/>
        <a:ext cx="1002523" cy="501261"/>
      </dsp:txXfrm>
    </dsp:sp>
    <dsp:sp modelId="{5296C399-8FAA-024B-80CE-49711F7FDD59}">
      <dsp:nvSpPr>
        <dsp:cNvPr id="0" name=""/>
        <dsp:cNvSpPr/>
      </dsp:nvSpPr>
      <dsp:spPr>
        <a:xfrm>
          <a:off x="1023084"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Pauli Gates</a:t>
          </a:r>
        </a:p>
      </dsp:txBody>
      <dsp:txXfrm>
        <a:off x="1023084" y="1425472"/>
        <a:ext cx="1002523" cy="501261"/>
      </dsp:txXfrm>
    </dsp:sp>
    <dsp:sp modelId="{E7910455-057F-3444-AE2A-B1E4709F32FA}">
      <dsp:nvSpPr>
        <dsp:cNvPr id="0" name=""/>
        <dsp:cNvSpPr/>
      </dsp:nvSpPr>
      <dsp:spPr>
        <a:xfrm>
          <a:off x="1273715" y="2137265"/>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Pauli-X</a:t>
          </a:r>
        </a:p>
      </dsp:txBody>
      <dsp:txXfrm>
        <a:off x="1273715" y="2137265"/>
        <a:ext cx="1002523" cy="501261"/>
      </dsp:txXfrm>
    </dsp:sp>
    <dsp:sp modelId="{E2D96B2C-549A-8249-A387-81816872FAD9}">
      <dsp:nvSpPr>
        <dsp:cNvPr id="0" name=""/>
        <dsp:cNvSpPr/>
      </dsp:nvSpPr>
      <dsp:spPr>
        <a:xfrm>
          <a:off x="1273715" y="2849057"/>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Pauli-Y</a:t>
          </a:r>
        </a:p>
      </dsp:txBody>
      <dsp:txXfrm>
        <a:off x="1273715" y="2849057"/>
        <a:ext cx="1002523" cy="501261"/>
      </dsp:txXfrm>
    </dsp:sp>
    <dsp:sp modelId="{2BA37535-743C-2C40-9076-1483B3ADF650}">
      <dsp:nvSpPr>
        <dsp:cNvPr id="0" name=""/>
        <dsp:cNvSpPr/>
      </dsp:nvSpPr>
      <dsp:spPr>
        <a:xfrm>
          <a:off x="1273715" y="3560849"/>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Pauli-Z</a:t>
          </a:r>
        </a:p>
      </dsp:txBody>
      <dsp:txXfrm>
        <a:off x="1273715" y="3560849"/>
        <a:ext cx="1002523" cy="501261"/>
      </dsp:txXfrm>
    </dsp:sp>
    <dsp:sp modelId="{191B423B-33CF-134D-B272-773AA70E1A69}">
      <dsp:nvSpPr>
        <dsp:cNvPr id="0" name=""/>
        <dsp:cNvSpPr/>
      </dsp:nvSpPr>
      <dsp:spPr>
        <a:xfrm>
          <a:off x="2236138"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Hadamard Gate</a:t>
          </a:r>
        </a:p>
      </dsp:txBody>
      <dsp:txXfrm>
        <a:off x="2236138" y="1425472"/>
        <a:ext cx="1002523" cy="501261"/>
      </dsp:txXfrm>
    </dsp:sp>
    <dsp:sp modelId="{3F45A4E0-35D7-2947-967A-043411F20AB4}">
      <dsp:nvSpPr>
        <dsp:cNvPr id="0" name=""/>
        <dsp:cNvSpPr/>
      </dsp:nvSpPr>
      <dsp:spPr>
        <a:xfrm>
          <a:off x="3449192"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Phase Gates</a:t>
          </a:r>
        </a:p>
      </dsp:txBody>
      <dsp:txXfrm>
        <a:off x="3449192" y="1425472"/>
        <a:ext cx="1002523" cy="501261"/>
      </dsp:txXfrm>
    </dsp:sp>
    <dsp:sp modelId="{14961415-BE9A-3047-B776-DC7F26C5F888}">
      <dsp:nvSpPr>
        <dsp:cNvPr id="0" name=""/>
        <dsp:cNvSpPr/>
      </dsp:nvSpPr>
      <dsp:spPr>
        <a:xfrm>
          <a:off x="3699823" y="2137265"/>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S Gate</a:t>
          </a:r>
        </a:p>
      </dsp:txBody>
      <dsp:txXfrm>
        <a:off x="3699823" y="2137265"/>
        <a:ext cx="1002523" cy="501261"/>
      </dsp:txXfrm>
    </dsp:sp>
    <dsp:sp modelId="{186E4DB7-837F-8D4F-85FE-21326184D43E}">
      <dsp:nvSpPr>
        <dsp:cNvPr id="0" name=""/>
        <dsp:cNvSpPr/>
      </dsp:nvSpPr>
      <dsp:spPr>
        <a:xfrm>
          <a:off x="3699823" y="2849057"/>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T Gate</a:t>
          </a:r>
        </a:p>
      </dsp:txBody>
      <dsp:txXfrm>
        <a:off x="3699823" y="2849057"/>
        <a:ext cx="1002523" cy="501261"/>
      </dsp:txXfrm>
    </dsp:sp>
    <dsp:sp modelId="{7C4B8335-9291-454B-8E75-6EDA0A80A5BA}">
      <dsp:nvSpPr>
        <dsp:cNvPr id="0" name=""/>
        <dsp:cNvSpPr/>
      </dsp:nvSpPr>
      <dsp:spPr>
        <a:xfrm>
          <a:off x="5268773" y="713680"/>
          <a:ext cx="1002523" cy="50126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Multiple Qubit</a:t>
          </a:r>
        </a:p>
      </dsp:txBody>
      <dsp:txXfrm>
        <a:off x="5268773" y="713680"/>
        <a:ext cx="1002523" cy="501261"/>
      </dsp:txXfrm>
    </dsp:sp>
    <dsp:sp modelId="{BD560296-E798-4F45-81F2-50D0C6E0E54E}">
      <dsp:nvSpPr>
        <dsp:cNvPr id="0" name=""/>
        <dsp:cNvSpPr/>
      </dsp:nvSpPr>
      <dsp:spPr>
        <a:xfrm>
          <a:off x="4662246"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2-Qubit Gates</a:t>
          </a:r>
        </a:p>
      </dsp:txBody>
      <dsp:txXfrm>
        <a:off x="4662246" y="1425472"/>
        <a:ext cx="1002523" cy="501261"/>
      </dsp:txXfrm>
    </dsp:sp>
    <dsp:sp modelId="{0C2D5C92-C5AD-4B4A-9DC3-BEFD5E262670}">
      <dsp:nvSpPr>
        <dsp:cNvPr id="0" name=""/>
        <dsp:cNvSpPr/>
      </dsp:nvSpPr>
      <dsp:spPr>
        <a:xfrm>
          <a:off x="4912877" y="2137265"/>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CNOT</a:t>
          </a:r>
        </a:p>
      </dsp:txBody>
      <dsp:txXfrm>
        <a:off x="4912877" y="2137265"/>
        <a:ext cx="1002523" cy="501261"/>
      </dsp:txXfrm>
    </dsp:sp>
    <dsp:sp modelId="{3E74F72E-72F0-C44D-A9D0-6A421E0A83F2}">
      <dsp:nvSpPr>
        <dsp:cNvPr id="0" name=""/>
        <dsp:cNvSpPr/>
      </dsp:nvSpPr>
      <dsp:spPr>
        <a:xfrm>
          <a:off x="4912877" y="2849057"/>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CZ</a:t>
          </a:r>
        </a:p>
      </dsp:txBody>
      <dsp:txXfrm>
        <a:off x="4912877" y="2849057"/>
        <a:ext cx="1002523" cy="501261"/>
      </dsp:txXfrm>
    </dsp:sp>
    <dsp:sp modelId="{D51EBDB6-33AB-F14E-AAF2-EFAF46F24A62}">
      <dsp:nvSpPr>
        <dsp:cNvPr id="0" name=""/>
        <dsp:cNvSpPr/>
      </dsp:nvSpPr>
      <dsp:spPr>
        <a:xfrm>
          <a:off x="4912877" y="3560849"/>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SWAP</a:t>
          </a:r>
        </a:p>
      </dsp:txBody>
      <dsp:txXfrm>
        <a:off x="4912877" y="3560849"/>
        <a:ext cx="1002523" cy="501261"/>
      </dsp:txXfrm>
    </dsp:sp>
    <dsp:sp modelId="{7F7AAB3C-B7CE-504B-BED9-B1084643EAE5}">
      <dsp:nvSpPr>
        <dsp:cNvPr id="0" name=""/>
        <dsp:cNvSpPr/>
      </dsp:nvSpPr>
      <dsp:spPr>
        <a:xfrm>
          <a:off x="5875300"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3-Qubit Gates</a:t>
          </a:r>
        </a:p>
      </dsp:txBody>
      <dsp:txXfrm>
        <a:off x="5875300" y="1425472"/>
        <a:ext cx="1002523" cy="501261"/>
      </dsp:txXfrm>
    </dsp:sp>
    <dsp:sp modelId="{13FC543E-DAB9-4145-881E-5AD885581A80}">
      <dsp:nvSpPr>
        <dsp:cNvPr id="0" name=""/>
        <dsp:cNvSpPr/>
      </dsp:nvSpPr>
      <dsp:spPr>
        <a:xfrm>
          <a:off x="6125931" y="2137265"/>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Toffoli Gate</a:t>
          </a:r>
        </a:p>
      </dsp:txBody>
      <dsp:txXfrm>
        <a:off x="6125931" y="2137265"/>
        <a:ext cx="1002523" cy="50126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559FC-7680-4649-9BC7-CA11C741AC98}">
      <dsp:nvSpPr>
        <dsp:cNvPr id="0" name=""/>
        <dsp:cNvSpPr/>
      </dsp:nvSpPr>
      <dsp:spPr>
        <a:xfrm>
          <a:off x="877368" y="9783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2F6280A-23F7-3E47-ADEE-9B46BDDD7753}">
      <dsp:nvSpPr>
        <dsp:cNvPr id="0" name=""/>
        <dsp:cNvSpPr/>
      </dsp:nvSpPr>
      <dsp:spPr>
        <a:xfrm>
          <a:off x="953734" y="188789"/>
          <a:ext cx="1374576" cy="978547"/>
        </a:xfrm>
        <a:prstGeom prst="rect">
          <a:avLst/>
        </a:prstGeom>
        <a:blipFill rotWithShape="1">
          <a:blip xmlns:r="http://schemas.openxmlformats.org/officeDocument/2006/relationships" r:embed="rId1"/>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85E5517-6CE3-2343-8737-C759C29347FF}">
      <dsp:nvSpPr>
        <dsp:cNvPr id="0" name=""/>
        <dsp:cNvSpPr/>
      </dsp:nvSpPr>
      <dsp:spPr>
        <a:xfrm>
          <a:off x="953734" y="126203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AND</a:t>
          </a:r>
        </a:p>
      </dsp:txBody>
      <dsp:txXfrm>
        <a:off x="953734" y="1262034"/>
        <a:ext cx="1374576" cy="485144"/>
      </dsp:txXfrm>
    </dsp:sp>
    <dsp:sp modelId="{0D729BBB-BF8E-E841-9416-21390DCCCE18}">
      <dsp:nvSpPr>
        <dsp:cNvPr id="0" name=""/>
        <dsp:cNvSpPr/>
      </dsp:nvSpPr>
      <dsp:spPr>
        <a:xfrm>
          <a:off x="2750992" y="9783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F3F3DA7-5A9E-274F-8909-E8C747861C60}">
      <dsp:nvSpPr>
        <dsp:cNvPr id="0" name=""/>
        <dsp:cNvSpPr/>
      </dsp:nvSpPr>
      <dsp:spPr>
        <a:xfrm>
          <a:off x="2827358" y="188789"/>
          <a:ext cx="1374576" cy="978547"/>
        </a:xfrm>
        <a:prstGeom prst="rect">
          <a:avLst/>
        </a:prstGeom>
        <a:blipFill rotWithShape="1">
          <a:blip xmlns:r="http://schemas.openxmlformats.org/officeDocument/2006/relationships" r:embed="rId2"/>
          <a:srcRect/>
          <a:stretch>
            <a:fillRect t="-1000" b="-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5304F78-62EA-2F4E-AF1F-2850003CD6ED}">
      <dsp:nvSpPr>
        <dsp:cNvPr id="0" name=""/>
        <dsp:cNvSpPr/>
      </dsp:nvSpPr>
      <dsp:spPr>
        <a:xfrm>
          <a:off x="2827358" y="126203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NAND</a:t>
          </a:r>
        </a:p>
      </dsp:txBody>
      <dsp:txXfrm>
        <a:off x="2827358" y="1262034"/>
        <a:ext cx="1374576" cy="485144"/>
      </dsp:txXfrm>
    </dsp:sp>
    <dsp:sp modelId="{DA395D67-147F-C54F-BAA9-2C63EE4D74E0}">
      <dsp:nvSpPr>
        <dsp:cNvPr id="0" name=""/>
        <dsp:cNvSpPr/>
      </dsp:nvSpPr>
      <dsp:spPr>
        <a:xfrm>
          <a:off x="4624616" y="9783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CA4390D-ED76-3846-8CE3-D1519184BDCC}">
      <dsp:nvSpPr>
        <dsp:cNvPr id="0" name=""/>
        <dsp:cNvSpPr/>
      </dsp:nvSpPr>
      <dsp:spPr>
        <a:xfrm>
          <a:off x="4700981" y="188789"/>
          <a:ext cx="1374576" cy="978547"/>
        </a:xfrm>
        <a:prstGeom prst="rect">
          <a:avLst/>
        </a:prstGeom>
        <a:blipFill rotWithShape="1">
          <a:blip xmlns:r="http://schemas.openxmlformats.org/officeDocument/2006/relationships" r:embed="rId3"/>
          <a:srcRect/>
          <a:stretch>
            <a:fillRect t="-3000" b="-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8E1B4B-7120-9248-B31C-B6C1BE527C56}">
      <dsp:nvSpPr>
        <dsp:cNvPr id="0" name=""/>
        <dsp:cNvSpPr/>
      </dsp:nvSpPr>
      <dsp:spPr>
        <a:xfrm>
          <a:off x="4700981" y="126203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OR</a:t>
          </a:r>
        </a:p>
      </dsp:txBody>
      <dsp:txXfrm>
        <a:off x="4700981" y="1262034"/>
        <a:ext cx="1374576" cy="485144"/>
      </dsp:txXfrm>
    </dsp:sp>
    <dsp:sp modelId="{35D4E136-766A-CA48-A4A2-D8CBEEF0A0CD}">
      <dsp:nvSpPr>
        <dsp:cNvPr id="0" name=""/>
        <dsp:cNvSpPr/>
      </dsp:nvSpPr>
      <dsp:spPr>
        <a:xfrm>
          <a:off x="1814180" y="189990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F6BEB6D-A0EB-1E4E-AC15-82175D1538C8}">
      <dsp:nvSpPr>
        <dsp:cNvPr id="0" name=""/>
        <dsp:cNvSpPr/>
      </dsp:nvSpPr>
      <dsp:spPr>
        <a:xfrm>
          <a:off x="1890546" y="1990860"/>
          <a:ext cx="1374576" cy="978547"/>
        </a:xfrm>
        <a:prstGeom prst="rect">
          <a:avLst/>
        </a:prstGeom>
        <a:blipFill rotWithShape="1">
          <a:blip xmlns:r="http://schemas.openxmlformats.org/officeDocument/2006/relationships" r:embed="rId4"/>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AFFC327-2752-FB49-A68D-4F0514650173}">
      <dsp:nvSpPr>
        <dsp:cNvPr id="0" name=""/>
        <dsp:cNvSpPr/>
      </dsp:nvSpPr>
      <dsp:spPr>
        <a:xfrm>
          <a:off x="1890546" y="306410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NOT</a:t>
          </a:r>
        </a:p>
      </dsp:txBody>
      <dsp:txXfrm>
        <a:off x="1890546" y="3064104"/>
        <a:ext cx="1374576" cy="485144"/>
      </dsp:txXfrm>
    </dsp:sp>
    <dsp:sp modelId="{AD15C47D-3E4B-DB4C-A1F5-9075D121B0DD}">
      <dsp:nvSpPr>
        <dsp:cNvPr id="0" name=""/>
        <dsp:cNvSpPr/>
      </dsp:nvSpPr>
      <dsp:spPr>
        <a:xfrm>
          <a:off x="3687804" y="189990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E0E73F4-1926-6749-83B0-2B426577FE9B}">
      <dsp:nvSpPr>
        <dsp:cNvPr id="0" name=""/>
        <dsp:cNvSpPr/>
      </dsp:nvSpPr>
      <dsp:spPr>
        <a:xfrm>
          <a:off x="3764169" y="1990860"/>
          <a:ext cx="1374576" cy="978547"/>
        </a:xfrm>
        <a:prstGeom prst="rect">
          <a:avLst/>
        </a:prstGeom>
        <a:blipFill rotWithShape="1">
          <a:blip xmlns:r="http://schemas.openxmlformats.org/officeDocument/2006/relationships" r:embed="rId5"/>
          <a:srcRect/>
          <a:stretch>
            <a:fillRect l="-1000" r="-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750D797-B75B-1841-BD24-66BF2BC18791}">
      <dsp:nvSpPr>
        <dsp:cNvPr id="0" name=""/>
        <dsp:cNvSpPr/>
      </dsp:nvSpPr>
      <dsp:spPr>
        <a:xfrm>
          <a:off x="3764169" y="306410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XOR/CNOT</a:t>
          </a:r>
        </a:p>
      </dsp:txBody>
      <dsp:txXfrm>
        <a:off x="3764169" y="3064104"/>
        <a:ext cx="1374576" cy="48514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AE11F-B257-1346-9F11-03C90CB4DB2D}">
      <dsp:nvSpPr>
        <dsp:cNvPr id="0" name=""/>
        <dsp:cNvSpPr/>
      </dsp:nvSpPr>
      <dsp:spPr>
        <a:xfrm>
          <a:off x="1535131" y="0"/>
          <a:ext cx="1670618" cy="196543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01AAEC-3FD6-C34C-BD87-A54CB74C3CE8}">
      <dsp:nvSpPr>
        <dsp:cNvPr id="0" name=""/>
        <dsp:cNvSpPr/>
      </dsp:nvSpPr>
      <dsp:spPr>
        <a:xfrm>
          <a:off x="1618662" y="78617"/>
          <a:ext cx="1503556" cy="1277531"/>
        </a:xfrm>
        <a:prstGeom prst="rect">
          <a:avLst/>
        </a:prstGeom>
        <a:blipFill rotWithShape="1">
          <a:blip xmlns:r="http://schemas.openxmlformats.org/officeDocument/2006/relationships" r:embed="rId1"/>
          <a:srcRect/>
          <a:stretch>
            <a:fillRect t="-9000" b="-9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1B12A51-7B57-CA47-8CC3-94BD92A5C1D0}">
      <dsp:nvSpPr>
        <dsp:cNvPr id="0" name=""/>
        <dsp:cNvSpPr/>
      </dsp:nvSpPr>
      <dsp:spPr>
        <a:xfrm>
          <a:off x="1618662" y="1356148"/>
          <a:ext cx="1503556" cy="530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Z Gate</a:t>
          </a:r>
        </a:p>
      </dsp:txBody>
      <dsp:txXfrm>
        <a:off x="1618662" y="1356148"/>
        <a:ext cx="1503556" cy="530666"/>
      </dsp:txXfrm>
    </dsp:sp>
    <dsp:sp modelId="{2CB59A9C-2E77-FB42-ACDD-4189C8BE4E1C}">
      <dsp:nvSpPr>
        <dsp:cNvPr id="0" name=""/>
        <dsp:cNvSpPr/>
      </dsp:nvSpPr>
      <dsp:spPr>
        <a:xfrm>
          <a:off x="3918137" y="0"/>
          <a:ext cx="1670618" cy="196543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F72F059-C992-3841-A160-E5445CBE266A}">
      <dsp:nvSpPr>
        <dsp:cNvPr id="0" name=""/>
        <dsp:cNvSpPr/>
      </dsp:nvSpPr>
      <dsp:spPr>
        <a:xfrm>
          <a:off x="4001668" y="78617"/>
          <a:ext cx="1503556" cy="1277531"/>
        </a:xfrm>
        <a:prstGeom prst="rect">
          <a:avLst/>
        </a:prstGeom>
        <a:blipFill rotWithShape="1">
          <a:blip xmlns:r="http://schemas.openxmlformats.org/officeDocument/2006/relationships" r:embed="rId2"/>
          <a:srcRect/>
          <a:stretch>
            <a:fillRect l="-2000" r="-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B770B69-7992-A340-8723-FEE6B0A6B0D3}">
      <dsp:nvSpPr>
        <dsp:cNvPr id="0" name=""/>
        <dsp:cNvSpPr/>
      </dsp:nvSpPr>
      <dsp:spPr>
        <a:xfrm>
          <a:off x="4001668" y="1356148"/>
          <a:ext cx="1503556" cy="530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CZ Gate</a:t>
          </a:r>
        </a:p>
      </dsp:txBody>
      <dsp:txXfrm>
        <a:off x="4001668" y="1356148"/>
        <a:ext cx="1503556" cy="530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A2C6C-6979-7B40-A73C-D5D29CC31873}">
      <dsp:nvSpPr>
        <dsp:cNvPr id="0" name=""/>
        <dsp:cNvSpPr/>
      </dsp:nvSpPr>
      <dsp:spPr>
        <a:xfrm>
          <a:off x="0" y="419624"/>
          <a:ext cx="8768137" cy="630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6CF358A-A85D-5F48-901D-123DF3A87E8F}">
      <dsp:nvSpPr>
        <dsp:cNvPr id="0" name=""/>
        <dsp:cNvSpPr/>
      </dsp:nvSpPr>
      <dsp:spPr>
        <a:xfrm>
          <a:off x="438406" y="50624"/>
          <a:ext cx="6137695" cy="738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990" tIns="0" rIns="231990" bIns="0" numCol="1" spcCol="1270" anchor="ctr" anchorCtr="0">
          <a:noAutofit/>
        </a:bodyPr>
        <a:lstStyle/>
        <a:p>
          <a:pPr marL="0" lvl="0" indent="0" algn="l" defTabSz="711200">
            <a:lnSpc>
              <a:spcPct val="90000"/>
            </a:lnSpc>
            <a:spcBef>
              <a:spcPct val="0"/>
            </a:spcBef>
            <a:spcAft>
              <a:spcPct val="35000"/>
            </a:spcAft>
            <a:buNone/>
          </a:pPr>
          <a:r>
            <a:rPr lang="en-US" sz="1600" kern="1200" dirty="0"/>
            <a:t>Any Two-Level Quantum System</a:t>
          </a:r>
        </a:p>
      </dsp:txBody>
      <dsp:txXfrm>
        <a:off x="474432" y="86650"/>
        <a:ext cx="6065643" cy="665948"/>
      </dsp:txXfrm>
    </dsp:sp>
    <dsp:sp modelId="{35E8798D-647F-ED48-9080-DCA06C6440C1}">
      <dsp:nvSpPr>
        <dsp:cNvPr id="0" name=""/>
        <dsp:cNvSpPr/>
      </dsp:nvSpPr>
      <dsp:spPr>
        <a:xfrm>
          <a:off x="0" y="1553624"/>
          <a:ext cx="8768137" cy="630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2F55F82-B7CB-6F4B-ADD9-5315B2126EFA}">
      <dsp:nvSpPr>
        <dsp:cNvPr id="0" name=""/>
        <dsp:cNvSpPr/>
      </dsp:nvSpPr>
      <dsp:spPr>
        <a:xfrm>
          <a:off x="438406" y="1184624"/>
          <a:ext cx="6137695" cy="738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990" tIns="0" rIns="231990" bIns="0" numCol="1" spcCol="1270" anchor="ctr" anchorCtr="0">
          <a:noAutofit/>
        </a:bodyPr>
        <a:lstStyle/>
        <a:p>
          <a:pPr marL="0" lvl="0" indent="0" algn="l" defTabSz="711200">
            <a:lnSpc>
              <a:spcPct val="90000"/>
            </a:lnSpc>
            <a:spcBef>
              <a:spcPct val="0"/>
            </a:spcBef>
            <a:spcAft>
              <a:spcPct val="35000"/>
            </a:spcAft>
            <a:buNone/>
          </a:pPr>
          <a:r>
            <a:rPr lang="en-US" sz="1600" kern="1200" dirty="0"/>
            <a:t>We can implement Qubits </a:t>
          </a:r>
          <a:r>
            <a:rPr lang="en-US" sz="1600" kern="1200"/>
            <a:t>by isolating </a:t>
          </a:r>
          <a:r>
            <a:rPr lang="en-US" sz="1600" kern="1200" dirty="0"/>
            <a:t>two levels from a Multi-Level Quantum System</a:t>
          </a:r>
        </a:p>
      </dsp:txBody>
      <dsp:txXfrm>
        <a:off x="474432" y="1220650"/>
        <a:ext cx="6065643" cy="665948"/>
      </dsp:txXfrm>
    </dsp:sp>
    <dsp:sp modelId="{0EAD6985-2096-7541-B20D-8ECFB384311B}">
      <dsp:nvSpPr>
        <dsp:cNvPr id="0" name=""/>
        <dsp:cNvSpPr/>
      </dsp:nvSpPr>
      <dsp:spPr>
        <a:xfrm>
          <a:off x="0" y="2687624"/>
          <a:ext cx="8768137" cy="1771875"/>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0505" tIns="520700" rIns="680505"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Photonic Qubits</a:t>
          </a:r>
        </a:p>
        <a:p>
          <a:pPr marL="114300" lvl="1" indent="-114300" algn="l" defTabSz="533400">
            <a:lnSpc>
              <a:spcPct val="90000"/>
            </a:lnSpc>
            <a:spcBef>
              <a:spcPct val="0"/>
            </a:spcBef>
            <a:spcAft>
              <a:spcPct val="15000"/>
            </a:spcAft>
            <a:buChar char="•"/>
          </a:pPr>
          <a:r>
            <a:rPr lang="en-US" sz="1200" kern="1200"/>
            <a:t>Single Atom Qubits</a:t>
          </a:r>
        </a:p>
        <a:p>
          <a:pPr marL="114300" lvl="1" indent="-114300" algn="l" defTabSz="533400">
            <a:lnSpc>
              <a:spcPct val="90000"/>
            </a:lnSpc>
            <a:spcBef>
              <a:spcPct val="0"/>
            </a:spcBef>
            <a:spcAft>
              <a:spcPct val="15000"/>
            </a:spcAft>
            <a:buChar char="•"/>
          </a:pPr>
          <a:r>
            <a:rPr lang="en-US" sz="1200" kern="1200" dirty="0"/>
            <a:t>Ion Trap Qubits</a:t>
          </a:r>
        </a:p>
        <a:p>
          <a:pPr marL="114300" lvl="1" indent="-114300" algn="l" defTabSz="533400">
            <a:lnSpc>
              <a:spcPct val="90000"/>
            </a:lnSpc>
            <a:spcBef>
              <a:spcPct val="0"/>
            </a:spcBef>
            <a:spcAft>
              <a:spcPct val="15000"/>
            </a:spcAft>
            <a:buChar char="•"/>
          </a:pPr>
          <a:r>
            <a:rPr lang="en-US" sz="1200" kern="1200"/>
            <a:t>Superconducting Qubits</a:t>
          </a:r>
        </a:p>
        <a:p>
          <a:pPr marL="114300" lvl="1" indent="-114300" algn="l" defTabSz="533400">
            <a:lnSpc>
              <a:spcPct val="90000"/>
            </a:lnSpc>
            <a:spcBef>
              <a:spcPct val="0"/>
            </a:spcBef>
            <a:spcAft>
              <a:spcPct val="15000"/>
            </a:spcAft>
            <a:buChar char="•"/>
          </a:pPr>
          <a:r>
            <a:rPr lang="en-US" sz="1200" kern="1200"/>
            <a:t>Spintronic Qubits</a:t>
          </a:r>
        </a:p>
        <a:p>
          <a:pPr marL="114300" lvl="1" indent="-114300" algn="l" defTabSz="533400">
            <a:lnSpc>
              <a:spcPct val="90000"/>
            </a:lnSpc>
            <a:spcBef>
              <a:spcPct val="0"/>
            </a:spcBef>
            <a:spcAft>
              <a:spcPct val="15000"/>
            </a:spcAft>
            <a:buChar char="•"/>
          </a:pPr>
          <a:r>
            <a:rPr lang="en-US" sz="1200" kern="1200"/>
            <a:t>NV Centre Qubits</a:t>
          </a:r>
        </a:p>
      </dsp:txBody>
      <dsp:txXfrm>
        <a:off x="0" y="2687624"/>
        <a:ext cx="8768137" cy="1771875"/>
      </dsp:txXfrm>
    </dsp:sp>
    <dsp:sp modelId="{1838CB35-60FB-F848-9DC7-D8AFEF31B13B}">
      <dsp:nvSpPr>
        <dsp:cNvPr id="0" name=""/>
        <dsp:cNvSpPr/>
      </dsp:nvSpPr>
      <dsp:spPr>
        <a:xfrm>
          <a:off x="438406" y="2318624"/>
          <a:ext cx="6137695" cy="7380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990" tIns="0" rIns="231990" bIns="0" numCol="1" spcCol="1270" anchor="ctr" anchorCtr="0">
          <a:noAutofit/>
        </a:bodyPr>
        <a:lstStyle/>
        <a:p>
          <a:pPr marL="0" lvl="0" indent="0" algn="l" defTabSz="711200">
            <a:lnSpc>
              <a:spcPct val="90000"/>
            </a:lnSpc>
            <a:spcBef>
              <a:spcPct val="0"/>
            </a:spcBef>
            <a:spcAft>
              <a:spcPct val="35000"/>
            </a:spcAft>
            <a:buNone/>
          </a:pPr>
          <a:r>
            <a:rPr lang="en-US" sz="1600" kern="1200"/>
            <a:t>This leads to multiple implementations such as:</a:t>
          </a:r>
        </a:p>
      </dsp:txBody>
      <dsp:txXfrm>
        <a:off x="474432" y="2354650"/>
        <a:ext cx="6065643"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F7608-5B49-3244-B749-1DB0D6D167B6}">
      <dsp:nvSpPr>
        <dsp:cNvPr id="0" name=""/>
        <dsp:cNvSpPr/>
      </dsp:nvSpPr>
      <dsp:spPr>
        <a:xfrm>
          <a:off x="0" y="0"/>
          <a:ext cx="876813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618AB-6D73-B340-B284-A3C1007A3F0C}">
      <dsp:nvSpPr>
        <dsp:cNvPr id="0" name=""/>
        <dsp:cNvSpPr/>
      </dsp:nvSpPr>
      <dsp:spPr>
        <a:xfrm>
          <a:off x="0" y="0"/>
          <a:ext cx="8768137" cy="2611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For a qubit, we need to isolate two energy levels such that the system effectively acts like a two-level quantum system. </a:t>
          </a:r>
          <a:endParaRPr lang="en-IN" sz="3500" kern="1200"/>
        </a:p>
      </dsp:txBody>
      <dsp:txXfrm>
        <a:off x="0" y="0"/>
        <a:ext cx="8768137" cy="2611636"/>
      </dsp:txXfrm>
    </dsp:sp>
    <dsp:sp modelId="{47F18D4B-59F0-3748-A3AE-7ECFF18B2B52}">
      <dsp:nvSpPr>
        <dsp:cNvPr id="0" name=""/>
        <dsp:cNvSpPr/>
      </dsp:nvSpPr>
      <dsp:spPr>
        <a:xfrm>
          <a:off x="0" y="2611636"/>
          <a:ext cx="876813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A16703-C60F-F04C-AF4B-55CAD8D4038C}">
      <dsp:nvSpPr>
        <dsp:cNvPr id="0" name=""/>
        <dsp:cNvSpPr/>
      </dsp:nvSpPr>
      <dsp:spPr>
        <a:xfrm>
          <a:off x="0" y="2611636"/>
          <a:ext cx="8768137" cy="2611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However, here, we cannot isolate two levels as the transition frequency between subsequent levels are equal, hence none of the transitions are unique to two fixed energy levels.</a:t>
          </a:r>
          <a:endParaRPr lang="en-IN" sz="3500" kern="1200" dirty="0"/>
        </a:p>
      </dsp:txBody>
      <dsp:txXfrm>
        <a:off x="0" y="2611636"/>
        <a:ext cx="8768137" cy="26116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1531E-4EE2-814D-9E21-B77567E8A045}">
      <dsp:nvSpPr>
        <dsp:cNvPr id="0" name=""/>
        <dsp:cNvSpPr/>
      </dsp:nvSpPr>
      <dsp:spPr>
        <a:xfrm>
          <a:off x="0" y="58088"/>
          <a:ext cx="8768137" cy="74353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Findings:</a:t>
          </a:r>
        </a:p>
      </dsp:txBody>
      <dsp:txXfrm>
        <a:off x="36296" y="94384"/>
        <a:ext cx="8695545" cy="670943"/>
      </dsp:txXfrm>
    </dsp:sp>
    <dsp:sp modelId="{17941A3F-41E0-B048-9148-258B21AE6047}">
      <dsp:nvSpPr>
        <dsp:cNvPr id="0" name=""/>
        <dsp:cNvSpPr/>
      </dsp:nvSpPr>
      <dsp:spPr>
        <a:xfrm>
          <a:off x="0" y="801623"/>
          <a:ext cx="8768137" cy="4363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388"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We were able to get a fairly accurate approximation for the Harmonic Oscillator Potential as the energy levels were equally spaced for lower levels of N. </a:t>
          </a:r>
        </a:p>
        <a:p>
          <a:pPr marL="228600" lvl="1" indent="-228600" algn="l" defTabSz="1066800">
            <a:lnSpc>
              <a:spcPct val="90000"/>
            </a:lnSpc>
            <a:spcBef>
              <a:spcPct val="0"/>
            </a:spcBef>
            <a:spcAft>
              <a:spcPct val="20000"/>
            </a:spcAft>
            <a:buChar char="•"/>
          </a:pPr>
          <a:r>
            <a:rPr lang="en-US" sz="2400" kern="1200"/>
            <a:t>The anharmonic oscillator has roughly similar eigenstates but the energy levels are spaced unequally and the gap between energy levels decreases as we go on to higher energy eigenvalues.</a:t>
          </a:r>
        </a:p>
        <a:p>
          <a:pPr marL="228600" lvl="1" indent="-228600" algn="l" defTabSz="1066800">
            <a:lnSpc>
              <a:spcPct val="90000"/>
            </a:lnSpc>
            <a:spcBef>
              <a:spcPct val="0"/>
            </a:spcBef>
            <a:spcAft>
              <a:spcPct val="20000"/>
            </a:spcAft>
            <a:buChar char="•"/>
          </a:pPr>
          <a:r>
            <a:rPr lang="en-US" sz="2400" kern="1200" dirty="0"/>
            <a:t>Hence, in an anharmonic oscillator type system, we can separate the lower two energy states and use them as our basis states.</a:t>
          </a:r>
        </a:p>
        <a:p>
          <a:pPr marL="228600" lvl="1" indent="-228600" algn="l" defTabSz="1066800">
            <a:lnSpc>
              <a:spcPct val="90000"/>
            </a:lnSpc>
            <a:spcBef>
              <a:spcPct val="0"/>
            </a:spcBef>
            <a:spcAft>
              <a:spcPct val="20000"/>
            </a:spcAft>
            <a:buChar char="•"/>
          </a:pPr>
          <a:r>
            <a:rPr lang="en-US" sz="2400" kern="1200" dirty="0"/>
            <a:t>Since the Josephson Junction Oscillator has a Hamiltonian similar to the Anharmonic Oscillator, we can use it to construct our </a:t>
          </a:r>
          <a:r>
            <a:rPr lang="en-US" sz="2400" kern="1200" dirty="0" err="1"/>
            <a:t>Transmon</a:t>
          </a:r>
          <a:r>
            <a:rPr lang="en-US" sz="2400" kern="1200" dirty="0"/>
            <a:t> Qubit</a:t>
          </a:r>
        </a:p>
      </dsp:txBody>
      <dsp:txXfrm>
        <a:off x="0" y="801623"/>
        <a:ext cx="8768137" cy="43635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B7563-A7AF-8147-AC76-B4138AAFE889}">
      <dsp:nvSpPr>
        <dsp:cNvPr id="0" name=""/>
        <dsp:cNvSpPr/>
      </dsp:nvSpPr>
      <dsp:spPr>
        <a:xfrm>
          <a:off x="0" y="2550"/>
          <a:ext cx="876813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2ACAEA-4E63-B74F-9ECF-FA5EA9CB453D}">
      <dsp:nvSpPr>
        <dsp:cNvPr id="0" name=""/>
        <dsp:cNvSpPr/>
      </dsp:nvSpPr>
      <dsp:spPr>
        <a:xfrm>
          <a:off x="0" y="2550"/>
          <a:ext cx="8768137" cy="1739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Now that we have learnt about the construction of the qubit, we shall dive into the mathematical representation of the state of a qubit. </a:t>
          </a:r>
        </a:p>
      </dsp:txBody>
      <dsp:txXfrm>
        <a:off x="0" y="2550"/>
        <a:ext cx="8768137" cy="1739390"/>
      </dsp:txXfrm>
    </dsp:sp>
    <dsp:sp modelId="{2932E310-C1AA-1B4F-8EA1-12576BF8F6CC}">
      <dsp:nvSpPr>
        <dsp:cNvPr id="0" name=""/>
        <dsp:cNvSpPr/>
      </dsp:nvSpPr>
      <dsp:spPr>
        <a:xfrm>
          <a:off x="0" y="1741940"/>
          <a:ext cx="876813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E2C06A-BA30-A048-8B10-D004BA2BF958}">
      <dsp:nvSpPr>
        <dsp:cNvPr id="0" name=""/>
        <dsp:cNvSpPr/>
      </dsp:nvSpPr>
      <dsp:spPr>
        <a:xfrm>
          <a:off x="0" y="1741940"/>
          <a:ext cx="8768137" cy="1739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It is important to understand that for any multi-level quantum system, we can express it as a superposition of some basis states. Here, we isolate two energy levels of the AHO type system and assign one to be our ‘0’ state and the other to be our ‘1’ state.</a:t>
          </a:r>
        </a:p>
      </dsp:txBody>
      <dsp:txXfrm>
        <a:off x="0" y="1741940"/>
        <a:ext cx="8768137" cy="1739390"/>
      </dsp:txXfrm>
    </dsp:sp>
    <dsp:sp modelId="{B68C3D83-C24E-6B4A-9720-C043F0F1A078}">
      <dsp:nvSpPr>
        <dsp:cNvPr id="0" name=""/>
        <dsp:cNvSpPr/>
      </dsp:nvSpPr>
      <dsp:spPr>
        <a:xfrm>
          <a:off x="0" y="3481331"/>
          <a:ext cx="876813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06B5F2-5E6C-404F-8900-4CDEB3F1ED4C}">
      <dsp:nvSpPr>
        <dsp:cNvPr id="0" name=""/>
        <dsp:cNvSpPr/>
      </dsp:nvSpPr>
      <dsp:spPr>
        <a:xfrm>
          <a:off x="0" y="3481331"/>
          <a:ext cx="8768137" cy="1739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However, as we know from basic quantum mechanics, the system's state can be described as a superposition of its basis states. We shall use the matrix formalism and the Dirac notation to represent the system's state as a linear combination of orthonormal vectors that correspond to the chosen basis states.</a:t>
          </a:r>
        </a:p>
      </dsp:txBody>
      <dsp:txXfrm>
        <a:off x="0" y="3481331"/>
        <a:ext cx="8768137" cy="17393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84CE9-BA30-4A45-8351-3AC602306A72}">
      <dsp:nvSpPr>
        <dsp:cNvPr id="0" name=""/>
        <dsp:cNvSpPr/>
      </dsp:nvSpPr>
      <dsp:spPr>
        <a:xfrm>
          <a:off x="0" y="848781"/>
          <a:ext cx="8768137" cy="1566981"/>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4B04653-4C2A-44CD-97FB-37F6FCF542BB}">
      <dsp:nvSpPr>
        <dsp:cNvPr id="0" name=""/>
        <dsp:cNvSpPr/>
      </dsp:nvSpPr>
      <dsp:spPr>
        <a:xfrm>
          <a:off x="474011" y="1201352"/>
          <a:ext cx="861839" cy="8618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B26B0F7-947A-4021-AB51-F18BA7F63695}">
      <dsp:nvSpPr>
        <dsp:cNvPr id="0" name=""/>
        <dsp:cNvSpPr/>
      </dsp:nvSpPr>
      <dsp:spPr>
        <a:xfrm>
          <a:off x="1809863" y="848781"/>
          <a:ext cx="6958273" cy="1566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39" tIns="165839" rIns="165839" bIns="165839" numCol="1" spcCol="1270" anchor="ctr" anchorCtr="0">
          <a:noAutofit/>
        </a:bodyPr>
        <a:lstStyle/>
        <a:p>
          <a:pPr marL="0" lvl="0" indent="0" algn="l" defTabSz="933450">
            <a:lnSpc>
              <a:spcPct val="100000"/>
            </a:lnSpc>
            <a:spcBef>
              <a:spcPct val="0"/>
            </a:spcBef>
            <a:spcAft>
              <a:spcPct val="35000"/>
            </a:spcAft>
            <a:buNone/>
          </a:pPr>
          <a:r>
            <a:rPr lang="en-US" sz="2100" kern="1200"/>
            <a:t>Now that we have studied the Bloch Sphere Representation as well as Density Matrix Representation, we shall proceed towards our assessment of various quantum gates.</a:t>
          </a:r>
        </a:p>
      </dsp:txBody>
      <dsp:txXfrm>
        <a:off x="1809863" y="848781"/>
        <a:ext cx="6958273" cy="1566981"/>
      </dsp:txXfrm>
    </dsp:sp>
    <dsp:sp modelId="{28980385-7B5A-4931-B7F7-4F2174E5ECB3}">
      <dsp:nvSpPr>
        <dsp:cNvPr id="0" name=""/>
        <dsp:cNvSpPr/>
      </dsp:nvSpPr>
      <dsp:spPr>
        <a:xfrm>
          <a:off x="0" y="2807508"/>
          <a:ext cx="8768137" cy="1566981"/>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411038D-C506-4D4A-B905-45C7456339AB}">
      <dsp:nvSpPr>
        <dsp:cNvPr id="0" name=""/>
        <dsp:cNvSpPr/>
      </dsp:nvSpPr>
      <dsp:spPr>
        <a:xfrm>
          <a:off x="474011" y="3160079"/>
          <a:ext cx="861839" cy="8618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A9D6920-5463-455B-B1AB-BF0BD4CF4200}">
      <dsp:nvSpPr>
        <dsp:cNvPr id="0" name=""/>
        <dsp:cNvSpPr/>
      </dsp:nvSpPr>
      <dsp:spPr>
        <a:xfrm>
          <a:off x="1809863" y="2807508"/>
          <a:ext cx="6958273" cy="1566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39" tIns="165839" rIns="165839" bIns="165839" numCol="1" spcCol="1270" anchor="ctr" anchorCtr="0">
          <a:noAutofit/>
        </a:bodyPr>
        <a:lstStyle/>
        <a:p>
          <a:pPr marL="0" lvl="0" indent="0" algn="l" defTabSz="933450">
            <a:lnSpc>
              <a:spcPct val="100000"/>
            </a:lnSpc>
            <a:spcBef>
              <a:spcPct val="0"/>
            </a:spcBef>
            <a:spcAft>
              <a:spcPct val="35000"/>
            </a:spcAft>
            <a:buNone/>
          </a:pPr>
          <a:r>
            <a:rPr lang="en-US" sz="2100" kern="1200"/>
            <a:t>However, it is essential that we do a brief review of classical logic gates as well so we can compare them and study the differences and challenges. </a:t>
          </a:r>
        </a:p>
      </dsp:txBody>
      <dsp:txXfrm>
        <a:off x="1809863" y="2807508"/>
        <a:ext cx="6958273" cy="15669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C3F19-2FB1-E642-A464-8358D8E7F595}">
      <dsp:nvSpPr>
        <dsp:cNvPr id="0" name=""/>
        <dsp:cNvSpPr/>
      </dsp:nvSpPr>
      <dsp:spPr>
        <a:xfrm>
          <a:off x="0" y="62754"/>
          <a:ext cx="8768137" cy="1620486"/>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There are 6 Main Classical Logic Gates</a:t>
          </a:r>
          <a:endParaRPr lang="en-IN" sz="2300" kern="1200"/>
        </a:p>
      </dsp:txBody>
      <dsp:txXfrm>
        <a:off x="79106" y="141860"/>
        <a:ext cx="8609925" cy="1462274"/>
      </dsp:txXfrm>
    </dsp:sp>
    <dsp:sp modelId="{56165121-FC8E-AD41-868C-C38CADAD8063}">
      <dsp:nvSpPr>
        <dsp:cNvPr id="0" name=""/>
        <dsp:cNvSpPr/>
      </dsp:nvSpPr>
      <dsp:spPr>
        <a:xfrm>
          <a:off x="0" y="1683240"/>
          <a:ext cx="8768137" cy="18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38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AND Gate</a:t>
          </a:r>
          <a:endParaRPr lang="en-IN" sz="1800" kern="1200"/>
        </a:p>
        <a:p>
          <a:pPr marL="171450" lvl="1" indent="-171450" algn="l" defTabSz="800100">
            <a:lnSpc>
              <a:spcPct val="90000"/>
            </a:lnSpc>
            <a:spcBef>
              <a:spcPct val="0"/>
            </a:spcBef>
            <a:spcAft>
              <a:spcPct val="20000"/>
            </a:spcAft>
            <a:buChar char="•"/>
          </a:pPr>
          <a:r>
            <a:rPr lang="en-US" sz="1800" kern="1200"/>
            <a:t>OR Gate</a:t>
          </a:r>
          <a:endParaRPr lang="en-IN" sz="1800" kern="1200"/>
        </a:p>
        <a:p>
          <a:pPr marL="171450" lvl="1" indent="-171450" algn="l" defTabSz="800100">
            <a:lnSpc>
              <a:spcPct val="90000"/>
            </a:lnSpc>
            <a:spcBef>
              <a:spcPct val="0"/>
            </a:spcBef>
            <a:spcAft>
              <a:spcPct val="20000"/>
            </a:spcAft>
            <a:buChar char="•"/>
          </a:pPr>
          <a:r>
            <a:rPr lang="en-US" sz="1800" kern="1200"/>
            <a:t>NOT Gate</a:t>
          </a:r>
          <a:endParaRPr lang="en-IN" sz="1800" kern="1200"/>
        </a:p>
        <a:p>
          <a:pPr marL="171450" lvl="1" indent="-171450" algn="l" defTabSz="800100">
            <a:lnSpc>
              <a:spcPct val="90000"/>
            </a:lnSpc>
            <a:spcBef>
              <a:spcPct val="0"/>
            </a:spcBef>
            <a:spcAft>
              <a:spcPct val="20000"/>
            </a:spcAft>
            <a:buChar char="•"/>
          </a:pPr>
          <a:r>
            <a:rPr lang="en-US" sz="1800" kern="1200"/>
            <a:t>NAND Gate</a:t>
          </a:r>
          <a:endParaRPr lang="en-IN" sz="1800" kern="1200"/>
        </a:p>
        <a:p>
          <a:pPr marL="171450" lvl="1" indent="-171450" algn="l" defTabSz="800100">
            <a:lnSpc>
              <a:spcPct val="90000"/>
            </a:lnSpc>
            <a:spcBef>
              <a:spcPct val="0"/>
            </a:spcBef>
            <a:spcAft>
              <a:spcPct val="20000"/>
            </a:spcAft>
            <a:buChar char="•"/>
          </a:pPr>
          <a:r>
            <a:rPr lang="en-US" sz="1800" kern="1200"/>
            <a:t>NOR Gate</a:t>
          </a:r>
          <a:endParaRPr lang="en-IN" sz="1800" kern="1200"/>
        </a:p>
        <a:p>
          <a:pPr marL="171450" lvl="1" indent="-171450" algn="l" defTabSz="800100">
            <a:lnSpc>
              <a:spcPct val="90000"/>
            </a:lnSpc>
            <a:spcBef>
              <a:spcPct val="0"/>
            </a:spcBef>
            <a:spcAft>
              <a:spcPct val="20000"/>
            </a:spcAft>
            <a:buChar char="•"/>
          </a:pPr>
          <a:r>
            <a:rPr lang="en-US" sz="1800" kern="1200"/>
            <a:t>XOR Gate</a:t>
          </a:r>
          <a:endParaRPr lang="en-IN" sz="1800" kern="1200"/>
        </a:p>
      </dsp:txBody>
      <dsp:txXfrm>
        <a:off x="0" y="1683240"/>
        <a:ext cx="8768137" cy="1856790"/>
      </dsp:txXfrm>
    </dsp:sp>
    <dsp:sp modelId="{4B6B9AF5-0D51-284F-95EF-645F4B7643AB}">
      <dsp:nvSpPr>
        <dsp:cNvPr id="0" name=""/>
        <dsp:cNvSpPr/>
      </dsp:nvSpPr>
      <dsp:spPr>
        <a:xfrm>
          <a:off x="0" y="3540031"/>
          <a:ext cx="8768137" cy="1620486"/>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These are non-reversible. There also exist some reversible gates such as Toffoli and Fredkin Gates. However, these gates are also central to Quantum Computing and we shall see these gates when reviewing Multi-Qubit Quantum Gates</a:t>
          </a:r>
          <a:endParaRPr lang="en-IN" sz="2300" kern="1200"/>
        </a:p>
      </dsp:txBody>
      <dsp:txXfrm>
        <a:off x="79106" y="3619137"/>
        <a:ext cx="8609925" cy="14622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27557"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27557"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09116"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09116"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image" Target="../media/image92.png"/><Relationship Id="rId4" Type="http://schemas.openxmlformats.org/officeDocument/2006/relationships/image" Target="../media/image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8DC72-0701-4922-B9D1-CBFB540736DA}" type="datetimeFigureOut">
              <a:rPr lang="en-IN" smtClean="0"/>
              <a:t>02/07/23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33DB3-0243-45D5-87FD-27D2F51D2003}" type="slidenum">
              <a:rPr lang="en-IN" smtClean="0"/>
              <a:t>‹#›</a:t>
            </a:fld>
            <a:endParaRPr lang="en-IN"/>
          </a:p>
        </p:txBody>
      </p:sp>
    </p:spTree>
    <p:extLst>
      <p:ext uri="{BB962C8B-B14F-4D97-AF65-F5344CB8AC3E}">
        <p14:creationId xmlns:p14="http://schemas.microsoft.com/office/powerpoint/2010/main" val="10693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18</a:t>
            </a:fld>
            <a:endParaRPr lang="en-IN"/>
          </a:p>
        </p:txBody>
      </p:sp>
    </p:spTree>
    <p:extLst>
      <p:ext uri="{BB962C8B-B14F-4D97-AF65-F5344CB8AC3E}">
        <p14:creationId xmlns:p14="http://schemas.microsoft.com/office/powerpoint/2010/main" val="1186051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31</a:t>
            </a:fld>
            <a:endParaRPr lang="en-IN"/>
          </a:p>
        </p:txBody>
      </p:sp>
    </p:spTree>
    <p:extLst>
      <p:ext uri="{BB962C8B-B14F-4D97-AF65-F5344CB8AC3E}">
        <p14:creationId xmlns:p14="http://schemas.microsoft.com/office/powerpoint/2010/main" val="42484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67</a:t>
            </a:fld>
            <a:endParaRPr lang="en-IN"/>
          </a:p>
        </p:txBody>
      </p:sp>
    </p:spTree>
    <p:extLst>
      <p:ext uri="{BB962C8B-B14F-4D97-AF65-F5344CB8AC3E}">
        <p14:creationId xmlns:p14="http://schemas.microsoft.com/office/powerpoint/2010/main" val="2201936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52529"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Franklin Gothic Demi" pitchFamily="34" charset="0"/>
              </a:rPr>
              <a:t>INDIAN INSTITUTE OF TECHNOLOGY ROORKEE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895" y="-1281"/>
            <a:ext cx="755828" cy="732103"/>
          </a:xfrm>
          <a:prstGeom prst="rect">
            <a:avLst/>
          </a:prstGeom>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6150"/>
            <a:ext cx="9133727"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81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164285" y="-1480"/>
            <a:ext cx="979715" cy="961360"/>
          </a:xfrm>
          <a:prstGeom prst="rect">
            <a:avLst/>
          </a:prstGeom>
        </p:spPr>
      </p:pic>
      <p:cxnSp>
        <p:nvCxnSpPr>
          <p:cNvPr id="8" name="Straight Connector 7"/>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4">
            <a:lum bright="3000"/>
          </a:blip>
          <a:stretch>
            <a:fillRect/>
          </a:stretch>
        </p:blipFill>
        <p:spPr>
          <a:xfrm>
            <a:off x="1873072" y="2118212"/>
            <a:ext cx="5321656" cy="3510576"/>
          </a:xfrm>
          <a:prstGeom prst="rect">
            <a:avLst/>
          </a:prstGeom>
        </p:spPr>
      </p:pic>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p:nvPr>
        </p:nvSpPr>
        <p:spPr>
          <a:xfrm>
            <a:off x="180654" y="202990"/>
            <a:ext cx="7042080" cy="554587"/>
          </a:xfrm>
        </p:spPr>
        <p:txBody>
          <a:bodyPr/>
          <a:lstStyle>
            <a:lvl1pPr algn="l">
              <a:defRPr sz="3200" b="1"/>
            </a:lvl1pPr>
          </a:lstStyle>
          <a:p>
            <a:r>
              <a:rPr lang="en-GB"/>
              <a:t>Click to edit Master title style</a:t>
            </a:r>
            <a:endParaRPr lang="en-IN" dirty="0"/>
          </a:p>
        </p:txBody>
      </p:sp>
      <p:sp>
        <p:nvSpPr>
          <p:cNvPr id="12" name="Content Placeholder 3"/>
          <p:cNvSpPr>
            <a:spLocks noGrp="1"/>
          </p:cNvSpPr>
          <p:nvPr>
            <p:ph sz="half" idx="2"/>
          </p:nvPr>
        </p:nvSpPr>
        <p:spPr>
          <a:xfrm>
            <a:off x="180653" y="1173984"/>
            <a:ext cx="8768137"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dirty="0"/>
          </a:p>
        </p:txBody>
      </p:sp>
      <p:sp>
        <p:nvSpPr>
          <p:cNvPr id="4" name="TextBox 3">
            <a:extLst>
              <a:ext uri="{FF2B5EF4-FFF2-40B4-BE49-F238E27FC236}">
                <a16:creationId xmlns:a16="http://schemas.microsoft.com/office/drawing/2014/main" id="{75B203F8-C360-B377-BD85-7F37289DD4F8}"/>
              </a:ext>
            </a:extLst>
          </p:cNvPr>
          <p:cNvSpPr txBox="1"/>
          <p:nvPr userDrawn="1"/>
        </p:nvSpPr>
        <p:spPr>
          <a:xfrm rot="19187120">
            <a:off x="312181" y="2957815"/>
            <a:ext cx="8519638" cy="1323439"/>
          </a:xfrm>
          <a:prstGeom prst="rect">
            <a:avLst/>
          </a:prstGeom>
          <a:noFill/>
        </p:spPr>
        <p:txBody>
          <a:bodyPr wrap="square" rtlCol="0">
            <a:spAutoFit/>
          </a:bodyPr>
          <a:lstStyle/>
          <a:p>
            <a:pPr algn="ctr"/>
            <a:r>
              <a:rPr lang="en-US" sz="8000" b="1" dirty="0">
                <a:solidFill>
                  <a:schemeClr val="bg1">
                    <a:lumMod val="85000"/>
                  </a:schemeClr>
                </a:solidFill>
              </a:rPr>
              <a:t>AARAV RATRA</a:t>
            </a:r>
          </a:p>
        </p:txBody>
      </p:sp>
    </p:spTree>
    <p:extLst>
      <p:ext uri="{BB962C8B-B14F-4D97-AF65-F5344CB8AC3E}">
        <p14:creationId xmlns:p14="http://schemas.microsoft.com/office/powerpoint/2010/main" val="121865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lum bright="3000"/>
          </a:blip>
          <a:stretch>
            <a:fillRect/>
          </a:stretch>
        </p:blipFill>
        <p:spPr>
          <a:xfrm>
            <a:off x="1873072" y="2118212"/>
            <a:ext cx="5321656" cy="3510576"/>
          </a:xfrm>
          <a:prstGeom prst="rect">
            <a:avLst/>
          </a:prstGeom>
        </p:spPr>
      </p:pic>
      <p:sp>
        <p:nvSpPr>
          <p:cNvPr id="2" name="Title 1"/>
          <p:cNvSpPr>
            <a:spLocks noGrp="1"/>
          </p:cNvSpPr>
          <p:nvPr>
            <p:ph type="title"/>
          </p:nvPr>
        </p:nvSpPr>
        <p:spPr>
          <a:xfrm>
            <a:off x="180654" y="202990"/>
            <a:ext cx="7042080" cy="554587"/>
          </a:xfrm>
        </p:spPr>
        <p:txBody>
          <a:bodyPr/>
          <a:lstStyle>
            <a:lvl1pPr algn="l">
              <a:defRPr sz="3200" b="1"/>
            </a:lvl1pPr>
          </a:lstStyle>
          <a:p>
            <a:r>
              <a:rPr lang="en-GB"/>
              <a:t>Click to edit Master title style</a:t>
            </a:r>
            <a:endParaRPr lang="en-IN" dirty="0"/>
          </a:p>
        </p:txBody>
      </p:sp>
      <p:sp>
        <p:nvSpPr>
          <p:cNvPr id="3" name="Text Placeholder 2"/>
          <p:cNvSpPr>
            <a:spLocks noGrp="1"/>
          </p:cNvSpPr>
          <p:nvPr>
            <p:ph type="body" idx="1"/>
          </p:nvPr>
        </p:nvSpPr>
        <p:spPr>
          <a:xfrm>
            <a:off x="180654" y="1132413"/>
            <a:ext cx="4288604" cy="480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80654" y="1613043"/>
            <a:ext cx="4288604"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dirty="0"/>
          </a:p>
        </p:txBody>
      </p:sp>
      <p:sp>
        <p:nvSpPr>
          <p:cNvPr id="5" name="Text Placeholder 4"/>
          <p:cNvSpPr>
            <a:spLocks noGrp="1"/>
          </p:cNvSpPr>
          <p:nvPr>
            <p:ph type="body" sz="quarter" idx="3"/>
          </p:nvPr>
        </p:nvSpPr>
        <p:spPr>
          <a:xfrm>
            <a:off x="4645025" y="1125166"/>
            <a:ext cx="4242121" cy="4878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1613043"/>
            <a:ext cx="4242121"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dirty="0"/>
          </a:p>
        </p:txBody>
      </p:sp>
      <p:pic>
        <p:nvPicPr>
          <p:cNvPr id="10" name="Picture 9"/>
          <p:cNvPicPr>
            <a:picLocks noChangeAspect="1"/>
          </p:cNvPicPr>
          <p:nvPr userDrawn="1"/>
        </p:nvPicPr>
        <p:blipFill>
          <a:blip r:embed="rId3"/>
          <a:stretch>
            <a:fillRect/>
          </a:stretch>
        </p:blipFill>
        <p:spPr>
          <a:xfrm>
            <a:off x="8164285" y="-1480"/>
            <a:ext cx="979715" cy="961360"/>
          </a:xfrm>
          <a:prstGeom prst="rect">
            <a:avLst/>
          </a:prstGeom>
        </p:spPr>
      </p:pic>
      <p:cxnSp>
        <p:nvCxnSpPr>
          <p:cNvPr id="11" name="Straight Connector 10"/>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9" name="TextBox 8">
            <a:extLst>
              <a:ext uri="{FF2B5EF4-FFF2-40B4-BE49-F238E27FC236}">
                <a16:creationId xmlns:a16="http://schemas.microsoft.com/office/drawing/2014/main" id="{EB7A141F-3DE1-02BF-8470-4629DA5BEF77}"/>
              </a:ext>
            </a:extLst>
          </p:cNvPr>
          <p:cNvSpPr txBox="1"/>
          <p:nvPr userDrawn="1"/>
        </p:nvSpPr>
        <p:spPr>
          <a:xfrm rot="19187120">
            <a:off x="312181" y="2957815"/>
            <a:ext cx="8519638" cy="1323439"/>
          </a:xfrm>
          <a:prstGeom prst="rect">
            <a:avLst/>
          </a:prstGeom>
          <a:noFill/>
        </p:spPr>
        <p:txBody>
          <a:bodyPr wrap="square" rtlCol="0">
            <a:spAutoFit/>
          </a:bodyPr>
          <a:lstStyle/>
          <a:p>
            <a:pPr algn="ctr"/>
            <a:r>
              <a:rPr lang="en-US" sz="8000" b="1" dirty="0">
                <a:solidFill>
                  <a:schemeClr val="bg1">
                    <a:lumMod val="85000"/>
                  </a:schemeClr>
                </a:solidFill>
              </a:rPr>
              <a:t>AARAV RATRA</a:t>
            </a:r>
          </a:p>
        </p:txBody>
      </p:sp>
    </p:spTree>
    <p:extLst>
      <p:ext uri="{BB962C8B-B14F-4D97-AF65-F5344CB8AC3E}">
        <p14:creationId xmlns:p14="http://schemas.microsoft.com/office/powerpoint/2010/main" val="261892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3000"/>
          </a:blip>
          <a:stretch>
            <a:fillRect/>
          </a:stretch>
        </p:blipFill>
        <p:spPr>
          <a:xfrm>
            <a:off x="1873072" y="2118212"/>
            <a:ext cx="5321656" cy="3510576"/>
          </a:xfrm>
          <a:prstGeom prst="rect">
            <a:avLst/>
          </a:prstGeom>
        </p:spPr>
      </p:pic>
      <p:pic>
        <p:nvPicPr>
          <p:cNvPr id="6" name="Picture 5"/>
          <p:cNvPicPr>
            <a:picLocks noChangeAspect="1"/>
          </p:cNvPicPr>
          <p:nvPr userDrawn="1"/>
        </p:nvPicPr>
        <p:blipFill>
          <a:blip r:embed="rId3"/>
          <a:stretch>
            <a:fillRect/>
          </a:stretch>
        </p:blipFill>
        <p:spPr>
          <a:xfrm>
            <a:off x="8164285" y="-1480"/>
            <a:ext cx="979715" cy="961360"/>
          </a:xfrm>
          <a:prstGeom prst="rect">
            <a:avLst/>
          </a:prstGeom>
        </p:spPr>
      </p:pic>
      <p:cxnSp>
        <p:nvCxnSpPr>
          <p:cNvPr id="7" name="Straight Connector 6"/>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2" name="TextBox 11">
            <a:extLst>
              <a:ext uri="{FF2B5EF4-FFF2-40B4-BE49-F238E27FC236}">
                <a16:creationId xmlns:a16="http://schemas.microsoft.com/office/drawing/2014/main" id="{826782E6-E1AC-36E0-C0C0-9FD4C6C9953B}"/>
              </a:ext>
            </a:extLst>
          </p:cNvPr>
          <p:cNvSpPr txBox="1"/>
          <p:nvPr userDrawn="1"/>
        </p:nvSpPr>
        <p:spPr>
          <a:xfrm rot="19187120">
            <a:off x="312181" y="2957815"/>
            <a:ext cx="8519638" cy="1323439"/>
          </a:xfrm>
          <a:prstGeom prst="rect">
            <a:avLst/>
          </a:prstGeom>
          <a:noFill/>
        </p:spPr>
        <p:txBody>
          <a:bodyPr wrap="square" rtlCol="0">
            <a:spAutoFit/>
          </a:bodyPr>
          <a:lstStyle/>
          <a:p>
            <a:pPr algn="ctr"/>
            <a:r>
              <a:rPr lang="en-US" sz="8000" b="1" dirty="0">
                <a:solidFill>
                  <a:schemeClr val="bg1">
                    <a:lumMod val="85000"/>
                  </a:schemeClr>
                </a:solidFill>
              </a:rPr>
              <a:t>AARAV RATRA</a:t>
            </a:r>
          </a:p>
        </p:txBody>
      </p:sp>
    </p:spTree>
    <p:extLst>
      <p:ext uri="{BB962C8B-B14F-4D97-AF65-F5344CB8AC3E}">
        <p14:creationId xmlns:p14="http://schemas.microsoft.com/office/powerpoint/2010/main" val="7775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38932-D02B-75E1-47A8-71A7ACC838B8}"/>
              </a:ext>
            </a:extLst>
          </p:cNvPr>
          <p:cNvSpPr txBox="1"/>
          <p:nvPr userDrawn="1"/>
        </p:nvSpPr>
        <p:spPr>
          <a:xfrm rot="19187120">
            <a:off x="312181" y="2957815"/>
            <a:ext cx="8519638" cy="1323439"/>
          </a:xfrm>
          <a:prstGeom prst="rect">
            <a:avLst/>
          </a:prstGeom>
          <a:noFill/>
        </p:spPr>
        <p:txBody>
          <a:bodyPr wrap="square" rtlCol="0">
            <a:spAutoFit/>
          </a:bodyPr>
          <a:lstStyle/>
          <a:p>
            <a:pPr algn="ctr"/>
            <a:r>
              <a:rPr lang="en-US" sz="8000" b="1" dirty="0">
                <a:solidFill>
                  <a:schemeClr val="bg1">
                    <a:lumMod val="85000"/>
                  </a:schemeClr>
                </a:solidFill>
              </a:rPr>
              <a:t>AARAV RATRA</a:t>
            </a:r>
          </a:p>
        </p:txBody>
      </p:sp>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cxnSp>
        <p:nvCxnSpPr>
          <p:cNvPr id="12" name="Straight Connector 11"/>
          <p:cNvCxnSpPr/>
          <p:nvPr userDrawn="1"/>
        </p:nvCxnSpPr>
        <p:spPr>
          <a:xfrm>
            <a:off x="3595524" y="3619535"/>
            <a:ext cx="2009553"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hasCustomPrompt="1"/>
          </p:nvPr>
        </p:nvSpPr>
        <p:spPr>
          <a:xfrm>
            <a:off x="3363913" y="2971801"/>
            <a:ext cx="2452687" cy="711200"/>
          </a:xfrm>
        </p:spPr>
        <p:txBody>
          <a:bodyPr anchor="t"/>
          <a:lstStyle>
            <a:lvl1pPr algn="ctr">
              <a:defRPr sz="3600" b="1" cap="none"/>
            </a:lvl1pPr>
          </a:lstStyle>
          <a:p>
            <a:r>
              <a:rPr lang="en-US" dirty="0"/>
              <a:t>Thanks…</a:t>
            </a:r>
            <a:endParaRPr lang="en-IN" dirty="0"/>
          </a:p>
        </p:txBody>
      </p:sp>
    </p:spTree>
    <p:extLst>
      <p:ext uri="{BB962C8B-B14F-4D97-AF65-F5344CB8AC3E}">
        <p14:creationId xmlns:p14="http://schemas.microsoft.com/office/powerpoint/2010/main" val="21090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I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endParaRPr lang="en-IN"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247F8E96-40AA-459E-91AA-55A5F97CAAA0}" type="datetime1">
              <a:rPr lang="en-US" smtClean="0">
                <a:solidFill>
                  <a:prstClr val="black">
                    <a:tint val="75000"/>
                  </a:prstClr>
                </a:solidFill>
              </a:rPr>
              <a:t>7/8/23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D4CB9294-F9FF-4346-BE48-1C04129C722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986162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8" r:id="rId5"/>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85.xml"/><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8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slide" Target="slide85.xml"/><Relationship Id="rId4" Type="http://schemas.openxmlformats.org/officeDocument/2006/relationships/image" Target="../media/image41.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slide" Target="slide8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slide" Target="slide85.xm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29.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https://upload.wikimedia.org/wikipedia/commons/thumb/6/6b/Bloch_sphere.svg/640px-Bloch_sphere.svg.png" TargetMode="External"/></Relationships>
</file>

<file path=ppt/slides/_rels/slide3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8" Type="http://schemas.openxmlformats.org/officeDocument/2006/relationships/package" Target="../embeddings/Microsoft_Excel_Worksheet.xlsx"/><Relationship Id="rId13" Type="http://schemas.openxmlformats.org/officeDocument/2006/relationships/diagramColors" Target="../diagrams/colors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QuickStyle" Target="../diagrams/quickStyle9.xml"/><Relationship Id="rId2" Type="http://schemas.openxmlformats.org/officeDocument/2006/relationships/slideLayout" Target="../slideLayouts/slideLayout3.xml"/><Relationship Id="rId16" Type="http://schemas.openxmlformats.org/officeDocument/2006/relationships/image" Target="../media/image95.emf"/><Relationship Id="rId1" Type="http://schemas.openxmlformats.org/officeDocument/2006/relationships/vmlDrawing" Target="../drawings/vmlDrawing1.vml"/><Relationship Id="rId6" Type="http://schemas.openxmlformats.org/officeDocument/2006/relationships/diagramColors" Target="../diagrams/colors8.xml"/><Relationship Id="rId11" Type="http://schemas.openxmlformats.org/officeDocument/2006/relationships/diagramLayout" Target="../diagrams/layout9.xml"/><Relationship Id="rId5" Type="http://schemas.openxmlformats.org/officeDocument/2006/relationships/diagramQuickStyle" Target="../diagrams/quickStyle8.xml"/><Relationship Id="rId15" Type="http://schemas.openxmlformats.org/officeDocument/2006/relationships/package" Target="../embeddings/Microsoft_Excel_Worksheet1.xlsx"/><Relationship Id="rId10" Type="http://schemas.openxmlformats.org/officeDocument/2006/relationships/diagramData" Target="../diagrams/data9.xml"/><Relationship Id="rId4" Type="http://schemas.openxmlformats.org/officeDocument/2006/relationships/diagramLayout" Target="../diagrams/layout8.xml"/><Relationship Id="rId9" Type="http://schemas.openxmlformats.org/officeDocument/2006/relationships/image" Target="../media/image94.emf"/><Relationship Id="rId14" Type="http://schemas.microsoft.com/office/2007/relationships/diagramDrawing" Target="../diagrams/drawing9.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image" Target="../media/image104.emf"/><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package" Target="../embeddings/Microsoft_Excel_Worksheet2.xlsx"/><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image" Target="../media/image105.emf"/><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package" Target="../embeddings/Microsoft_Excel_Worksheet3.xlsx"/></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image" Target="../media/image110.emf"/><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package" Target="../embeddings/Microsoft_Excel_Worksheet4.xlsx"/><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openxmlformats.org/officeDocument/2006/relationships/image" Target="../media/image111.emf"/><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package" Target="../embeddings/Microsoft_Excel_Worksheet5.xlsx"/></Relationships>
</file>

<file path=ppt/slides/_rels/slide45.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18" Type="http://schemas.openxmlformats.org/officeDocument/2006/relationships/diagramLayout" Target="../diagrams/layout15.xml"/><Relationship Id="rId26" Type="http://schemas.openxmlformats.org/officeDocument/2006/relationships/image" Target="../media/image126.png"/><Relationship Id="rId3" Type="http://schemas.openxmlformats.org/officeDocument/2006/relationships/diagramLayout" Target="../diagrams/layout14.xml"/><Relationship Id="rId21" Type="http://schemas.microsoft.com/office/2007/relationships/diagramDrawing" Target="../diagrams/drawing15.xml"/><Relationship Id="rId7" Type="http://schemas.openxmlformats.org/officeDocument/2006/relationships/image" Target="../media/image112.png"/><Relationship Id="rId12" Type="http://schemas.openxmlformats.org/officeDocument/2006/relationships/image" Target="../media/image117.svg"/><Relationship Id="rId17" Type="http://schemas.openxmlformats.org/officeDocument/2006/relationships/diagramData" Target="../diagrams/data15.xml"/><Relationship Id="rId25" Type="http://schemas.openxmlformats.org/officeDocument/2006/relationships/image" Target="../media/image125.svg"/><Relationship Id="rId2" Type="http://schemas.openxmlformats.org/officeDocument/2006/relationships/diagramData" Target="../diagrams/data14.xml"/><Relationship Id="rId16" Type="http://schemas.openxmlformats.org/officeDocument/2006/relationships/image" Target="../media/image121.svg"/><Relationship Id="rId20" Type="http://schemas.openxmlformats.org/officeDocument/2006/relationships/diagramColors" Target="../diagrams/colors15.xml"/><Relationship Id="rId29" Type="http://schemas.openxmlformats.org/officeDocument/2006/relationships/image" Target="../media/image129.svg"/><Relationship Id="rId1" Type="http://schemas.openxmlformats.org/officeDocument/2006/relationships/slideLayout" Target="../slideLayouts/slideLayout3.xml"/><Relationship Id="rId6" Type="http://schemas.microsoft.com/office/2007/relationships/diagramDrawing" Target="../diagrams/drawing14.xml"/><Relationship Id="rId11" Type="http://schemas.openxmlformats.org/officeDocument/2006/relationships/image" Target="../media/image116.png"/><Relationship Id="rId24" Type="http://schemas.openxmlformats.org/officeDocument/2006/relationships/image" Target="../media/image124.png"/><Relationship Id="rId5" Type="http://schemas.openxmlformats.org/officeDocument/2006/relationships/diagramColors" Target="../diagrams/colors14.xml"/><Relationship Id="rId15" Type="http://schemas.openxmlformats.org/officeDocument/2006/relationships/image" Target="../media/image120.png"/><Relationship Id="rId23" Type="http://schemas.openxmlformats.org/officeDocument/2006/relationships/image" Target="../media/image123.svg"/><Relationship Id="rId28" Type="http://schemas.openxmlformats.org/officeDocument/2006/relationships/image" Target="../media/image128.png"/><Relationship Id="rId10" Type="http://schemas.openxmlformats.org/officeDocument/2006/relationships/image" Target="../media/image115.svg"/><Relationship Id="rId19" Type="http://schemas.openxmlformats.org/officeDocument/2006/relationships/diagramQuickStyle" Target="../diagrams/quickStyle15.xml"/><Relationship Id="rId31" Type="http://schemas.openxmlformats.org/officeDocument/2006/relationships/image" Target="../media/image131.svg"/><Relationship Id="rId4" Type="http://schemas.openxmlformats.org/officeDocument/2006/relationships/diagramQuickStyle" Target="../diagrams/quickStyle14.xml"/><Relationship Id="rId9" Type="http://schemas.openxmlformats.org/officeDocument/2006/relationships/image" Target="../media/image114.png"/><Relationship Id="rId14" Type="http://schemas.openxmlformats.org/officeDocument/2006/relationships/image" Target="../media/image119.svg"/><Relationship Id="rId22" Type="http://schemas.openxmlformats.org/officeDocument/2006/relationships/image" Target="../media/image122.png"/><Relationship Id="rId27" Type="http://schemas.openxmlformats.org/officeDocument/2006/relationships/image" Target="../media/image127.svg"/><Relationship Id="rId30" Type="http://schemas.openxmlformats.org/officeDocument/2006/relationships/image" Target="../media/image1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https://upload.wikimedia.org/wikipedia/commons/thumb/6/6b/Bloch_sphere.svg/640px-Bloch_sphere.svg.png" TargetMode="Externa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slide" Target="slide85.xml"/></Relationships>
</file>

<file path=ppt/slides/_rels/slide52.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image" Target="../media/image145.png"/><Relationship Id="rId7" Type="http://schemas.openxmlformats.org/officeDocument/2006/relationships/image" Target="../media/image149.sv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3.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image" Target="../media/image151.png"/><Relationship Id="rId7" Type="http://schemas.openxmlformats.org/officeDocument/2006/relationships/image" Target="../media/image155.sv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4.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slide" Target="slide85.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4.png"/><Relationship Id="rId7" Type="http://schemas.openxmlformats.org/officeDocument/2006/relationships/image" Target="../media/image167.svg"/><Relationship Id="rId2" Type="http://schemas.openxmlformats.org/officeDocument/2006/relationships/image" Target="../media/image163.png"/><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slide" Target="slide85.xml"/><Relationship Id="rId4" Type="http://schemas.openxmlformats.org/officeDocument/2006/relationships/image" Target="../media/image165.png"/><Relationship Id="rId9" Type="http://schemas.openxmlformats.org/officeDocument/2006/relationships/image" Target="../media/image169.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slide" Target="slide85.xml"/><Relationship Id="rId2" Type="http://schemas.openxmlformats.org/officeDocument/2006/relationships/image" Target="../media/image171.png"/><Relationship Id="rId1" Type="http://schemas.openxmlformats.org/officeDocument/2006/relationships/slideLayout" Target="../slideLayouts/slideLayout3.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7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8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image" Target="../media/image179.png"/><Relationship Id="rId7" Type="http://schemas.openxmlformats.org/officeDocument/2006/relationships/image" Target="../media/image183.svg"/><Relationship Id="rId2" Type="http://schemas.openxmlformats.org/officeDocument/2006/relationships/image" Target="../media/image178.png"/><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svg"/><Relationship Id="rId4" Type="http://schemas.openxmlformats.org/officeDocument/2006/relationships/image" Target="../media/image180.png"/></Relationships>
</file>

<file path=ppt/slides/_rels/slide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186.svg"/></Relationships>
</file>

<file path=ppt/slides/_rels/slide64.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image" Target="../media/image188.png"/><Relationship Id="rId7" Type="http://schemas.openxmlformats.org/officeDocument/2006/relationships/image" Target="../media/image192.sv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svg"/><Relationship Id="rId4" Type="http://schemas.openxmlformats.org/officeDocument/2006/relationships/image" Target="../media/image1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67.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s>
</file>

<file path=ppt/slides/_rels/slide6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70.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slide" Target="slide85.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slide" Target="slide85.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75.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slide" Target="slide85.xml"/><Relationship Id="rId1" Type="http://schemas.openxmlformats.org/officeDocument/2006/relationships/slideLayout" Target="../slideLayouts/slideLayout2.xml"/><Relationship Id="rId4" Type="http://schemas.openxmlformats.org/officeDocument/2006/relationships/image" Target="../media/image226.svg"/></Relationships>
</file>

<file path=ppt/slides/_rels/slide7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7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85.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8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1069520" y="1111751"/>
            <a:ext cx="7247166" cy="499336"/>
          </a:xfrm>
        </p:spPr>
        <p:txBody>
          <a:bodyPr/>
          <a:lstStyle>
            <a:lvl1pPr algn="ctr">
              <a:defRPr sz="2800" b="1">
                <a:latin typeface="+mn-lt"/>
              </a:defRPr>
            </a:lvl1pPr>
          </a:lstStyle>
          <a:p>
            <a:r>
              <a:rPr lang="en-IN" dirty="0"/>
              <a:t>Research Project Presentation</a:t>
            </a:r>
          </a:p>
        </p:txBody>
      </p:sp>
      <p:sp>
        <p:nvSpPr>
          <p:cNvPr id="9" name="Text Placeholder 2"/>
          <p:cNvSpPr>
            <a:spLocks noGrp="1"/>
          </p:cNvSpPr>
          <p:nvPr>
            <p:ph type="body" idx="4294967295"/>
          </p:nvPr>
        </p:nvSpPr>
        <p:spPr>
          <a:xfrm>
            <a:off x="1069520" y="3224241"/>
            <a:ext cx="7247166" cy="423370"/>
          </a:xfrm>
        </p:spPr>
        <p:txBody>
          <a:bodyPr anchor="b"/>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Aarav </a:t>
            </a:r>
            <a:r>
              <a:rPr lang="en-US" dirty="0" err="1"/>
              <a:t>Ratra</a:t>
            </a:r>
            <a:r>
              <a:rPr lang="en-US" dirty="0"/>
              <a:t> (21122002)</a:t>
            </a:r>
          </a:p>
          <a:p>
            <a:pPr lvl="0"/>
            <a:r>
              <a:rPr lang="en-US" dirty="0" err="1"/>
              <a:t>B.Tech</a:t>
            </a:r>
            <a:r>
              <a:rPr lang="en-US" dirty="0"/>
              <a:t> Engineering Physics, IIT Roorkee</a:t>
            </a:r>
          </a:p>
        </p:txBody>
      </p:sp>
      <p:sp>
        <p:nvSpPr>
          <p:cNvPr id="14" name="Text Placeholder 2"/>
          <p:cNvSpPr>
            <a:spLocks noGrp="1"/>
          </p:cNvSpPr>
          <p:nvPr>
            <p:ph type="body" idx="4294967295"/>
          </p:nvPr>
        </p:nvSpPr>
        <p:spPr>
          <a:xfrm>
            <a:off x="1069520" y="3647611"/>
            <a:ext cx="7247166" cy="423370"/>
          </a:xfrm>
        </p:spPr>
        <p:txBody>
          <a:bodyPr anchor="b"/>
          <a:lstStyle>
            <a:lvl1pPr marL="0" indent="0" algn="ctr">
              <a:buNone/>
              <a:defRPr sz="18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Supervisor: Dr. Ajay, Dept. of Physics</a:t>
            </a:r>
          </a:p>
        </p:txBody>
      </p:sp>
      <p:sp>
        <p:nvSpPr>
          <p:cNvPr id="15" name="Text Placeholder 2"/>
          <p:cNvSpPr>
            <a:spLocks noGrp="1"/>
          </p:cNvSpPr>
          <p:nvPr>
            <p:ph type="body" idx="4294967295"/>
          </p:nvPr>
        </p:nvSpPr>
        <p:spPr>
          <a:xfrm>
            <a:off x="948417" y="2034457"/>
            <a:ext cx="7247166" cy="423370"/>
          </a:xfrm>
        </p:spPr>
        <p:txBody>
          <a:bodyPr anchor="b"/>
          <a:lstStyle>
            <a:lvl1pPr marL="0" indent="0" algn="ctr">
              <a:buNone/>
              <a:defRPr sz="2000" b="1" i="1">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z="2800" dirty="0"/>
              <a:t>A Comparative Study of Quantum Logic Gates Suited For Current Algorithms </a:t>
            </a:r>
          </a:p>
        </p:txBody>
      </p:sp>
    </p:spTree>
    <p:extLst>
      <p:ext uri="{BB962C8B-B14F-4D97-AF65-F5344CB8AC3E}">
        <p14:creationId xmlns:p14="http://schemas.microsoft.com/office/powerpoint/2010/main" val="20267720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0D5B-8105-1D29-A6D1-8D49ABAD9490}"/>
              </a:ext>
            </a:extLst>
          </p:cNvPr>
          <p:cNvSpPr>
            <a:spLocks noGrp="1"/>
          </p:cNvSpPr>
          <p:nvPr>
            <p:ph type="title"/>
          </p:nvPr>
        </p:nvSpPr>
        <p:spPr/>
        <p:txBody>
          <a:bodyPr/>
          <a:lstStyle/>
          <a:p>
            <a:r>
              <a:rPr lang="en-US" dirty="0"/>
              <a:t>Review – Quantum Harmonic Oscillator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FE2E71-5CF0-1086-5AD1-5E0B686548A8}"/>
                  </a:ext>
                </a:extLst>
              </p:cNvPr>
              <p:cNvSpPr>
                <a:spLocks noGrp="1"/>
              </p:cNvSpPr>
              <p:nvPr>
                <p:ph sz="half" idx="2"/>
              </p:nvPr>
            </p:nvSpPr>
            <p:spPr/>
            <p:txBody>
              <a:bodyPr/>
              <a:lstStyle/>
              <a:p>
                <a:r>
                  <a:rPr lang="en-US" sz="1800" dirty="0">
                    <a:latin typeface="+mn-lt"/>
                  </a:rPr>
                  <a:t>Define Number Operator </a:t>
                </a:r>
                <a14:m>
                  <m:oMath xmlns:m="http://schemas.openxmlformats.org/officeDocument/2006/math">
                    <m:acc>
                      <m:accPr>
                        <m:chr m:val="̂"/>
                        <m:ctrlPr>
                          <a:rPr lang="en-IN" sz="1800" i="1" kern="1200" smtClean="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𝑛</m:t>
                        </m:r>
                      </m:e>
                    </m:acc>
                    <m:r>
                      <a:rPr lang="en-GB" sz="1800" i="1">
                        <a:effectLst/>
                        <a:latin typeface="+mn-lt"/>
                        <a:ea typeface="Times New Roman" panose="02020603050405020304" pitchFamily="18" charset="0"/>
                        <a:cs typeface="Times New Roman" panose="02020603050405020304" pitchFamily="18" charset="0"/>
                      </a:rPr>
                      <m:t>= </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a:effectLst/>
                            <a:latin typeface="+mn-lt"/>
                            <a:ea typeface="Times New Roman" panose="02020603050405020304" pitchFamily="18" charset="0"/>
                            <a:cs typeface="Times New Roman" panose="02020603050405020304" pitchFamily="18" charset="0"/>
                          </a:rPr>
                          <m:t>â</m:t>
                        </m:r>
                      </m:e>
                      <m:sup>
                        <m:r>
                          <a:rPr lang="en-GB" sz="1800" i="1">
                            <a:effectLst/>
                            <a:latin typeface="+mn-lt"/>
                            <a:ea typeface="Times New Roman" panose="02020603050405020304" pitchFamily="18" charset="0"/>
                            <a:cs typeface="Times New Roman" panose="02020603050405020304" pitchFamily="18" charset="0"/>
                          </a:rPr>
                          <m:t>†</m:t>
                        </m:r>
                      </m:sup>
                    </m:sSup>
                    <m:r>
                      <a:rPr lang="en-GB" sz="1800">
                        <a:effectLst/>
                        <a:latin typeface="+mn-lt"/>
                        <a:ea typeface="Times New Roman" panose="02020603050405020304" pitchFamily="18" charset="0"/>
                        <a:cs typeface="Times New Roman" panose="02020603050405020304" pitchFamily="18" charset="0"/>
                      </a:rPr>
                      <m:t>â</m:t>
                    </m:r>
                  </m:oMath>
                </a14:m>
                <a:r>
                  <a:rPr lang="en-GB" sz="1800" dirty="0">
                    <a:effectLst/>
                    <a:latin typeface="+mn-lt"/>
                    <a:ea typeface="Times New Roman" panose="02020603050405020304" pitchFamily="18" charset="0"/>
                  </a:rPr>
                  <a:t>.</a:t>
                </a:r>
                <a:r>
                  <a:rPr lang="en-IN" sz="1800" dirty="0">
                    <a:effectLst/>
                    <a:latin typeface="+mn-lt"/>
                  </a:rPr>
                  <a:t> </a:t>
                </a:r>
              </a:p>
              <a:p>
                <a:r>
                  <a:rPr lang="en-US" sz="1800" dirty="0">
                    <a:latin typeface="+mn-lt"/>
                  </a:rPr>
                  <a:t>Calculation of Matrix Elements for </a:t>
                </a:r>
                <a14:m>
                  <m:oMath xmlns:m="http://schemas.openxmlformats.org/officeDocument/2006/math">
                    <m:sSup>
                      <m:sSup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cs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GB" sz="1800">
                        <a:effectLst/>
                        <a:latin typeface="Cambria Math" panose="02040503050406030204" pitchFamily="18" charset="0"/>
                        <a:ea typeface="Times New Roman" panose="02020603050405020304" pitchFamily="18" charset="0"/>
                        <a:cs typeface="Times New Roman" panose="02020603050405020304" pitchFamily="18" charset="0"/>
                      </a:rPr>
                      <m:t>â</m:t>
                    </m:r>
                  </m:oMath>
                </a14:m>
                <a:r>
                  <a:rPr lang="en-US" sz="1800" dirty="0">
                    <a:latin typeface="+mn-lt"/>
                  </a:rPr>
                  <a:t> :</a:t>
                </a:r>
              </a:p>
              <a:p>
                <a:endParaRPr lang="en-US" sz="1800" dirty="0">
                  <a:latin typeface="+mn-lt"/>
                </a:endParaRPr>
              </a:p>
              <a:p>
                <a:endParaRPr lang="en-US" sz="1800" dirty="0">
                  <a:latin typeface="+mn-lt"/>
                </a:endParaRPr>
              </a:p>
              <a:p>
                <a:endParaRPr lang="en-US" sz="1800" dirty="0">
                  <a:latin typeface="+mn-lt"/>
                </a:endParaRPr>
              </a:p>
              <a:p>
                <a:endParaRPr lang="en-US" sz="1800" dirty="0">
                  <a:latin typeface="+mn-lt"/>
                </a:endParaRPr>
              </a:p>
              <a:p>
                <a:endParaRPr lang="en-US" sz="1800" dirty="0">
                  <a:latin typeface="+mn-lt"/>
                </a:endParaRPr>
              </a:p>
              <a:p>
                <a:r>
                  <a:rPr lang="en-US" sz="1800" dirty="0">
                    <a:latin typeface="+mn-lt"/>
                  </a:rPr>
                  <a:t>Hence we obtain the matrix form of </a:t>
                </a:r>
                <a:r>
                  <a:rPr lang="en-GB" sz="1800" dirty="0" err="1">
                    <a:effectLst/>
                    <a:latin typeface="+mn-lt"/>
                    <a:ea typeface="Times New Roman" panose="02020603050405020304" pitchFamily="18" charset="0"/>
                  </a:rPr>
                  <a:t>â</a:t>
                </a:r>
                <a:r>
                  <a:rPr lang="en-GB" sz="1800" baseline="30000" dirty="0">
                    <a:effectLst/>
                    <a:latin typeface="+mn-lt"/>
                    <a:ea typeface="Times New Roman" panose="02020603050405020304" pitchFamily="18" charset="0"/>
                  </a:rPr>
                  <a:t>†</a:t>
                </a:r>
                <a:r>
                  <a:rPr lang="en-US" sz="1800" dirty="0">
                    <a:latin typeface="+mn-lt"/>
                  </a:rPr>
                  <a:t>, </a:t>
                </a:r>
                <a:r>
                  <a:rPr lang="en-GB" sz="1800" dirty="0" err="1">
                    <a:effectLst/>
                    <a:latin typeface="+mn-lt"/>
                    <a:ea typeface="Times New Roman" panose="02020603050405020304" pitchFamily="18" charset="0"/>
                  </a:rPr>
                  <a:t>â</a:t>
                </a:r>
                <a:r>
                  <a:rPr lang="en-GB" sz="1800" dirty="0">
                    <a:effectLst/>
                    <a:latin typeface="+mn-lt"/>
                    <a:ea typeface="Times New Roman" panose="02020603050405020304" pitchFamily="18" charset="0"/>
                  </a:rPr>
                  <a:t> and hence H</a:t>
                </a:r>
                <a:endParaRPr lang="en-US" sz="1800" dirty="0">
                  <a:latin typeface="+mn-lt"/>
                </a:endParaRPr>
              </a:p>
              <a:p>
                <a:pPr marL="0" indent="0">
                  <a:buNone/>
                </a:pPr>
                <a:endParaRPr lang="en-US" sz="1800" dirty="0">
                  <a:latin typeface="+mn-lt"/>
                </a:endParaRPr>
              </a:p>
            </p:txBody>
          </p:sp>
        </mc:Choice>
        <mc:Fallback>
          <p:sp>
            <p:nvSpPr>
              <p:cNvPr id="3" name="Content Placeholder 2">
                <a:extLst>
                  <a:ext uri="{FF2B5EF4-FFF2-40B4-BE49-F238E27FC236}">
                    <a16:creationId xmlns:a16="http://schemas.microsoft.com/office/drawing/2014/main" id="{49FE2E71-5CF0-1086-5AD1-5E0B686548A8}"/>
                  </a:ext>
                </a:extLst>
              </p:cNvPr>
              <p:cNvSpPr>
                <a:spLocks noGrp="1" noRot="1" noChangeAspect="1" noMove="1" noResize="1" noEditPoints="1" noAdjustHandles="1" noChangeArrowheads="1" noChangeShapeType="1" noTextEdit="1"/>
              </p:cNvSpPr>
              <p:nvPr>
                <p:ph sz="half" idx="2"/>
              </p:nvPr>
            </p:nvSpPr>
            <p:spPr>
              <a:blipFill>
                <a:blip r:embed="rId2"/>
                <a:stretch>
                  <a:fillRect l="-434" t="-4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256577C-0C4A-DC53-A706-30A3A24B6E07}"/>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9DE9EF2-DF79-F742-AC9C-11FD58FAB74F}"/>
                  </a:ext>
                </a:extLst>
              </p:cNvPr>
              <p:cNvSpPr/>
              <p:nvPr/>
            </p:nvSpPr>
            <p:spPr>
              <a:xfrm>
                <a:off x="451413" y="1875099"/>
                <a:ext cx="4872941" cy="659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𝑖</m:t>
                          </m:r>
                        </m:e>
                        <m:e>
                          <m:r>
                            <a:rPr lang="en-GB" sz="1800">
                              <a:effectLst/>
                              <a:latin typeface="Cambria Math" panose="02040503050406030204" pitchFamily="18" charset="0"/>
                              <a:ea typeface="Times New Roman" panose="02020603050405020304" pitchFamily="18" charset="0"/>
                            </a:rPr>
                            <m:t>â</m:t>
                          </m:r>
                        </m:e>
                        <m:e>
                          <m:r>
                            <a:rPr lang="en-GB" sz="1800" i="1">
                              <a:effectLst/>
                              <a:latin typeface="Cambria Math" panose="02040503050406030204" pitchFamily="18" charset="0"/>
                              <a:ea typeface="Times New Roman" panose="02020603050405020304" pitchFamily="18" charset="0"/>
                            </a:rPr>
                            <m:t>𝑗</m:t>
                          </m:r>
                        </m:e>
                      </m:d>
                      <m:r>
                        <a:rPr lang="en-GB" sz="1800" i="1">
                          <a:effectLst/>
                          <a:latin typeface="Cambria Math" panose="02040503050406030204" pitchFamily="18" charset="0"/>
                          <a:ea typeface="Times New Roman" panose="02020603050405020304" pitchFamily="18" charset="0"/>
                        </a:rPr>
                        <m:t>= </m:t>
                      </m:r>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𝑖</m:t>
                          </m:r>
                        </m:e>
                        <m:e>
                          <m:rad>
                            <m:radPr>
                              <m:degHide m:val="on"/>
                              <m:ctrlPr>
                                <a:rPr lang="en-IN" sz="1800" i="1">
                                  <a:effectLst/>
                                  <a:latin typeface="Cambria Math" panose="02040503050406030204" pitchFamily="18" charset="0"/>
                                  <a:ea typeface="Times New Roman" panose="02020603050405020304" pitchFamily="18" charset="0"/>
                                </a:rPr>
                              </m:ctrlPr>
                            </m:radPr>
                            <m:deg/>
                            <m:e>
                              <m:r>
                                <m:rPr>
                                  <m:sty m:val="p"/>
                                </m:rPr>
                                <a:rPr lang="en-GB" sz="1800">
                                  <a:effectLst/>
                                  <a:latin typeface="Cambria Math" panose="02040503050406030204" pitchFamily="18" charset="0"/>
                                  <a:ea typeface="Times New Roman" panose="02020603050405020304" pitchFamily="18" charset="0"/>
                                </a:rPr>
                                <m:t>j</m:t>
                              </m:r>
                            </m:e>
                          </m:rad>
                        </m:e>
                        <m:e>
                          <m:r>
                            <a:rPr lang="en-GB" sz="1800" i="1">
                              <a:effectLst/>
                              <a:latin typeface="Cambria Math" panose="02040503050406030204" pitchFamily="18" charset="0"/>
                              <a:ea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rPr>
                            <m:t>−1</m:t>
                          </m:r>
                        </m:e>
                      </m:d>
                      <m:r>
                        <a:rPr lang="en-GB" sz="1800" i="1">
                          <a:effectLst/>
                          <a:latin typeface="Cambria Math" panose="02040503050406030204" pitchFamily="18" charset="0"/>
                          <a:ea typeface="Times New Roman" panose="02020603050405020304" pitchFamily="18" charset="0"/>
                        </a:rPr>
                        <m:t>=</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𝑗</m:t>
                          </m:r>
                        </m:e>
                      </m:rad>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𝑖</m:t>
                          </m:r>
                        </m:e>
                        <m:e>
                          <m:r>
                            <a:rPr lang="en-GB" sz="1800" i="1">
                              <a:effectLst/>
                              <a:latin typeface="Cambria Math" panose="02040503050406030204" pitchFamily="18" charset="0"/>
                              <a:ea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rPr>
                            <m:t>−1</m:t>
                          </m:r>
                        </m:e>
                      </m:d>
                      <m:r>
                        <a:rPr lang="en-GB" sz="1800" i="1">
                          <a:effectLst/>
                          <a:latin typeface="Cambria Math" panose="02040503050406030204" pitchFamily="18" charset="0"/>
                          <a:ea typeface="Times New Roman" panose="02020603050405020304" pitchFamily="18" charset="0"/>
                        </a:rPr>
                        <m:t>=</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𝑗</m:t>
                          </m:r>
                        </m:e>
                      </m:rad>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 </m:t>
                          </m:r>
                          <m:r>
                            <a:rPr lang="en-GB" sz="1800" i="1">
                              <a:effectLst/>
                              <a:latin typeface="Cambria Math" panose="02040503050406030204" pitchFamily="18" charset="0"/>
                              <a:ea typeface="Times New Roman" panose="02020603050405020304" pitchFamily="18" charset="0"/>
                            </a:rPr>
                            <m:t>𝛿</m:t>
                          </m:r>
                        </m:e>
                        <m:sub>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rPr>
                            <m:t>−1</m:t>
                          </m:r>
                        </m:sub>
                      </m:sSub>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5" name="Rectangle 4">
                <a:extLst>
                  <a:ext uri="{FF2B5EF4-FFF2-40B4-BE49-F238E27FC236}">
                    <a16:creationId xmlns:a16="http://schemas.microsoft.com/office/drawing/2014/main" id="{19DE9EF2-DF79-F742-AC9C-11FD58FAB74F}"/>
                  </a:ext>
                </a:extLst>
              </p:cNvPr>
              <p:cNvSpPr>
                <a:spLocks noRot="1" noChangeAspect="1" noMove="1" noResize="1" noEditPoints="1" noAdjustHandles="1" noChangeArrowheads="1" noChangeShapeType="1" noTextEdit="1"/>
              </p:cNvSpPr>
              <p:nvPr/>
            </p:nvSpPr>
            <p:spPr>
              <a:xfrm>
                <a:off x="451413" y="1875099"/>
                <a:ext cx="4872941" cy="6597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85DE042-ADC0-BC63-2165-2C88F15E70D3}"/>
                  </a:ext>
                </a:extLst>
              </p:cNvPr>
              <p:cNvSpPr/>
              <p:nvPr/>
            </p:nvSpPr>
            <p:spPr>
              <a:xfrm>
                <a:off x="451413" y="2632959"/>
                <a:ext cx="6180882" cy="659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d>
                        <m:dPr>
                          <m:begChr m:val="⟨"/>
                          <m:endChr m:val="⟩"/>
                          <m:ctrlPr>
                            <a:rPr lang="en-IN" i="1"/>
                          </m:ctrlPr>
                        </m:dPr>
                        <m:e>
                          <m:r>
                            <a:rPr lang="en-GB" i="1"/>
                            <m:t>𝑖</m:t>
                          </m:r>
                        </m:e>
                        <m:e>
                          <m:sSup>
                            <m:sSupPr>
                              <m:ctrlPr>
                                <a:rPr lang="en-IN" i="1"/>
                              </m:ctrlPr>
                            </m:sSupPr>
                            <m:e>
                              <m:r>
                                <a:rPr lang="en-GB"/>
                                <m:t>â</m:t>
                              </m:r>
                            </m:e>
                            <m:sup>
                              <m:r>
                                <a:rPr lang="en-GB" i="1"/>
                                <m:t>†</m:t>
                              </m:r>
                            </m:sup>
                          </m:sSup>
                        </m:e>
                        <m:e>
                          <m:r>
                            <a:rPr lang="en-GB" i="1"/>
                            <m:t>𝑗</m:t>
                          </m:r>
                        </m:e>
                      </m:d>
                      <m:r>
                        <a:rPr lang="en-GB" i="1"/>
                        <m:t>= </m:t>
                      </m:r>
                      <m:d>
                        <m:dPr>
                          <m:begChr m:val="⟨"/>
                          <m:endChr m:val="⟩"/>
                          <m:ctrlPr>
                            <a:rPr lang="en-IN" i="1"/>
                          </m:ctrlPr>
                        </m:dPr>
                        <m:e>
                          <m:r>
                            <a:rPr lang="en-GB" i="1"/>
                            <m:t>𝑖</m:t>
                          </m:r>
                        </m:e>
                        <m:e>
                          <m:rad>
                            <m:radPr>
                              <m:degHide m:val="on"/>
                              <m:ctrlPr>
                                <a:rPr lang="en-IN" i="1"/>
                              </m:ctrlPr>
                            </m:radPr>
                            <m:deg/>
                            <m:e>
                              <m:r>
                                <m:rPr>
                                  <m:sty m:val="p"/>
                                </m:rPr>
                                <a:rPr lang="en-GB"/>
                                <m:t>j</m:t>
                              </m:r>
                              <m:r>
                                <a:rPr lang="en-GB"/>
                                <m:t>+1</m:t>
                              </m:r>
                            </m:e>
                          </m:rad>
                        </m:e>
                        <m:e>
                          <m:r>
                            <a:rPr lang="en-GB" i="1"/>
                            <m:t>𝑗</m:t>
                          </m:r>
                          <m:r>
                            <a:rPr lang="en-GB" i="1"/>
                            <m:t>+1</m:t>
                          </m:r>
                        </m:e>
                      </m:d>
                      <m:r>
                        <a:rPr lang="en-GB" i="1"/>
                        <m:t>=</m:t>
                      </m:r>
                      <m:rad>
                        <m:radPr>
                          <m:degHide m:val="on"/>
                          <m:ctrlPr>
                            <a:rPr lang="en-IN" i="1"/>
                          </m:ctrlPr>
                        </m:radPr>
                        <m:deg/>
                        <m:e>
                          <m:r>
                            <a:rPr lang="en-GB" i="1"/>
                            <m:t>𝑗</m:t>
                          </m:r>
                          <m:r>
                            <a:rPr lang="en-GB" i="1"/>
                            <m:t>+1</m:t>
                          </m:r>
                        </m:e>
                      </m:rad>
                      <m:d>
                        <m:dPr>
                          <m:begChr m:val="⟨"/>
                          <m:endChr m:val="⟩"/>
                          <m:ctrlPr>
                            <a:rPr lang="en-IN" i="1"/>
                          </m:ctrlPr>
                        </m:dPr>
                        <m:e>
                          <m:r>
                            <a:rPr lang="en-GB" i="1"/>
                            <m:t>𝑖</m:t>
                          </m:r>
                        </m:e>
                        <m:e>
                          <m:r>
                            <a:rPr lang="en-GB" i="1"/>
                            <m:t>𝑗</m:t>
                          </m:r>
                          <m:r>
                            <a:rPr lang="en-GB" i="1"/>
                            <m:t>+1</m:t>
                          </m:r>
                        </m:e>
                      </m:d>
                      <m:r>
                        <a:rPr lang="en-GB" i="1"/>
                        <m:t>=</m:t>
                      </m:r>
                      <m:rad>
                        <m:radPr>
                          <m:degHide m:val="on"/>
                          <m:ctrlPr>
                            <a:rPr lang="en-IN" i="1"/>
                          </m:ctrlPr>
                        </m:radPr>
                        <m:deg/>
                        <m:e>
                          <m:r>
                            <a:rPr lang="en-GB" i="1"/>
                            <m:t>𝑗</m:t>
                          </m:r>
                          <m:r>
                            <a:rPr lang="en-GB" i="1"/>
                            <m:t>+1</m:t>
                          </m:r>
                        </m:e>
                      </m:rad>
                      <m:sSub>
                        <m:sSubPr>
                          <m:ctrlPr>
                            <a:rPr lang="en-IN" i="1"/>
                          </m:ctrlPr>
                        </m:sSubPr>
                        <m:e>
                          <m:r>
                            <a:rPr lang="en-GB" i="1"/>
                            <m:t> </m:t>
                          </m:r>
                          <m:r>
                            <a:rPr lang="en-GB" i="1"/>
                            <m:t>𝛿</m:t>
                          </m:r>
                        </m:e>
                        <m:sub>
                          <m:r>
                            <a:rPr lang="en-GB" i="1"/>
                            <m:t>𝑖</m:t>
                          </m:r>
                          <m:r>
                            <a:rPr lang="en-GB" i="1"/>
                            <m:t>,</m:t>
                          </m:r>
                          <m:r>
                            <a:rPr lang="en-GB" i="1"/>
                            <m:t>𝑗</m:t>
                          </m:r>
                          <m:r>
                            <a:rPr lang="en-GB" i="1"/>
                            <m:t>+1</m:t>
                          </m:r>
                        </m:sub>
                      </m:sSub>
                    </m:oMath>
                  </m:oMathPara>
                </a14:m>
                <a:endParaRPr lang="en-IN" dirty="0"/>
              </a:p>
            </p:txBody>
          </p:sp>
        </mc:Choice>
        <mc:Fallback>
          <p:sp>
            <p:nvSpPr>
              <p:cNvPr id="6" name="Rectangle 5">
                <a:extLst>
                  <a:ext uri="{FF2B5EF4-FFF2-40B4-BE49-F238E27FC236}">
                    <a16:creationId xmlns:a16="http://schemas.microsoft.com/office/drawing/2014/main" id="{F85DE042-ADC0-BC63-2165-2C88F15E70D3}"/>
                  </a:ext>
                </a:extLst>
              </p:cNvPr>
              <p:cNvSpPr>
                <a:spLocks noRot="1" noChangeAspect="1" noMove="1" noResize="1" noEditPoints="1" noAdjustHandles="1" noChangeArrowheads="1" noChangeShapeType="1" noTextEdit="1"/>
              </p:cNvSpPr>
              <p:nvPr/>
            </p:nvSpPr>
            <p:spPr>
              <a:xfrm>
                <a:off x="451413" y="2632959"/>
                <a:ext cx="6180882" cy="65975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F21F323-1DF3-C0BC-74D7-88DBE318B723}"/>
                  </a:ext>
                </a:extLst>
              </p:cNvPr>
              <p:cNvSpPr txBox="1"/>
              <p:nvPr/>
            </p:nvSpPr>
            <p:spPr>
              <a:xfrm>
                <a:off x="335666" y="3626537"/>
                <a:ext cx="2326511" cy="1928413"/>
              </a:xfrm>
              <a:prstGeom prst="rect">
                <a:avLst/>
              </a:prstGeom>
              <a:noFill/>
            </p:spPr>
            <p:txBody>
              <a:bodyPr wrap="square">
                <a:spAutoFit/>
              </a:bodyPr>
              <a:lstStyle/>
              <a:p>
                <a:pPr algn="ctr">
                  <a:lnSpc>
                    <a:spcPct val="150000"/>
                  </a:lnSpc>
                </a:pPr>
                <a14:m>
                  <m:oMath xmlns:m="http://schemas.openxmlformats.org/officeDocument/2006/math">
                    <m:sSup>
                      <m:sSupPr>
                        <m:ctrlPr>
                          <a:rPr lang="en-IN" sz="16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600">
                            <a:effectLst/>
                            <a:latin typeface="Cambria Math" panose="02040503050406030204" pitchFamily="18" charset="0"/>
                            <a:ea typeface="Times New Roman" panose="02020603050405020304" pitchFamily="18" charset="0"/>
                          </a:rPr>
                          <m:t>â</m:t>
                        </m:r>
                      </m:e>
                      <m:sup>
                        <m:r>
                          <a:rPr lang="en-GB" sz="1600" i="1">
                            <a:effectLst/>
                            <a:latin typeface="Cambria Math" panose="02040503050406030204" pitchFamily="18" charset="0"/>
                            <a:ea typeface="Times New Roman" panose="02020603050405020304" pitchFamily="18" charset="0"/>
                          </a:rPr>
                          <m:t>†</m:t>
                        </m:r>
                      </m:sup>
                    </m:sSup>
                    <m:r>
                      <a:rPr lang="en-GB" sz="1600" i="1">
                        <a:effectLst/>
                        <a:latin typeface="Cambria Math" panose="02040503050406030204" pitchFamily="18" charset="0"/>
                        <a:ea typeface="Times New Roman" panose="02020603050405020304" pitchFamily="18" charset="0"/>
                      </a:rPr>
                      <m:t>= </m:t>
                    </m:r>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3"/>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mr>
                                <m:mr>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1</m:t>
                                        </m:r>
                                      </m:e>
                                    </m:rad>
                                  </m:e>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mr>
                                <m:mr>
                                  <m:e>
                                    <m:r>
                                      <a:rPr lang="en-GB" sz="1600" i="1">
                                        <a:effectLst/>
                                        <a:latin typeface="Cambria Math" panose="02040503050406030204" pitchFamily="18" charset="0"/>
                                        <a:ea typeface="Times New Roman" panose="02020603050405020304" pitchFamily="18" charset="0"/>
                                      </a:rPr>
                                      <m:t>0</m:t>
                                    </m:r>
                                  </m:e>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2</m:t>
                                        </m:r>
                                      </m:e>
                                    </m:rad>
                                  </m:e>
                                  <m:e>
                                    <m:r>
                                      <a:rPr lang="en-GB" sz="1600" i="1">
                                        <a:effectLst/>
                                        <a:latin typeface="Cambria Math" panose="02040503050406030204" pitchFamily="18" charset="0"/>
                                        <a:ea typeface="Times New Roman" panose="02020603050405020304" pitchFamily="18" charset="0"/>
                                      </a:rPr>
                                      <m:t>0</m:t>
                                    </m:r>
                                  </m:e>
                                </m:mr>
                              </m:m>
                            </m:e>
                            <m:e>
                              <m:r>
                                <a:rPr lang="en-GB" sz="1600" i="1" kern="1200">
                                  <a:effectLst/>
                                  <a:latin typeface="Cambria Math" panose="02040503050406030204" pitchFamily="18" charset="0"/>
                                  <a:ea typeface="Times New Roman" panose="02020603050405020304" pitchFamily="18" charset="0"/>
                                </a:rPr>
                                <m:t>⋯</m:t>
                              </m:r>
                            </m:e>
                          </m:mr>
                          <m:mr>
                            <m:e>
                              <m:m>
                                <m:mPr>
                                  <m:mcs>
                                    <m:mc>
                                      <m:mcPr>
                                        <m:count m:val="3"/>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3</m:t>
                                        </m:r>
                                      </m:e>
                                    </m:rad>
                                  </m:e>
                                </m:mr>
                                <m:mr>
                                  <m:e>
                                    <m:r>
                                      <a:rPr lang="en-GB" sz="1600" i="1">
                                        <a:effectLst/>
                                        <a:latin typeface="Cambria Math" panose="02040503050406030204" pitchFamily="18" charset="0"/>
                                        <a:ea typeface="Times New Roman" panose="02020603050405020304" pitchFamily="18" charset="0"/>
                                      </a:rPr>
                                      <m:t> </m:t>
                                    </m:r>
                                  </m:e>
                                  <m:e>
                                    <m:r>
                                      <a:rPr lang="en-GB" sz="1600" i="1" kern="1200">
                                        <a:effectLst/>
                                        <a:latin typeface="Cambria Math" panose="02040503050406030204" pitchFamily="18" charset="0"/>
                                        <a:ea typeface="Times New Roman" panose="02020603050405020304" pitchFamily="18" charset="0"/>
                                      </a:rPr>
                                      <m:t>⋮</m:t>
                                    </m:r>
                                  </m:e>
                                  <m:e>
                                    <m:r>
                                      <a:rPr lang="en-GB" sz="1600" i="1">
                                        <a:effectLst/>
                                        <a:latin typeface="Cambria Math" panose="02040503050406030204" pitchFamily="18" charset="0"/>
                                        <a:ea typeface="Times New Roman" panose="02020603050405020304" pitchFamily="18" charset="0"/>
                                      </a:rPr>
                                      <m:t> </m:t>
                                    </m:r>
                                  </m:e>
                                </m:mr>
                              </m:m>
                            </m:e>
                            <m:e>
                              <m:r>
                                <a:rPr lang="en-GB" sz="1600" i="1" kern="1200">
                                  <a:effectLst/>
                                  <a:latin typeface="Cambria Math" panose="02040503050406030204" pitchFamily="18" charset="0"/>
                                  <a:ea typeface="Times New Roman" panose="02020603050405020304" pitchFamily="18" charset="0"/>
                                </a:rPr>
                                <m:t>⋱</m:t>
                              </m:r>
                            </m:e>
                          </m:mr>
                        </m:m>
                      </m:e>
                    </m:d>
                  </m:oMath>
                </a14:m>
                <a:r>
                  <a:rPr lang="en-GB"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mc:Choice>
        <mc:Fallback>
          <p:sp>
            <p:nvSpPr>
              <p:cNvPr id="9" name="TextBox 8">
                <a:extLst>
                  <a:ext uri="{FF2B5EF4-FFF2-40B4-BE49-F238E27FC236}">
                    <a16:creationId xmlns:a16="http://schemas.microsoft.com/office/drawing/2014/main" id="{1F21F323-1DF3-C0BC-74D7-88DBE318B723}"/>
                  </a:ext>
                </a:extLst>
              </p:cNvPr>
              <p:cNvSpPr txBox="1">
                <a:spLocks noRot="1" noChangeAspect="1" noMove="1" noResize="1" noEditPoints="1" noAdjustHandles="1" noChangeArrowheads="1" noChangeShapeType="1" noTextEdit="1"/>
              </p:cNvSpPr>
              <p:nvPr/>
            </p:nvSpPr>
            <p:spPr>
              <a:xfrm>
                <a:off x="335666" y="3626537"/>
                <a:ext cx="2326511" cy="1928413"/>
              </a:xfrm>
              <a:prstGeom prst="rect">
                <a:avLst/>
              </a:prstGeom>
              <a:blipFill>
                <a:blip r:embed="rId6"/>
                <a:stretch>
                  <a:fillRect b="-45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0F4673-D6E2-87C9-59AC-861DFF3942A9}"/>
                  </a:ext>
                </a:extLst>
              </p:cNvPr>
              <p:cNvSpPr txBox="1"/>
              <p:nvPr/>
            </p:nvSpPr>
            <p:spPr>
              <a:xfrm>
                <a:off x="2534856" y="3877022"/>
                <a:ext cx="2905245" cy="1504001"/>
              </a:xfrm>
              <a:prstGeom prst="rect">
                <a:avLst/>
              </a:prstGeom>
              <a:noFill/>
            </p:spPr>
            <p:txBody>
              <a:bodyPr wrap="square">
                <a:spAutoFit/>
              </a:bodyPr>
              <a:lstStyle/>
              <a:p>
                <a:pPr algn="ctr">
                  <a:lnSpc>
                    <a:spcPct val="150000"/>
                  </a:lnSpc>
                </a:pPr>
                <a:r>
                  <a:rPr lang="en-IN" sz="1600" dirty="0">
                    <a:effectLst/>
                    <a:latin typeface="Times New Roman" panose="02020603050405020304" pitchFamily="18" charset="0"/>
                    <a:ea typeface="Times New Roman" panose="02020603050405020304" pitchFamily="18" charset="0"/>
                  </a:rPr>
                  <a:t> </a:t>
                </a:r>
                <a14:m>
                  <m:oMath xmlns:m="http://schemas.openxmlformats.org/officeDocument/2006/math">
                    <m:r>
                      <a:rPr lang="en-GB" sz="1600">
                        <a:effectLst/>
                        <a:latin typeface="Cambria Math" panose="02040503050406030204" pitchFamily="18" charset="0"/>
                        <a:ea typeface="Times New Roman" panose="02020603050405020304" pitchFamily="18" charset="0"/>
                      </a:rPr>
                      <m:t>â</m:t>
                    </m:r>
                    <m:r>
                      <a:rPr lang="en-GB" sz="1600" i="1">
                        <a:effectLst/>
                        <a:latin typeface="Cambria Math" panose="02040503050406030204" pitchFamily="18" charset="0"/>
                        <a:ea typeface="Times New Roman" panose="02020603050405020304" pitchFamily="18" charset="0"/>
                      </a:rPr>
                      <m:t>= </m:t>
                    </m:r>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3"/>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0</m:t>
                                    </m:r>
                                  </m:e>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1</m:t>
                                        </m:r>
                                      </m:e>
                                    </m:rad>
                                  </m:e>
                                  <m:e>
                                    <m:r>
                                      <a:rPr lang="en-GB" sz="1600" i="1">
                                        <a:effectLst/>
                                        <a:latin typeface="Cambria Math" panose="02040503050406030204" pitchFamily="18" charset="0"/>
                                        <a:ea typeface="Times New Roman" panose="02020603050405020304" pitchFamily="18" charset="0"/>
                                      </a:rPr>
                                      <m:t>0</m:t>
                                    </m:r>
                                  </m:e>
                                </m:m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2</m:t>
                                        </m:r>
                                      </m:e>
                                    </m:rad>
                                  </m:e>
                                </m:m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mr>
                              </m:m>
                            </m:e>
                            <m:e>
                              <m:m>
                                <m:mPr>
                                  <m:mcs>
                                    <m:mc>
                                      <m:mcPr>
                                        <m:count m:val="1"/>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0</m:t>
                                    </m:r>
                                  </m:e>
                                </m:mr>
                                <m:mr>
                                  <m:e>
                                    <m:r>
                                      <a:rPr lang="en-GB" sz="1600" i="1">
                                        <a:effectLst/>
                                        <a:latin typeface="Cambria Math" panose="02040503050406030204" pitchFamily="18" charset="0"/>
                                        <a:ea typeface="Times New Roman" panose="02020603050405020304" pitchFamily="18" charset="0"/>
                                      </a:rPr>
                                      <m:t>0</m:t>
                                    </m:r>
                                  </m:e>
                                </m:mr>
                                <m:mr>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3</m:t>
                                        </m:r>
                                      </m:e>
                                    </m:rad>
                                  </m:e>
                                </m:mr>
                              </m:m>
                              <m:r>
                                <a:rPr lang="en-GB" sz="1600" i="1" kern="1200">
                                  <a:effectLst/>
                                  <a:latin typeface="Cambria Math" panose="02040503050406030204" pitchFamily="18" charset="0"/>
                                  <a:ea typeface="Times New Roman" panose="02020603050405020304" pitchFamily="18" charset="0"/>
                                </a:rPr>
                                <m:t>⋯</m:t>
                              </m:r>
                            </m:e>
                          </m:mr>
                          <m:mr>
                            <m:e>
                              <m:r>
                                <a:rPr lang="en-GB" sz="1600" i="1" kern="1200">
                                  <a:effectLst/>
                                  <a:latin typeface="Cambria Math" panose="02040503050406030204" pitchFamily="18" charset="0"/>
                                  <a:ea typeface="Times New Roman" panose="02020603050405020304" pitchFamily="18" charset="0"/>
                                </a:rPr>
                                <m:t>⋮</m:t>
                              </m:r>
                            </m:e>
                            <m:e>
                              <m:r>
                                <a:rPr lang="en-GB" sz="1600" i="1" kern="1200">
                                  <a:effectLst/>
                                  <a:latin typeface="Cambria Math" panose="02040503050406030204" pitchFamily="18" charset="0"/>
                                  <a:ea typeface="Times New Roman" panose="02020603050405020304" pitchFamily="18" charset="0"/>
                                </a:rPr>
                                <m:t>⋱</m:t>
                              </m:r>
                            </m:e>
                          </m:mr>
                        </m:m>
                      </m:e>
                    </m:d>
                  </m:oMath>
                </a14:m>
                <a:endParaRPr lang="en-IN" sz="1600" dirty="0">
                  <a:effectLst/>
                  <a:latin typeface="Times New Roman" panose="02020603050405020304" pitchFamily="18" charset="0"/>
                  <a:ea typeface="Times New Roman" panose="02020603050405020304" pitchFamily="18" charset="0"/>
                </a:endParaRPr>
              </a:p>
            </p:txBody>
          </p:sp>
        </mc:Choice>
        <mc:Fallback>
          <p:sp>
            <p:nvSpPr>
              <p:cNvPr id="11" name="TextBox 10">
                <a:extLst>
                  <a:ext uri="{FF2B5EF4-FFF2-40B4-BE49-F238E27FC236}">
                    <a16:creationId xmlns:a16="http://schemas.microsoft.com/office/drawing/2014/main" id="{0E0F4673-D6E2-87C9-59AC-861DFF3942A9}"/>
                  </a:ext>
                </a:extLst>
              </p:cNvPr>
              <p:cNvSpPr txBox="1">
                <a:spLocks noRot="1" noChangeAspect="1" noMove="1" noResize="1" noEditPoints="1" noAdjustHandles="1" noChangeArrowheads="1" noChangeShapeType="1" noTextEdit="1"/>
              </p:cNvSpPr>
              <p:nvPr/>
            </p:nvSpPr>
            <p:spPr>
              <a:xfrm>
                <a:off x="2534856" y="3877022"/>
                <a:ext cx="2905245" cy="150400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0951C31-034B-961B-2413-FF291D7F4759}"/>
                  </a:ext>
                </a:extLst>
              </p:cNvPr>
              <p:cNvSpPr txBox="1"/>
              <p:nvPr/>
            </p:nvSpPr>
            <p:spPr>
              <a:xfrm>
                <a:off x="4936915" y="3785620"/>
                <a:ext cx="4166888" cy="22297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𝐻</m:t>
                      </m:r>
                      <m:r>
                        <a:rPr lang="en-US" sz="1600" i="0">
                          <a:latin typeface="Cambria Math" panose="02040503050406030204" pitchFamily="18" charset="0"/>
                        </a:rPr>
                        <m:t>=</m:t>
                      </m:r>
                      <m:d>
                        <m:dPr>
                          <m:begChr m:val="["/>
                          <m:endChr m:val="]"/>
                          <m:ctrlPr>
                            <a:rPr lang="en-US" sz="1600" i="1">
                              <a:solidFill>
                                <a:srgbClr val="836967"/>
                              </a:solidFill>
                              <a:latin typeface="Cambria Math" panose="02040503050406030204" pitchFamily="18" charset="0"/>
                            </a:rPr>
                          </m:ctrlPr>
                        </m:dPr>
                        <m:e>
                          <m:m>
                            <m:mPr>
                              <m:plcHide m:val="on"/>
                              <m:mcs>
                                <m:mc>
                                  <m:mcPr>
                                    <m:count m:val="2"/>
                                    <m:mcJc m:val="center"/>
                                  </m:mcPr>
                                </m:mc>
                              </m:mcs>
                              <m:ctrlPr>
                                <a:rPr lang="en-US" sz="1600" i="1">
                                  <a:solidFill>
                                    <a:srgbClr val="836967"/>
                                  </a:solidFill>
                                  <a:latin typeface="Cambria Math" panose="02040503050406030204" pitchFamily="18" charset="0"/>
                                </a:rPr>
                              </m:ctrlPr>
                            </m:mPr>
                            <m:mr>
                              <m:e>
                                <m:m>
                                  <m:mPr>
                                    <m:plcHide m:val="on"/>
                                    <m:mcs>
                                      <m:mc>
                                        <m:mcPr>
                                          <m:count m:val="3"/>
                                          <m:mcJc m:val="center"/>
                                        </m:mcPr>
                                      </m:mc>
                                    </m:mcs>
                                    <m:ctrlPr>
                                      <a:rPr lang="en-US" sz="1600" i="1">
                                        <a:solidFill>
                                          <a:srgbClr val="836967"/>
                                        </a:solidFill>
                                        <a:latin typeface="Cambria Math" panose="02040503050406030204" pitchFamily="18" charset="0"/>
                                      </a:rPr>
                                    </m:ctrlPr>
                                  </m:mPr>
                                  <m:mr>
                                    <m:e>
                                      <m:f>
                                        <m:fPr>
                                          <m:ctrlPr>
                                            <a:rPr lang="en-US" sz="1600" i="1">
                                              <a:solidFill>
                                                <a:srgbClr val="836967"/>
                                              </a:solidFill>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den>
                                      </m:f>
                                      <m:r>
                                        <a:rPr lang="en-US" sz="1600" i="0">
                                          <a:latin typeface="Cambria Math" panose="02040503050406030204" pitchFamily="18" charset="0"/>
                                        </a:rPr>
                                        <m:t>ℏ</m:t>
                                      </m:r>
                                      <m:r>
                                        <a:rPr lang="en-US" sz="1600" i="1">
                                          <a:latin typeface="Cambria Math" panose="02040503050406030204" pitchFamily="18" charset="0"/>
                                        </a:rPr>
                                        <m:t>𝜔</m:t>
                                      </m:r>
                                    </m:e>
                                    <m:e>
                                      <m:r>
                                        <a:rPr lang="en-US" sz="1600" i="0">
                                          <a:latin typeface="Cambria Math" panose="02040503050406030204" pitchFamily="18" charset="0"/>
                                        </a:rPr>
                                        <m:t>0</m:t>
                                      </m:r>
                                    </m:e>
                                    <m:e>
                                      <m:r>
                                        <a:rPr lang="en-US" sz="1600" i="0">
                                          <a:latin typeface="Cambria Math" panose="02040503050406030204" pitchFamily="18" charset="0"/>
                                        </a:rPr>
                                        <m:t>0</m:t>
                                      </m:r>
                                    </m:e>
                                  </m:mr>
                                  <m:mr>
                                    <m:e>
                                      <m:r>
                                        <a:rPr lang="en-US" sz="1600" i="0">
                                          <a:latin typeface="Cambria Math" panose="02040503050406030204" pitchFamily="18" charset="0"/>
                                        </a:rPr>
                                        <m:t>0</m:t>
                                      </m:r>
                                    </m:e>
                                    <m:e>
                                      <m:f>
                                        <m:fPr>
                                          <m:ctrlPr>
                                            <a:rPr lang="en-US" sz="1600" i="1">
                                              <a:solidFill>
                                                <a:srgbClr val="836967"/>
                                              </a:solidFill>
                                              <a:latin typeface="Cambria Math" panose="02040503050406030204" pitchFamily="18" charset="0"/>
                                            </a:rPr>
                                          </m:ctrlPr>
                                        </m:fPr>
                                        <m:num>
                                          <m:r>
                                            <a:rPr lang="en-US" sz="1600" i="0">
                                              <a:latin typeface="Cambria Math" panose="02040503050406030204" pitchFamily="18" charset="0"/>
                                            </a:rPr>
                                            <m:t>3</m:t>
                                          </m:r>
                                        </m:num>
                                        <m:den>
                                          <m:r>
                                            <a:rPr lang="en-US" sz="1600" i="0">
                                              <a:latin typeface="Cambria Math" panose="02040503050406030204" pitchFamily="18" charset="0"/>
                                            </a:rPr>
                                            <m:t>2</m:t>
                                          </m:r>
                                        </m:den>
                                      </m:f>
                                      <m:r>
                                        <a:rPr lang="en-US" sz="1600" i="0">
                                          <a:latin typeface="Cambria Math" panose="02040503050406030204" pitchFamily="18" charset="0"/>
                                        </a:rPr>
                                        <m:t>ℏ</m:t>
                                      </m:r>
                                      <m:r>
                                        <a:rPr lang="en-US" sz="1600" i="1">
                                          <a:latin typeface="Cambria Math" panose="02040503050406030204" pitchFamily="18" charset="0"/>
                                        </a:rPr>
                                        <m:t>𝜔</m:t>
                                      </m:r>
                                    </m:e>
                                    <m:e>
                                      <m:r>
                                        <a:rPr lang="en-US" sz="1600" i="0">
                                          <a:latin typeface="Cambria Math" panose="02040503050406030204" pitchFamily="18" charset="0"/>
                                        </a:rPr>
                                        <m:t>0</m:t>
                                      </m:r>
                                    </m:e>
                                  </m:mr>
                                  <m:mr>
                                    <m:e>
                                      <m:r>
                                        <a:rPr lang="en-US" sz="1600" i="0">
                                          <a:latin typeface="Cambria Math" panose="02040503050406030204" pitchFamily="18" charset="0"/>
                                        </a:rPr>
                                        <m:t>0</m:t>
                                      </m:r>
                                    </m:e>
                                    <m:e>
                                      <m:r>
                                        <a:rPr lang="en-US" sz="1600" i="0">
                                          <a:latin typeface="Cambria Math" panose="02040503050406030204" pitchFamily="18" charset="0"/>
                                        </a:rPr>
                                        <m:t>0</m:t>
                                      </m:r>
                                    </m:e>
                                    <m:e>
                                      <m:f>
                                        <m:fPr>
                                          <m:ctrlPr>
                                            <a:rPr lang="en-US" sz="1600" i="1">
                                              <a:solidFill>
                                                <a:srgbClr val="836967"/>
                                              </a:solidFill>
                                              <a:latin typeface="Cambria Math" panose="02040503050406030204" pitchFamily="18" charset="0"/>
                                            </a:rPr>
                                          </m:ctrlPr>
                                        </m:fPr>
                                        <m:num>
                                          <m:r>
                                            <a:rPr lang="en-US" sz="1600" i="0">
                                              <a:latin typeface="Cambria Math" panose="02040503050406030204" pitchFamily="18" charset="0"/>
                                            </a:rPr>
                                            <m:t>5</m:t>
                                          </m:r>
                                        </m:num>
                                        <m:den>
                                          <m:r>
                                            <a:rPr lang="en-US" sz="1600" i="0">
                                              <a:latin typeface="Cambria Math" panose="02040503050406030204" pitchFamily="18" charset="0"/>
                                            </a:rPr>
                                            <m:t>2</m:t>
                                          </m:r>
                                        </m:den>
                                      </m:f>
                                      <m:r>
                                        <a:rPr lang="en-US" sz="1600" i="0">
                                          <a:latin typeface="Cambria Math" panose="02040503050406030204" pitchFamily="18" charset="0"/>
                                        </a:rPr>
                                        <m:t>ℏ</m:t>
                                      </m:r>
                                      <m:r>
                                        <a:rPr lang="en-US" sz="1600" i="1">
                                          <a:latin typeface="Cambria Math" panose="02040503050406030204" pitchFamily="18" charset="0"/>
                                        </a:rPr>
                                        <m:t>𝜔</m:t>
                                      </m:r>
                                    </m:e>
                                  </m:mr>
                                </m:m>
                              </m:e>
                              <m:e>
                                <m:r>
                                  <a:rPr lang="en-US" sz="1600" i="0">
                                    <a:latin typeface="Cambria Math" panose="02040503050406030204" pitchFamily="18" charset="0"/>
                                  </a:rPr>
                                  <m:t>⋯</m:t>
                                </m:r>
                              </m:e>
                            </m:mr>
                            <m:mr>
                              <m:e>
                                <m:r>
                                  <a:rPr lang="en-US" sz="1600" i="0">
                                    <a:latin typeface="Cambria Math" panose="02040503050406030204" pitchFamily="18" charset="0"/>
                                  </a:rPr>
                                  <m:t>⋮</m:t>
                                </m:r>
                              </m:e>
                              <m:e>
                                <m:m>
                                  <m:mPr>
                                    <m:plcHide m:val="on"/>
                                    <m:mcs>
                                      <m:mc>
                                        <m:mcPr>
                                          <m:count m:val="2"/>
                                          <m:mcJc m:val="center"/>
                                        </m:mcPr>
                                      </m:mc>
                                    </m:mcs>
                                    <m:ctrlPr>
                                      <a:rPr lang="en-US" sz="1600" i="1">
                                        <a:solidFill>
                                          <a:srgbClr val="836967"/>
                                        </a:solidFill>
                                        <a:latin typeface="Cambria Math" panose="02040503050406030204" pitchFamily="18" charset="0"/>
                                      </a:rPr>
                                    </m:ctrlPr>
                                  </m:mPr>
                                  <m:mr>
                                    <m:e>
                                      <m:f>
                                        <m:fPr>
                                          <m:ctrlPr>
                                            <a:rPr lang="en-US" sz="1600" i="1">
                                              <a:solidFill>
                                                <a:srgbClr val="836967"/>
                                              </a:solidFill>
                                              <a:latin typeface="Cambria Math" panose="02040503050406030204" pitchFamily="18" charset="0"/>
                                            </a:rPr>
                                          </m:ctrlPr>
                                        </m:fPr>
                                        <m:num>
                                          <m:r>
                                            <a:rPr lang="en-US" sz="1600" i="0">
                                              <a:latin typeface="Cambria Math" panose="02040503050406030204" pitchFamily="18" charset="0"/>
                                            </a:rPr>
                                            <m:t>7</m:t>
                                          </m:r>
                                        </m:num>
                                        <m:den>
                                          <m:r>
                                            <a:rPr lang="en-US" sz="1600" i="0">
                                              <a:latin typeface="Cambria Math" panose="02040503050406030204" pitchFamily="18" charset="0"/>
                                            </a:rPr>
                                            <m:t>2</m:t>
                                          </m:r>
                                        </m:den>
                                      </m:f>
                                      <m:r>
                                        <a:rPr lang="en-US" sz="1600" i="0">
                                          <a:latin typeface="Cambria Math" panose="02040503050406030204" pitchFamily="18" charset="0"/>
                                        </a:rPr>
                                        <m:t>ℏ</m:t>
                                      </m:r>
                                      <m:r>
                                        <a:rPr lang="en-US" sz="1600" i="1">
                                          <a:latin typeface="Cambria Math" panose="02040503050406030204" pitchFamily="18" charset="0"/>
                                        </a:rPr>
                                        <m:t>𝜔</m:t>
                                      </m:r>
                                    </m:e>
                                    <m:e>
                                      <m:r>
                                        <a:rPr lang="en-US" sz="1600" i="0">
                                          <a:latin typeface="Cambria Math" panose="02040503050406030204" pitchFamily="18" charset="0"/>
                                        </a:rPr>
                                        <m:t> </m:t>
                                      </m:r>
                                    </m:e>
                                  </m:mr>
                                  <m:mr>
                                    <m:e>
                                      <m:r>
                                        <a:rPr lang="en-US" sz="1600" i="0">
                                          <a:latin typeface="Cambria Math" panose="02040503050406030204" pitchFamily="18" charset="0"/>
                                        </a:rPr>
                                        <m:t> </m:t>
                                      </m:r>
                                    </m:e>
                                    <m:e>
                                      <m:r>
                                        <a:rPr lang="en-US" sz="1600" i="0">
                                          <a:latin typeface="Cambria Math" panose="02040503050406030204" pitchFamily="18" charset="0"/>
                                        </a:rPr>
                                        <m:t>⋱</m:t>
                                      </m:r>
                                    </m:e>
                                  </m:mr>
                                </m:m>
                              </m:e>
                            </m:mr>
                          </m:m>
                        </m:e>
                      </m:d>
                    </m:oMath>
                  </m:oMathPara>
                </a14:m>
                <a:endParaRPr lang="en-US" sz="1600" dirty="0"/>
              </a:p>
            </p:txBody>
          </p:sp>
        </mc:Choice>
        <mc:Fallback>
          <p:sp>
            <p:nvSpPr>
              <p:cNvPr id="13" name="TextBox 12">
                <a:extLst>
                  <a:ext uri="{FF2B5EF4-FFF2-40B4-BE49-F238E27FC236}">
                    <a16:creationId xmlns:a16="http://schemas.microsoft.com/office/drawing/2014/main" id="{50951C31-034B-961B-2413-FF291D7F4759}"/>
                  </a:ext>
                </a:extLst>
              </p:cNvPr>
              <p:cNvSpPr txBox="1">
                <a:spLocks noRot="1" noChangeAspect="1" noMove="1" noResize="1" noEditPoints="1" noAdjustHandles="1" noChangeArrowheads="1" noChangeShapeType="1" noTextEdit="1"/>
              </p:cNvSpPr>
              <p:nvPr/>
            </p:nvSpPr>
            <p:spPr>
              <a:xfrm>
                <a:off x="4936915" y="3785620"/>
                <a:ext cx="4166888" cy="2229778"/>
              </a:xfrm>
              <a:prstGeom prst="rect">
                <a:avLst/>
              </a:prstGeom>
              <a:blipFill>
                <a:blip r:embed="rId8"/>
                <a:stretch>
                  <a:fillRect b="-3977"/>
                </a:stretch>
              </a:blipFill>
            </p:spPr>
            <p:txBody>
              <a:bodyPr/>
              <a:lstStyle/>
              <a:p>
                <a:r>
                  <a:rPr lang="en-US">
                    <a:noFill/>
                  </a:rPr>
                  <a:t> </a:t>
                </a:r>
              </a:p>
            </p:txBody>
          </p:sp>
        </mc:Fallback>
      </mc:AlternateContent>
    </p:spTree>
    <p:extLst>
      <p:ext uri="{BB962C8B-B14F-4D97-AF65-F5344CB8AC3E}">
        <p14:creationId xmlns:p14="http://schemas.microsoft.com/office/powerpoint/2010/main" val="296459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4573-3F54-E046-8DDD-D0F3D2F1B0D2}"/>
              </a:ext>
            </a:extLst>
          </p:cNvPr>
          <p:cNvSpPr>
            <a:spLocks noGrp="1"/>
          </p:cNvSpPr>
          <p:nvPr>
            <p:ph type="title"/>
          </p:nvPr>
        </p:nvSpPr>
        <p:spPr/>
        <p:txBody>
          <a:bodyPr/>
          <a:lstStyle/>
          <a:p>
            <a:r>
              <a:rPr lang="en-US" dirty="0"/>
              <a:t>Review – Quantum Harmonic Oscillator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0860EC-12A1-E5E6-E44B-3C311C509AFE}"/>
                  </a:ext>
                </a:extLst>
              </p:cNvPr>
              <p:cNvSpPr>
                <a:spLocks noGrp="1"/>
              </p:cNvSpPr>
              <p:nvPr>
                <p:ph sz="half" idx="2"/>
              </p:nvPr>
            </p:nvSpPr>
            <p:spPr/>
            <p:txBody>
              <a:bodyPr/>
              <a:lstStyle/>
              <a:p>
                <a:r>
                  <a:rPr lang="en-US" sz="2000" dirty="0">
                    <a:latin typeface="+mn-lt"/>
                  </a:rPr>
                  <a:t>Now we solve for Wave-Function </a:t>
                </a:r>
                <a:r>
                  <a:rPr lang="el-GR" sz="2000" dirty="0">
                    <a:latin typeface="+mn-lt"/>
                  </a:rPr>
                  <a:t>ψ</a:t>
                </a:r>
                <a:r>
                  <a:rPr lang="en-US" sz="2000" baseline="-25000" dirty="0">
                    <a:latin typeface="+mn-lt"/>
                  </a:rPr>
                  <a:t>n</a:t>
                </a:r>
                <a:r>
                  <a:rPr lang="en-US" sz="2000" dirty="0">
                    <a:latin typeface="+mn-lt"/>
                  </a:rPr>
                  <a:t>(x).</a:t>
                </a:r>
              </a:p>
              <a:p>
                <a:r>
                  <a:rPr lang="en-US" sz="2000" dirty="0">
                    <a:latin typeface="+mn-lt"/>
                  </a:rPr>
                  <a:t>Let </a:t>
                </a:r>
                <a14:m>
                  <m:oMath xmlns:m="http://schemas.openxmlformats.org/officeDocument/2006/math">
                    <m:r>
                      <a:rPr lang="en-IN" sz="2000" i="1" smtClean="0">
                        <a:effectLst/>
                        <a:latin typeface="+mn-lt"/>
                        <a:ea typeface="Times New Roman" panose="02020603050405020304" pitchFamily="18" charset="0"/>
                        <a:cs typeface="Times New Roman" panose="02020603050405020304" pitchFamily="18" charset="0"/>
                      </a:rPr>
                      <m:t> </m:t>
                    </m:r>
                    <m:r>
                      <a:rPr lang="en-GB" sz="2000" i="1">
                        <a:effectLst/>
                        <a:latin typeface="+mn-lt"/>
                        <a:ea typeface="Times New Roman" panose="02020603050405020304" pitchFamily="18" charset="0"/>
                        <a:cs typeface="Times New Roman" panose="02020603050405020304" pitchFamily="18" charset="0"/>
                      </a:rPr>
                      <m:t>𝛽</m:t>
                    </m:r>
                    <m:r>
                      <a:rPr lang="en-GB" sz="2000" i="1">
                        <a:effectLst/>
                        <a:latin typeface="+mn-lt"/>
                        <a:ea typeface="Times New Roman" panose="02020603050405020304" pitchFamily="18" charset="0"/>
                        <a:cs typeface="Times New Roman" panose="02020603050405020304" pitchFamily="18" charset="0"/>
                      </a:rPr>
                      <m:t>=</m:t>
                    </m:r>
                    <m:rad>
                      <m:radPr>
                        <m:degHide m:val="on"/>
                        <m:ctrlPr>
                          <a:rPr lang="en-IN" sz="2000" i="1">
                            <a:effectLst/>
                            <a:latin typeface="+mn-lt"/>
                          </a:rPr>
                        </m:ctrlPr>
                      </m:radPr>
                      <m:deg/>
                      <m:e>
                        <m:f>
                          <m:fPr>
                            <m:ctrlPr>
                              <a:rPr lang="en-IN" sz="2000" i="1">
                                <a:effectLst/>
                                <a:latin typeface="+mn-lt"/>
                              </a:rPr>
                            </m:ctrlPr>
                          </m:fPr>
                          <m:num>
                            <m:r>
                              <a:rPr lang="en-GB" sz="2000" i="1">
                                <a:effectLst/>
                                <a:latin typeface="+mn-lt"/>
                                <a:ea typeface="Times New Roman" panose="02020603050405020304" pitchFamily="18" charset="0"/>
                                <a:cs typeface="Times New Roman" panose="02020603050405020304" pitchFamily="18" charset="0"/>
                              </a:rPr>
                              <m:t>𝑚</m:t>
                            </m:r>
                            <m:r>
                              <a:rPr lang="en-GB" sz="2000" i="1">
                                <a:effectLst/>
                                <a:latin typeface="+mn-lt"/>
                                <a:ea typeface="Times New Roman" panose="02020603050405020304" pitchFamily="18" charset="0"/>
                                <a:cs typeface="Times New Roman" panose="02020603050405020304" pitchFamily="18" charset="0"/>
                              </a:rPr>
                              <m:t>𝜔</m:t>
                            </m:r>
                          </m:num>
                          <m:den>
                            <m:r>
                              <a:rPr lang="en-GB" sz="2000" i="1">
                                <a:effectLst/>
                                <a:latin typeface="+mn-lt"/>
                                <a:ea typeface="Times New Roman" panose="02020603050405020304" pitchFamily="18" charset="0"/>
                                <a:cs typeface="Times New Roman" panose="02020603050405020304" pitchFamily="18" charset="0"/>
                              </a:rPr>
                              <m:t>ℏ</m:t>
                            </m:r>
                          </m:den>
                        </m:f>
                      </m:e>
                    </m:rad>
                  </m:oMath>
                </a14:m>
                <a:r>
                  <a:rPr lang="en-IN" sz="2000" dirty="0">
                    <a:effectLst/>
                    <a:latin typeface="+mn-lt"/>
                  </a:rPr>
                  <a:t> ,we get</a:t>
                </a:r>
              </a:p>
              <a:p>
                <a:r>
                  <a:rPr lang="en-IN" sz="2000" dirty="0">
                    <a:effectLst/>
                    <a:latin typeface="+mn-lt"/>
                  </a:rPr>
                  <a:t>We use </a:t>
                </a:r>
                <a14:m>
                  <m:oMath xmlns:m="http://schemas.openxmlformats.org/officeDocument/2006/math">
                    <m:r>
                      <a:rPr lang="en-GB" sz="2000" smtClean="0">
                        <a:latin typeface="+mn-lt"/>
                        <a:ea typeface="Times New Roman" panose="02020603050405020304" pitchFamily="18" charset="0"/>
                      </a:rPr>
                      <m:t>â</m:t>
                    </m:r>
                    <m:r>
                      <a:rPr lang="en-GB" sz="2000" i="1">
                        <a:latin typeface="+mn-lt"/>
                        <a:ea typeface="Times New Roman" panose="02020603050405020304" pitchFamily="18" charset="0"/>
                      </a:rPr>
                      <m:t> </m:t>
                    </m:r>
                    <m:d>
                      <m:dPr>
                        <m:begChr m:val="|"/>
                        <m:endChr m:val=""/>
                        <m:ctrlPr>
                          <a:rPr lang="en-IN" sz="2000" i="1">
                            <a:latin typeface="+mn-lt"/>
                            <a:ea typeface="SimSun" panose="02010600030101010101" pitchFamily="2" charset="-122"/>
                            <a:cs typeface="Times New Roman" panose="02020603050405020304" pitchFamily="18" charset="0"/>
                          </a:rPr>
                        </m:ctrlPr>
                      </m:dPr>
                      <m:e>
                        <m:d>
                          <m:dPr>
                            <m:begChr m:val=""/>
                            <m:endChr m:val="⟩"/>
                            <m:ctrlPr>
                              <a:rPr lang="en-IN" sz="2000" i="1">
                                <a:latin typeface="+mn-lt"/>
                                <a:ea typeface="SimSun" panose="02010600030101010101" pitchFamily="2" charset="-122"/>
                                <a:cs typeface="Times New Roman" panose="02020603050405020304" pitchFamily="18" charset="0"/>
                              </a:rPr>
                            </m:ctrlPr>
                          </m:dPr>
                          <m:e>
                            <m:r>
                              <a:rPr lang="en-US" sz="2000" b="0" i="1" smtClean="0">
                                <a:latin typeface="+mn-lt"/>
                                <a:ea typeface="SimSun" panose="02010600030101010101" pitchFamily="2" charset="-122"/>
                                <a:cs typeface="Times New Roman" panose="02020603050405020304" pitchFamily="18" charset="0"/>
                              </a:rPr>
                              <m:t>0</m:t>
                            </m:r>
                          </m:e>
                        </m:d>
                      </m:e>
                    </m:d>
                  </m:oMath>
                </a14:m>
                <a:r>
                  <a:rPr lang="en-GB" sz="2000" dirty="0">
                    <a:latin typeface="+mn-lt"/>
                    <a:ea typeface="Times New Roman" panose="02020603050405020304" pitchFamily="18" charset="0"/>
                  </a:rPr>
                  <a:t> = 0 to solve for </a:t>
                </a:r>
                <a:r>
                  <a:rPr lang="el-GR" sz="2000" dirty="0">
                    <a:latin typeface="+mn-lt"/>
                  </a:rPr>
                  <a:t>ψ</a:t>
                </a:r>
                <a:r>
                  <a:rPr lang="en-US" sz="2000" baseline="-25000" dirty="0">
                    <a:latin typeface="+mn-lt"/>
                  </a:rPr>
                  <a:t>0</a:t>
                </a:r>
                <a:r>
                  <a:rPr lang="en-US" sz="2000" dirty="0">
                    <a:latin typeface="+mn-lt"/>
                  </a:rPr>
                  <a:t>(x) and normalize</a:t>
                </a:r>
              </a:p>
              <a:p>
                <a:endParaRPr lang="en-US" sz="2000" dirty="0">
                  <a:latin typeface="+mn-lt"/>
                </a:endParaRPr>
              </a:p>
              <a:p>
                <a:endParaRPr lang="en-US" sz="2000" dirty="0">
                  <a:latin typeface="+mn-lt"/>
                </a:endParaRPr>
              </a:p>
              <a:p>
                <a:endParaRPr lang="en-US" sz="2000" dirty="0">
                  <a:latin typeface="+mn-lt"/>
                </a:endParaRPr>
              </a:p>
              <a:p>
                <a:r>
                  <a:rPr lang="en-US" sz="2000" dirty="0">
                    <a:latin typeface="+mn-lt"/>
                  </a:rPr>
                  <a:t>Hence, general expression for </a:t>
                </a:r>
                <a:r>
                  <a:rPr lang="el-GR" sz="2000" dirty="0">
                    <a:latin typeface="+mn-lt"/>
                  </a:rPr>
                  <a:t>ψ</a:t>
                </a:r>
                <a:r>
                  <a:rPr lang="en-US" sz="2000" baseline="-25000" dirty="0">
                    <a:latin typeface="+mn-lt"/>
                  </a:rPr>
                  <a:t>n</a:t>
                </a:r>
                <a:r>
                  <a:rPr lang="en-US" sz="2000" dirty="0">
                    <a:latin typeface="+mn-lt"/>
                  </a:rPr>
                  <a:t>(x) can be written as:</a:t>
                </a:r>
              </a:p>
              <a:p>
                <a:endParaRPr lang="en-US" sz="2000" dirty="0">
                  <a:latin typeface="+mn-lt"/>
                </a:endParaRPr>
              </a:p>
              <a:p>
                <a:endParaRPr lang="en-US" sz="2000" dirty="0">
                  <a:latin typeface="+mn-lt"/>
                </a:endParaRPr>
              </a:p>
              <a:p>
                <a:pPr marL="0" indent="0">
                  <a:buNone/>
                </a:pPr>
                <a:endParaRPr lang="en-US" sz="2000" dirty="0">
                  <a:latin typeface="+mn-lt"/>
                </a:endParaRPr>
              </a:p>
              <a:p>
                <a:pPr marL="0" indent="0">
                  <a:buNone/>
                </a:pPr>
                <a:r>
                  <a:rPr lang="en-US" sz="2000" dirty="0">
                    <a:latin typeface="+mn-lt"/>
                  </a:rPr>
                  <a:t>We now move on to simulating these levels using MATLAB.</a:t>
                </a:r>
                <a:endParaRPr lang="en-GB" sz="2000" dirty="0">
                  <a:latin typeface="+mn-lt"/>
                </a:endParaRPr>
              </a:p>
              <a:p>
                <a:endParaRPr lang="en-US" sz="2000" dirty="0">
                  <a:latin typeface="+mn-lt"/>
                </a:endParaRPr>
              </a:p>
              <a:p>
                <a:endParaRPr lang="en-US" sz="2000" dirty="0">
                  <a:latin typeface="+mn-lt"/>
                </a:endParaRPr>
              </a:p>
            </p:txBody>
          </p:sp>
        </mc:Choice>
        <mc:Fallback>
          <p:sp>
            <p:nvSpPr>
              <p:cNvPr id="3" name="Content Placeholder 2">
                <a:extLst>
                  <a:ext uri="{FF2B5EF4-FFF2-40B4-BE49-F238E27FC236}">
                    <a16:creationId xmlns:a16="http://schemas.microsoft.com/office/drawing/2014/main" id="{3E0860EC-12A1-E5E6-E44B-3C311C509AFE}"/>
                  </a:ext>
                </a:extLst>
              </p:cNvPr>
              <p:cNvSpPr>
                <a:spLocks noGrp="1" noRot="1" noChangeAspect="1" noMove="1" noResize="1" noEditPoints="1" noAdjustHandles="1" noChangeArrowheads="1" noChangeShapeType="1" noTextEdit="1"/>
              </p:cNvSpPr>
              <p:nvPr>
                <p:ph sz="half" idx="2"/>
              </p:nvPr>
            </p:nvSpPr>
            <p:spPr>
              <a:blipFill>
                <a:blip r:embed="rId2"/>
                <a:stretch>
                  <a:fillRect l="-724" t="-7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E45D5F7-9C48-B78E-4528-A5336C383FDC}"/>
                  </a:ext>
                </a:extLst>
              </p:cNvPr>
              <p:cNvSpPr/>
              <p:nvPr/>
            </p:nvSpPr>
            <p:spPr>
              <a:xfrm>
                <a:off x="3106311" y="1655181"/>
                <a:ext cx="2283073" cy="613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GB" sz="2000" smtClean="0">
                        <a:effectLst/>
                        <a:latin typeface="Cambria Math" panose="02040503050406030204" pitchFamily="18" charset="0"/>
                        <a:ea typeface="Times New Roman" panose="02020603050405020304" pitchFamily="18" charset="0"/>
                        <a:cs typeface="Times New Roman" panose="02020603050405020304" pitchFamily="18" charset="0"/>
                      </a:rPr>
                      <m:t>â</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000" i="1">
                            <a:effectLst/>
                            <a:latin typeface="Cambria Math" panose="02040503050406030204" pitchFamily="18" charset="0"/>
                          </a:rPr>
                        </m:ctrlPr>
                      </m:fPr>
                      <m:num>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𝛽</m:t>
                        </m:r>
                        <m:rad>
                          <m:radPr>
                            <m:degHide m:val="on"/>
                            <m:ctrlPr>
                              <a:rPr lang="en-IN" sz="2000" i="1">
                                <a:effectLst/>
                                <a:latin typeface="Cambria Math" panose="02040503050406030204" pitchFamily="18" charset="0"/>
                              </a:rPr>
                            </m:ctrlPr>
                          </m:radPr>
                          <m:deg/>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2</m:t>
                            </m:r>
                          </m:e>
                        </m:rad>
                      </m:den>
                    </m:f>
                    <m:f>
                      <m:fPr>
                        <m:ctrlPr>
                          <a:rPr lang="en-IN" sz="2000" i="1">
                            <a:effectLst/>
                            <a:latin typeface="Cambria Math" panose="02040503050406030204" pitchFamily="18" charset="0"/>
                          </a:rPr>
                        </m:ctrlPr>
                      </m:fPr>
                      <m:num>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𝑑</m:t>
                        </m:r>
                      </m:num>
                      <m:den>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𝑑𝑥</m:t>
                        </m:r>
                      </m:den>
                    </m:f>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000" i="1">
                            <a:effectLst/>
                            <a:latin typeface="Cambria Math" panose="02040503050406030204" pitchFamily="18" charset="0"/>
                          </a:rPr>
                        </m:ctrlPr>
                      </m:fPr>
                      <m:num>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𝛽</m:t>
                        </m:r>
                      </m:num>
                      <m:den>
                        <m:rad>
                          <m:radPr>
                            <m:degHide m:val="on"/>
                            <m:ctrlPr>
                              <a:rPr lang="en-IN" sz="2000" i="1">
                                <a:effectLst/>
                                <a:latin typeface="Cambria Math" panose="02040503050406030204" pitchFamily="18" charset="0"/>
                              </a:rPr>
                            </m:ctrlPr>
                          </m:radPr>
                          <m:deg/>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2</m:t>
                            </m:r>
                          </m:e>
                        </m:rad>
                      </m:den>
                    </m:f>
                    <m:acc>
                      <m:accPr>
                        <m:chr m:val="̂"/>
                        <m:ctrlPr>
                          <a:rPr lang="en-IN" sz="2000" i="1">
                            <a:effectLst/>
                            <a:latin typeface="Cambria Math" panose="02040503050406030204" pitchFamily="18" charset="0"/>
                          </a:rPr>
                        </m:ctrlPr>
                      </m:accPr>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𝑥</m:t>
                        </m:r>
                      </m:e>
                    </m:acc>
                  </m:oMath>
                </a14:m>
                <a:r>
                  <a:rPr lang="en-IN" sz="2000" dirty="0">
                    <a:effectLst/>
                  </a:rPr>
                  <a:t> </a:t>
                </a:r>
                <a:endParaRPr lang="en-US" sz="2000" dirty="0"/>
              </a:p>
            </p:txBody>
          </p:sp>
        </mc:Choice>
        <mc:Fallback>
          <p:sp>
            <p:nvSpPr>
              <p:cNvPr id="4" name="Rectangle 3">
                <a:extLst>
                  <a:ext uri="{FF2B5EF4-FFF2-40B4-BE49-F238E27FC236}">
                    <a16:creationId xmlns:a16="http://schemas.microsoft.com/office/drawing/2014/main" id="{BE45D5F7-9C48-B78E-4528-A5336C383FDC}"/>
                  </a:ext>
                </a:extLst>
              </p:cNvPr>
              <p:cNvSpPr>
                <a:spLocks noRot="1" noChangeAspect="1" noMove="1" noResize="1" noEditPoints="1" noAdjustHandles="1" noChangeArrowheads="1" noChangeShapeType="1" noTextEdit="1"/>
              </p:cNvSpPr>
              <p:nvPr/>
            </p:nvSpPr>
            <p:spPr>
              <a:xfrm>
                <a:off x="3106311" y="1655181"/>
                <a:ext cx="2283073" cy="61345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9F442157-90D8-5752-03E1-051D3AA5A643}"/>
                  </a:ext>
                </a:extLst>
              </p:cNvPr>
              <p:cNvSpPr/>
              <p:nvPr/>
            </p:nvSpPr>
            <p:spPr>
              <a:xfrm>
                <a:off x="5518264" y="1666756"/>
                <a:ext cx="2283073" cy="613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sz="16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600">
                              <a:effectLst/>
                              <a:latin typeface="Cambria Math" panose="02040503050406030204" pitchFamily="18" charset="0"/>
                              <a:ea typeface="Times New Roman" panose="02020603050405020304" pitchFamily="18" charset="0"/>
                            </a:rPr>
                            <m:t>â</m:t>
                          </m:r>
                        </m:e>
                        <m:sup>
                          <m:r>
                            <a:rPr lang="en-GB" sz="1600" i="1">
                              <a:effectLst/>
                              <a:latin typeface="Cambria Math" panose="02040503050406030204" pitchFamily="18" charset="0"/>
                              <a:ea typeface="Times New Roman" panose="02020603050405020304" pitchFamily="18" charset="0"/>
                            </a:rPr>
                            <m:t>†</m:t>
                          </m:r>
                        </m:sup>
                      </m:sSup>
                      <m:r>
                        <a:rPr lang="en-GB" sz="1600" i="1">
                          <a:effectLst/>
                          <a:latin typeface="Cambria Math" panose="02040503050406030204" pitchFamily="18" charset="0"/>
                          <a:ea typeface="Times New Roman" panose="02020603050405020304" pitchFamily="18" charset="0"/>
                        </a:rPr>
                        <m:t>=−</m:t>
                      </m:r>
                      <m:f>
                        <m:fPr>
                          <m:ctrlPr>
                            <a:rPr lang="en-IN"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𝛽</m:t>
                          </m:r>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2</m:t>
                              </m:r>
                            </m:e>
                          </m:rad>
                        </m:den>
                      </m:f>
                      <m:f>
                        <m:fPr>
                          <m:ctrlPr>
                            <a:rPr lang="en-IN"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m:t>
                          </m:r>
                        </m:num>
                        <m:den>
                          <m:r>
                            <a:rPr lang="en-GB" sz="1600" i="1">
                              <a:effectLst/>
                              <a:latin typeface="Cambria Math" panose="02040503050406030204" pitchFamily="18" charset="0"/>
                              <a:ea typeface="Times New Roman" panose="02020603050405020304" pitchFamily="18" charset="0"/>
                            </a:rPr>
                            <m:t>𝜕</m:t>
                          </m:r>
                          <m:r>
                            <a:rPr lang="en-GB" sz="1600" i="1">
                              <a:effectLst/>
                              <a:latin typeface="Cambria Math" panose="02040503050406030204" pitchFamily="18" charset="0"/>
                              <a:ea typeface="Times New Roman" panose="02020603050405020304" pitchFamily="18" charset="0"/>
                            </a:rPr>
                            <m:t>𝑥</m:t>
                          </m:r>
                        </m:den>
                      </m:f>
                      <m:r>
                        <a:rPr lang="en-GB" sz="1600" i="1">
                          <a:effectLst/>
                          <a:latin typeface="Cambria Math" panose="02040503050406030204" pitchFamily="18" charset="0"/>
                          <a:ea typeface="Times New Roman" panose="02020603050405020304" pitchFamily="18" charset="0"/>
                        </a:rPr>
                        <m:t>+</m:t>
                      </m:r>
                      <m:f>
                        <m:fPr>
                          <m:ctrlPr>
                            <a:rPr lang="en-IN"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𝛽</m:t>
                          </m:r>
                        </m:num>
                        <m:den>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2</m:t>
                              </m:r>
                            </m:e>
                          </m:rad>
                        </m:den>
                      </m:f>
                      <m:acc>
                        <m:accPr>
                          <m:chr m:val="̂"/>
                          <m:ctrlPr>
                            <a:rPr lang="en-IN" sz="1600" i="1">
                              <a:effectLst/>
                              <a:latin typeface="Cambria Math" panose="02040503050406030204" pitchFamily="18" charset="0"/>
                              <a:ea typeface="Times New Roman" panose="02020603050405020304" pitchFamily="18" charset="0"/>
                            </a:rPr>
                          </m:ctrlPr>
                        </m:accPr>
                        <m:e>
                          <m:r>
                            <a:rPr lang="en-GB" sz="1600" i="1">
                              <a:effectLst/>
                              <a:latin typeface="Cambria Math" panose="02040503050406030204" pitchFamily="18" charset="0"/>
                              <a:ea typeface="Times New Roman" panose="02020603050405020304" pitchFamily="18" charset="0"/>
                            </a:rPr>
                            <m:t>𝑥</m:t>
                          </m:r>
                        </m:e>
                      </m:acc>
                    </m:oMath>
                  </m:oMathPara>
                </a14:m>
                <a:endParaRPr lang="en-IN" sz="1600" dirty="0">
                  <a:effectLst/>
                  <a:latin typeface="Times New Roman" panose="02020603050405020304" pitchFamily="18" charset="0"/>
                  <a:ea typeface="Times New Roman" panose="02020603050405020304" pitchFamily="18" charset="0"/>
                </a:endParaRPr>
              </a:p>
            </p:txBody>
          </p:sp>
        </mc:Choice>
        <mc:Fallback>
          <p:sp>
            <p:nvSpPr>
              <p:cNvPr id="5" name="Rectangle 4">
                <a:extLst>
                  <a:ext uri="{FF2B5EF4-FFF2-40B4-BE49-F238E27FC236}">
                    <a16:creationId xmlns:a16="http://schemas.microsoft.com/office/drawing/2014/main" id="{9F442157-90D8-5752-03E1-051D3AA5A643}"/>
                  </a:ext>
                </a:extLst>
              </p:cNvPr>
              <p:cNvSpPr>
                <a:spLocks noRot="1" noChangeAspect="1" noMove="1" noResize="1" noEditPoints="1" noAdjustHandles="1" noChangeArrowheads="1" noChangeShapeType="1" noTextEdit="1"/>
              </p:cNvSpPr>
              <p:nvPr/>
            </p:nvSpPr>
            <p:spPr>
              <a:xfrm>
                <a:off x="5518264" y="1666756"/>
                <a:ext cx="2283073" cy="613458"/>
              </a:xfrm>
              <a:prstGeom prst="rect">
                <a:avLst/>
              </a:prstGeom>
              <a:blipFill>
                <a:blip r:embed="rId4"/>
                <a:stretch>
                  <a:fillRect b="-58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2FCAF1B-231E-F564-3B53-A06D36921BAD}"/>
                  </a:ext>
                </a:extLst>
              </p:cNvPr>
              <p:cNvSpPr/>
              <p:nvPr/>
            </p:nvSpPr>
            <p:spPr>
              <a:xfrm>
                <a:off x="300942" y="2731625"/>
                <a:ext cx="3414531" cy="8333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𝛽</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2</m:t>
                              </m:r>
                            </m:e>
                          </m:rad>
                        </m:den>
                      </m:f>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𝑑</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0</m:t>
                              </m:r>
                            </m:sub>
                          </m:sSub>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num>
                        <m:den>
                          <m:r>
                            <a:rPr lang="en-GB" sz="1800" i="1">
                              <a:effectLst/>
                              <a:latin typeface="Cambria Math" panose="02040503050406030204" pitchFamily="18" charset="0"/>
                              <a:ea typeface="Times New Roman" panose="02020603050405020304" pitchFamily="18" charset="0"/>
                            </a:rPr>
                            <m:t>𝑑𝑥</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𝛽</m:t>
                          </m:r>
                        </m:num>
                        <m:den>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2</m:t>
                              </m:r>
                            </m:e>
                          </m:rad>
                        </m:den>
                      </m:f>
                      <m:r>
                        <a:rPr lang="en-GB" sz="1800" i="1">
                          <a:effectLst/>
                          <a:latin typeface="Cambria Math" panose="02040503050406030204" pitchFamily="18" charset="0"/>
                          <a:ea typeface="Times New Roman" panose="02020603050405020304" pitchFamily="18" charset="0"/>
                        </a:rPr>
                        <m:t>𝑥</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0</m:t>
                          </m:r>
                        </m:sub>
                      </m:sSub>
                      <m:d>
                        <m:d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e>
                      </m:d>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6" name="Rectangle 5">
                <a:extLst>
                  <a:ext uri="{FF2B5EF4-FFF2-40B4-BE49-F238E27FC236}">
                    <a16:creationId xmlns:a16="http://schemas.microsoft.com/office/drawing/2014/main" id="{F2FCAF1B-231E-F564-3B53-A06D36921BAD}"/>
                  </a:ext>
                </a:extLst>
              </p:cNvPr>
              <p:cNvSpPr>
                <a:spLocks noRot="1" noChangeAspect="1" noMove="1" noResize="1" noEditPoints="1" noAdjustHandles="1" noChangeArrowheads="1" noChangeShapeType="1" noTextEdit="1"/>
              </p:cNvSpPr>
              <p:nvPr/>
            </p:nvSpPr>
            <p:spPr>
              <a:xfrm>
                <a:off x="300942" y="2731625"/>
                <a:ext cx="3414531" cy="83337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D74D17C-1CB2-B639-02CA-434B7711E947}"/>
                  </a:ext>
                </a:extLst>
              </p:cNvPr>
              <p:cNvSpPr/>
              <p:nvPr/>
            </p:nvSpPr>
            <p:spPr>
              <a:xfrm>
                <a:off x="3905148" y="2731625"/>
                <a:ext cx="3414531" cy="8333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IN" i="1"/>
                          </m:ctrlPr>
                        </m:sSubPr>
                        <m:e>
                          <m:r>
                            <a:rPr lang="en-GB" i="1"/>
                            <m:t>𝜓</m:t>
                          </m:r>
                        </m:e>
                        <m:sub>
                          <m:r>
                            <a:rPr lang="en-GB" i="1"/>
                            <m:t>0</m:t>
                          </m:r>
                        </m:sub>
                      </m:sSub>
                      <m:d>
                        <m:dPr>
                          <m:ctrlPr>
                            <a:rPr lang="en-IN" i="1"/>
                          </m:ctrlPr>
                        </m:dPr>
                        <m:e>
                          <m:r>
                            <a:rPr lang="en-GB" i="1"/>
                            <m:t>𝑥</m:t>
                          </m:r>
                        </m:e>
                      </m:d>
                      <m:r>
                        <a:rPr lang="en-GB" i="1"/>
                        <m:t>=</m:t>
                      </m:r>
                      <m:sSup>
                        <m:sSupPr>
                          <m:ctrlPr>
                            <a:rPr lang="en-IN" i="1"/>
                          </m:ctrlPr>
                        </m:sSupPr>
                        <m:e>
                          <m:d>
                            <m:dPr>
                              <m:ctrlPr>
                                <a:rPr lang="en-IN" i="1"/>
                              </m:ctrlPr>
                            </m:dPr>
                            <m:e>
                              <m:f>
                                <m:fPr>
                                  <m:ctrlPr>
                                    <a:rPr lang="en-IN" i="1"/>
                                  </m:ctrlPr>
                                </m:fPr>
                                <m:num>
                                  <m:r>
                                    <a:rPr lang="en-GB" i="1"/>
                                    <m:t>𝛽</m:t>
                                  </m:r>
                                </m:num>
                                <m:den>
                                  <m:rad>
                                    <m:radPr>
                                      <m:degHide m:val="on"/>
                                      <m:ctrlPr>
                                        <a:rPr lang="en-IN" i="1"/>
                                      </m:ctrlPr>
                                    </m:radPr>
                                    <m:deg/>
                                    <m:e>
                                      <m:r>
                                        <a:rPr lang="en-GB" i="1"/>
                                        <m:t>𝜋</m:t>
                                      </m:r>
                                    </m:e>
                                  </m:rad>
                                </m:den>
                              </m:f>
                            </m:e>
                          </m:d>
                        </m:e>
                        <m:sup>
                          <m:f>
                            <m:fPr>
                              <m:ctrlPr>
                                <a:rPr lang="en-IN" i="1"/>
                              </m:ctrlPr>
                            </m:fPr>
                            <m:num>
                              <m:r>
                                <a:rPr lang="en-GB" i="1"/>
                                <m:t>1</m:t>
                              </m:r>
                            </m:num>
                            <m:den>
                              <m:r>
                                <a:rPr lang="en-GB" i="1"/>
                                <m:t>2</m:t>
                              </m:r>
                            </m:den>
                          </m:f>
                        </m:sup>
                      </m:sSup>
                      <m:sSup>
                        <m:sSupPr>
                          <m:ctrlPr>
                            <a:rPr lang="en-IN" i="1"/>
                          </m:ctrlPr>
                        </m:sSupPr>
                        <m:e>
                          <m:r>
                            <a:rPr lang="en-GB" i="1"/>
                            <m:t>𝑒</m:t>
                          </m:r>
                        </m:e>
                        <m:sup>
                          <m:r>
                            <a:rPr lang="en-GB" i="1"/>
                            <m:t>−</m:t>
                          </m:r>
                          <m:f>
                            <m:fPr>
                              <m:ctrlPr>
                                <a:rPr lang="en-IN" i="1"/>
                              </m:ctrlPr>
                            </m:fPr>
                            <m:num>
                              <m:r>
                                <a:rPr lang="en-GB" i="1"/>
                                <m:t>1</m:t>
                              </m:r>
                            </m:num>
                            <m:den>
                              <m:r>
                                <a:rPr lang="en-GB" i="1"/>
                                <m:t>2</m:t>
                              </m:r>
                            </m:den>
                          </m:f>
                          <m:sSup>
                            <m:sSupPr>
                              <m:ctrlPr>
                                <a:rPr lang="en-IN" i="1"/>
                              </m:ctrlPr>
                            </m:sSupPr>
                            <m:e>
                              <m:r>
                                <a:rPr lang="en-GB" i="1"/>
                                <m:t> </m:t>
                              </m:r>
                              <m:r>
                                <a:rPr lang="en-GB" i="1"/>
                                <m:t>𝛽</m:t>
                              </m:r>
                            </m:e>
                            <m:sup>
                              <m:r>
                                <a:rPr lang="en-GB" i="1"/>
                                <m:t>2</m:t>
                              </m:r>
                            </m:sup>
                          </m:sSup>
                          <m:sSup>
                            <m:sSupPr>
                              <m:ctrlPr>
                                <a:rPr lang="en-IN" i="1"/>
                              </m:ctrlPr>
                            </m:sSupPr>
                            <m:e>
                              <m:r>
                                <a:rPr lang="en-GB" i="1"/>
                                <m:t>𝑥</m:t>
                              </m:r>
                            </m:e>
                            <m:sup>
                              <m:r>
                                <a:rPr lang="en-GB" i="1"/>
                                <m:t>2</m:t>
                              </m:r>
                            </m:sup>
                          </m:sSup>
                        </m:sup>
                      </m:sSup>
                    </m:oMath>
                  </m:oMathPara>
                </a14:m>
                <a:endParaRPr lang="en-IN" dirty="0"/>
              </a:p>
            </p:txBody>
          </p:sp>
        </mc:Choice>
        <mc:Fallback>
          <p:sp>
            <p:nvSpPr>
              <p:cNvPr id="7" name="Rectangle 6">
                <a:extLst>
                  <a:ext uri="{FF2B5EF4-FFF2-40B4-BE49-F238E27FC236}">
                    <a16:creationId xmlns:a16="http://schemas.microsoft.com/office/drawing/2014/main" id="{FD74D17C-1CB2-B639-02CA-434B7711E947}"/>
                  </a:ext>
                </a:extLst>
              </p:cNvPr>
              <p:cNvSpPr>
                <a:spLocks noRot="1" noChangeAspect="1" noMove="1" noResize="1" noEditPoints="1" noAdjustHandles="1" noChangeArrowheads="1" noChangeShapeType="1" noTextEdit="1"/>
              </p:cNvSpPr>
              <p:nvPr/>
            </p:nvSpPr>
            <p:spPr>
              <a:xfrm>
                <a:off x="3905148" y="2731625"/>
                <a:ext cx="3414531" cy="83337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3BE1CD3A-275D-3722-3DD5-003D0DE2C105}"/>
                  </a:ext>
                </a:extLst>
              </p:cNvPr>
              <p:cNvSpPr/>
              <p:nvPr/>
            </p:nvSpPr>
            <p:spPr>
              <a:xfrm>
                <a:off x="300942" y="4282633"/>
                <a:ext cx="5752617" cy="613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bPr>
                        <m:e>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𝑛</m:t>
                              </m:r>
                            </m:sub>
                          </m:sSub>
                          <m:d>
                            <m:d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e>
                          </m:d>
                          <m:r>
                            <a:rPr lang="en-GB" sz="1800" i="1">
                              <a:effectLst/>
                              <a:latin typeface="Cambria Math" panose="02040503050406030204" pitchFamily="18" charset="0"/>
                              <a:ea typeface="Times New Roman" panose="02020603050405020304" pitchFamily="18" charset="0"/>
                            </a:rPr>
                            <m:t>= </m:t>
                          </m:r>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r>
                            <a:rPr lang="en-GB" sz="1800" i="1">
                              <a:effectLst/>
                              <a:latin typeface="Cambria Math" panose="02040503050406030204" pitchFamily="18" charset="0"/>
                              <a:ea typeface="Times New Roman" panose="02020603050405020304" pitchFamily="18" charset="0"/>
                            </a:rPr>
                            <m:t> </m:t>
                          </m:r>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sub>
                      </m:sSub>
                      <m:d>
                        <m:d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e>
                      </m:d>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radPr>
                        <m:deg/>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𝑛</m:t>
                          </m:r>
                        </m:e>
                      </m:rad>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IN" i="1"/>
                          </m:ctrlPr>
                        </m:sSubPr>
                        <m:e>
                          <m:sSub>
                            <m:sSubPr>
                              <m:ctrlPr>
                                <a:rPr lang="en-IN" i="1"/>
                              </m:ctrlPr>
                            </m:sSubPr>
                            <m:e>
                              <m:r>
                                <a:rPr lang="en-GB" i="1"/>
                                <m:t>𝜓</m:t>
                              </m:r>
                            </m:e>
                            <m:sub>
                              <m:r>
                                <a:rPr lang="en-GB" i="1"/>
                                <m:t>𝑛</m:t>
                              </m:r>
                            </m:sub>
                          </m:sSub>
                          <m:d>
                            <m:dPr>
                              <m:ctrlPr>
                                <a:rPr lang="en-IN" i="1"/>
                              </m:ctrlPr>
                            </m:dPr>
                            <m:e>
                              <m:r>
                                <a:rPr lang="en-GB" i="1"/>
                                <m:t>𝑥</m:t>
                              </m:r>
                            </m:e>
                          </m:d>
                          <m:r>
                            <a:rPr lang="en-GB" i="1"/>
                            <m:t>=</m:t>
                          </m:r>
                          <m:sSup>
                            <m:sSupPr>
                              <m:ctrlPr>
                                <a:rPr lang="en-IN" i="1"/>
                              </m:ctrlPr>
                            </m:sSupPr>
                            <m:e>
                              <m:d>
                                <m:dPr>
                                  <m:ctrlPr>
                                    <a:rPr lang="en-IN" i="1"/>
                                  </m:ctrlPr>
                                </m:dPr>
                                <m:e>
                                  <m:sSup>
                                    <m:sSupPr>
                                      <m:ctrlPr>
                                        <a:rPr lang="en-IN" i="1"/>
                                      </m:ctrlPr>
                                    </m:sSupPr>
                                    <m:e>
                                      <m:r>
                                        <a:rPr lang="en-GB"/>
                                        <m:t>â</m:t>
                                      </m:r>
                                    </m:e>
                                    <m:sup>
                                      <m:r>
                                        <a:rPr lang="en-GB" i="1"/>
                                        <m:t>†</m:t>
                                      </m:r>
                                    </m:sup>
                                  </m:sSup>
                                </m:e>
                              </m:d>
                            </m:e>
                            <m:sup>
                              <m:r>
                                <a:rPr lang="en-GB" i="1"/>
                                <m:t>𝑛</m:t>
                              </m:r>
                            </m:sup>
                          </m:sSup>
                          <m:r>
                            <a:rPr lang="en-GB" i="1"/>
                            <m:t> </m:t>
                          </m:r>
                          <m:r>
                            <a:rPr lang="en-GB" i="1"/>
                            <m:t>𝜓</m:t>
                          </m:r>
                        </m:e>
                        <m:sub>
                          <m:r>
                            <a:rPr lang="en-GB" i="1"/>
                            <m:t>0</m:t>
                          </m:r>
                        </m:sub>
                      </m:sSub>
                      <m:d>
                        <m:dPr>
                          <m:ctrlPr>
                            <a:rPr lang="en-IN" i="1"/>
                          </m:ctrlPr>
                        </m:dPr>
                        <m:e>
                          <m:r>
                            <a:rPr lang="en-GB" i="1"/>
                            <m:t>𝑥</m:t>
                          </m:r>
                        </m:e>
                      </m:d>
                      <m:r>
                        <a:rPr lang="en-GB" i="1"/>
                        <m:t>/</m:t>
                      </m:r>
                      <m:rad>
                        <m:radPr>
                          <m:degHide m:val="on"/>
                          <m:ctrlPr>
                            <a:rPr lang="en-IN" i="1"/>
                          </m:ctrlPr>
                        </m:radPr>
                        <m:deg/>
                        <m:e>
                          <m:r>
                            <a:rPr lang="en-GB" i="1"/>
                            <m:t>𝑛</m:t>
                          </m:r>
                          <m:r>
                            <a:rPr lang="en-GB" i="1"/>
                            <m:t>!</m:t>
                          </m:r>
                        </m:e>
                      </m:rad>
                      <m:r>
                        <a:rPr lang="en-GB" i="1"/>
                        <m:t> </m:t>
                      </m:r>
                    </m:oMath>
                  </m:oMathPara>
                </a14:m>
                <a:endParaRPr lang="en-IN" dirty="0"/>
              </a:p>
            </p:txBody>
          </p:sp>
        </mc:Choice>
        <mc:Fallback>
          <p:sp>
            <p:nvSpPr>
              <p:cNvPr id="8" name="Rectangle 7">
                <a:extLst>
                  <a:ext uri="{FF2B5EF4-FFF2-40B4-BE49-F238E27FC236}">
                    <a16:creationId xmlns:a16="http://schemas.microsoft.com/office/drawing/2014/main" id="{3BE1CD3A-275D-3722-3DD5-003D0DE2C105}"/>
                  </a:ext>
                </a:extLst>
              </p:cNvPr>
              <p:cNvSpPr>
                <a:spLocks noRot="1" noChangeAspect="1" noMove="1" noResize="1" noEditPoints="1" noAdjustHandles="1" noChangeArrowheads="1" noChangeShapeType="1" noTextEdit="1"/>
              </p:cNvSpPr>
              <p:nvPr/>
            </p:nvSpPr>
            <p:spPr>
              <a:xfrm>
                <a:off x="300942" y="4282633"/>
                <a:ext cx="5752617" cy="613458"/>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575A820-2A79-7AB1-4D7E-3CC597E49448}"/>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18517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6C24-3F7A-38DF-17BC-58320FF8E8ED}"/>
              </a:ext>
            </a:extLst>
          </p:cNvPr>
          <p:cNvSpPr>
            <a:spLocks noGrp="1"/>
          </p:cNvSpPr>
          <p:nvPr>
            <p:ph type="title"/>
          </p:nvPr>
        </p:nvSpPr>
        <p:spPr/>
        <p:txBody>
          <a:bodyPr/>
          <a:lstStyle/>
          <a:p>
            <a:r>
              <a:rPr lang="en-US" dirty="0"/>
              <a:t>Simulation of QHO Energy Levels using MATLAB</a:t>
            </a:r>
          </a:p>
        </p:txBody>
      </p:sp>
      <p:sp>
        <p:nvSpPr>
          <p:cNvPr id="3" name="Content Placeholder 2">
            <a:extLst>
              <a:ext uri="{FF2B5EF4-FFF2-40B4-BE49-F238E27FC236}">
                <a16:creationId xmlns:a16="http://schemas.microsoft.com/office/drawing/2014/main" id="{24E7ECFC-4130-88D4-76CA-F7AC620C1201}"/>
              </a:ext>
            </a:extLst>
          </p:cNvPr>
          <p:cNvSpPr>
            <a:spLocks noGrp="1"/>
          </p:cNvSpPr>
          <p:nvPr>
            <p:ph sz="half" idx="2"/>
          </p:nvPr>
        </p:nvSpPr>
        <p:spPr>
          <a:xfrm>
            <a:off x="180653" y="1173984"/>
            <a:ext cx="8768137" cy="554587"/>
          </a:xfrm>
        </p:spPr>
        <p:txBody>
          <a:bodyPr/>
          <a:lstStyle/>
          <a:p>
            <a:pPr marL="0" indent="0">
              <a:buNone/>
            </a:pPr>
            <a:r>
              <a:rPr lang="en-US" dirty="0"/>
              <a:t>Obtaining Energy Levels</a:t>
            </a:r>
          </a:p>
        </p:txBody>
      </p:sp>
      <p:pic>
        <p:nvPicPr>
          <p:cNvPr id="4" name="Picture 3">
            <a:extLst>
              <a:ext uri="{FF2B5EF4-FFF2-40B4-BE49-F238E27FC236}">
                <a16:creationId xmlns:a16="http://schemas.microsoft.com/office/drawing/2014/main" id="{45F75AA7-18B4-16D4-E275-332172F14228}"/>
              </a:ext>
            </a:extLst>
          </p:cNvPr>
          <p:cNvPicPr>
            <a:picLocks noChangeAspect="1"/>
          </p:cNvPicPr>
          <p:nvPr/>
        </p:nvPicPr>
        <p:blipFill>
          <a:blip r:embed="rId2"/>
          <a:stretch>
            <a:fillRect/>
          </a:stretch>
        </p:blipFill>
        <p:spPr>
          <a:xfrm>
            <a:off x="180654" y="1684119"/>
            <a:ext cx="4228292" cy="3073077"/>
          </a:xfrm>
          <a:prstGeom prst="rect">
            <a:avLst/>
          </a:prstGeom>
          <a:ln>
            <a:solidFill>
              <a:schemeClr val="tx1"/>
            </a:solidFill>
          </a:ln>
        </p:spPr>
      </p:pic>
      <p:pic>
        <p:nvPicPr>
          <p:cNvPr id="5" name="Picture 4" descr="A screenshot of a computer&#10;&#10;Description automatically generated with low confidence">
            <a:extLst>
              <a:ext uri="{FF2B5EF4-FFF2-40B4-BE49-F238E27FC236}">
                <a16:creationId xmlns:a16="http://schemas.microsoft.com/office/drawing/2014/main" id="{A28EA350-EF6A-0925-6DBD-B40413364232}"/>
              </a:ext>
            </a:extLst>
          </p:cNvPr>
          <p:cNvPicPr>
            <a:picLocks noChangeAspect="1"/>
          </p:cNvPicPr>
          <p:nvPr/>
        </p:nvPicPr>
        <p:blipFill>
          <a:blip r:embed="rId3"/>
          <a:stretch>
            <a:fillRect/>
          </a:stretch>
        </p:blipFill>
        <p:spPr>
          <a:xfrm>
            <a:off x="3231836" y="3027661"/>
            <a:ext cx="5731510" cy="3187065"/>
          </a:xfrm>
          <a:prstGeom prst="rect">
            <a:avLst/>
          </a:prstGeom>
          <a:ln>
            <a:solidFill>
              <a:schemeClr val="tx1"/>
            </a:solidFill>
          </a:ln>
        </p:spPr>
      </p:pic>
    </p:spTree>
    <p:extLst>
      <p:ext uri="{BB962C8B-B14F-4D97-AF65-F5344CB8AC3E}">
        <p14:creationId xmlns:p14="http://schemas.microsoft.com/office/powerpoint/2010/main" val="1828176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E04-D7E3-B094-DCF6-3D5F8CD93A6D}"/>
              </a:ext>
            </a:extLst>
          </p:cNvPr>
          <p:cNvSpPr>
            <a:spLocks noGrp="1"/>
          </p:cNvSpPr>
          <p:nvPr>
            <p:ph type="title"/>
          </p:nvPr>
        </p:nvSpPr>
        <p:spPr/>
        <p:txBody>
          <a:bodyPr/>
          <a:lstStyle/>
          <a:p>
            <a:r>
              <a:rPr lang="en-US" dirty="0"/>
              <a:t>Simulation of QHO Energy Levels using MATLAB</a:t>
            </a:r>
          </a:p>
        </p:txBody>
      </p:sp>
      <p:sp>
        <p:nvSpPr>
          <p:cNvPr id="3" name="Content Placeholder 2">
            <a:extLst>
              <a:ext uri="{FF2B5EF4-FFF2-40B4-BE49-F238E27FC236}">
                <a16:creationId xmlns:a16="http://schemas.microsoft.com/office/drawing/2014/main" id="{719B8CF0-999C-1401-CE29-3C7D00C637FA}"/>
              </a:ext>
            </a:extLst>
          </p:cNvPr>
          <p:cNvSpPr>
            <a:spLocks noGrp="1"/>
          </p:cNvSpPr>
          <p:nvPr>
            <p:ph sz="half" idx="2"/>
          </p:nvPr>
        </p:nvSpPr>
        <p:spPr>
          <a:xfrm>
            <a:off x="180653" y="1173984"/>
            <a:ext cx="8768137" cy="554587"/>
          </a:xfrm>
        </p:spPr>
        <p:txBody>
          <a:bodyPr/>
          <a:lstStyle/>
          <a:p>
            <a:pPr marL="0" indent="0">
              <a:buNone/>
            </a:pPr>
            <a:r>
              <a:rPr lang="en-US" dirty="0"/>
              <a:t>Obtaining Eigenstates</a:t>
            </a:r>
          </a:p>
        </p:txBody>
      </p:sp>
      <p:pic>
        <p:nvPicPr>
          <p:cNvPr id="4" name="Picture 3">
            <a:extLst>
              <a:ext uri="{FF2B5EF4-FFF2-40B4-BE49-F238E27FC236}">
                <a16:creationId xmlns:a16="http://schemas.microsoft.com/office/drawing/2014/main" id="{98364ACE-7733-E1F1-AC2B-831B89994E3B}"/>
              </a:ext>
            </a:extLst>
          </p:cNvPr>
          <p:cNvPicPr>
            <a:picLocks noChangeAspect="1"/>
          </p:cNvPicPr>
          <p:nvPr/>
        </p:nvPicPr>
        <p:blipFill>
          <a:blip r:embed="rId2"/>
          <a:stretch>
            <a:fillRect/>
          </a:stretch>
        </p:blipFill>
        <p:spPr>
          <a:xfrm>
            <a:off x="195210" y="1728570"/>
            <a:ext cx="6158594" cy="2865731"/>
          </a:xfrm>
          <a:prstGeom prst="rect">
            <a:avLst/>
          </a:prstGeom>
          <a:ln>
            <a:solidFill>
              <a:schemeClr val="tx1"/>
            </a:solidFill>
          </a:ln>
        </p:spPr>
      </p:pic>
      <p:pic>
        <p:nvPicPr>
          <p:cNvPr id="6" name="Picture 5">
            <a:extLst>
              <a:ext uri="{FF2B5EF4-FFF2-40B4-BE49-F238E27FC236}">
                <a16:creationId xmlns:a16="http://schemas.microsoft.com/office/drawing/2014/main" id="{5E5BBC8C-4BBA-BBEC-BAA6-A25AC63DC221}"/>
              </a:ext>
            </a:extLst>
          </p:cNvPr>
          <p:cNvPicPr>
            <a:picLocks noChangeAspect="1"/>
          </p:cNvPicPr>
          <p:nvPr/>
        </p:nvPicPr>
        <p:blipFill>
          <a:blip r:embed="rId3"/>
          <a:stretch>
            <a:fillRect/>
          </a:stretch>
        </p:blipFill>
        <p:spPr>
          <a:xfrm>
            <a:off x="6053467" y="1873537"/>
            <a:ext cx="2895323" cy="4469630"/>
          </a:xfrm>
          <a:prstGeom prst="rect">
            <a:avLst/>
          </a:prstGeom>
          <a:ln>
            <a:solidFill>
              <a:schemeClr val="tx1"/>
            </a:solidFill>
          </a:ln>
        </p:spPr>
      </p:pic>
    </p:spTree>
    <p:extLst>
      <p:ext uri="{BB962C8B-B14F-4D97-AF65-F5344CB8AC3E}">
        <p14:creationId xmlns:p14="http://schemas.microsoft.com/office/powerpoint/2010/main" val="2719394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9E01-9B3E-A531-4418-10346CAFB12E}"/>
              </a:ext>
            </a:extLst>
          </p:cNvPr>
          <p:cNvSpPr>
            <a:spLocks noGrp="1"/>
          </p:cNvSpPr>
          <p:nvPr>
            <p:ph type="title"/>
          </p:nvPr>
        </p:nvSpPr>
        <p:spPr/>
        <p:txBody>
          <a:bodyPr/>
          <a:lstStyle/>
          <a:p>
            <a:r>
              <a:rPr lang="en-US" dirty="0"/>
              <a:t>Simulation of QHO Energy Levels using MATLAB</a:t>
            </a:r>
          </a:p>
        </p:txBody>
      </p:sp>
      <p:pic>
        <p:nvPicPr>
          <p:cNvPr id="4" name="Content Placeholder 3">
            <a:extLst>
              <a:ext uri="{FF2B5EF4-FFF2-40B4-BE49-F238E27FC236}">
                <a16:creationId xmlns:a16="http://schemas.microsoft.com/office/drawing/2014/main" id="{897AD7EF-3C23-2CBD-800B-11692B40C74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618" b="21113"/>
          <a:stretch/>
        </p:blipFill>
        <p:spPr>
          <a:xfrm>
            <a:off x="3836019" y="1483761"/>
            <a:ext cx="5029200" cy="4365346"/>
          </a:xfrm>
          <a:prstGeom prst="rect">
            <a:avLst/>
          </a:prstGeom>
        </p:spPr>
      </p:pic>
      <p:pic>
        <p:nvPicPr>
          <p:cNvPr id="5" name="Picture 4">
            <a:extLst>
              <a:ext uri="{FF2B5EF4-FFF2-40B4-BE49-F238E27FC236}">
                <a16:creationId xmlns:a16="http://schemas.microsoft.com/office/drawing/2014/main" id="{51E5ABB8-42B0-6D22-7200-D632896AEAAF}"/>
              </a:ext>
            </a:extLst>
          </p:cNvPr>
          <p:cNvPicPr>
            <a:picLocks noChangeAspect="1"/>
          </p:cNvPicPr>
          <p:nvPr/>
        </p:nvPicPr>
        <p:blipFill>
          <a:blip r:embed="rId4"/>
          <a:stretch>
            <a:fillRect/>
          </a:stretch>
        </p:blipFill>
        <p:spPr>
          <a:xfrm>
            <a:off x="180653" y="2135835"/>
            <a:ext cx="3944653" cy="2904516"/>
          </a:xfrm>
          <a:prstGeom prst="rect">
            <a:avLst/>
          </a:prstGeom>
          <a:ln>
            <a:solidFill>
              <a:schemeClr val="tx1"/>
            </a:solidFill>
          </a:ln>
        </p:spPr>
      </p:pic>
    </p:spTree>
    <p:extLst>
      <p:ext uri="{BB962C8B-B14F-4D97-AF65-F5344CB8AC3E}">
        <p14:creationId xmlns:p14="http://schemas.microsoft.com/office/powerpoint/2010/main" val="3614996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A7C5-A2DE-FAB4-5643-2C93D3864BC8}"/>
              </a:ext>
            </a:extLst>
          </p:cNvPr>
          <p:cNvSpPr>
            <a:spLocks noGrp="1"/>
          </p:cNvSpPr>
          <p:nvPr>
            <p:ph type="title"/>
          </p:nvPr>
        </p:nvSpPr>
        <p:spPr/>
        <p:txBody>
          <a:bodyPr/>
          <a:lstStyle/>
          <a:p>
            <a:r>
              <a:rPr lang="en-US" dirty="0"/>
              <a:t>Review – Quantum Harmonic Oscillator</a:t>
            </a:r>
          </a:p>
        </p:txBody>
      </p:sp>
      <p:sp>
        <p:nvSpPr>
          <p:cNvPr id="3" name="Content Placeholder 2">
            <a:extLst>
              <a:ext uri="{FF2B5EF4-FFF2-40B4-BE49-F238E27FC236}">
                <a16:creationId xmlns:a16="http://schemas.microsoft.com/office/drawing/2014/main" id="{5F0C006C-3AAE-3C98-7C82-203542DEABBC}"/>
              </a:ext>
            </a:extLst>
          </p:cNvPr>
          <p:cNvSpPr>
            <a:spLocks noGrp="1"/>
          </p:cNvSpPr>
          <p:nvPr>
            <p:ph sz="half" idx="2"/>
          </p:nvPr>
        </p:nvSpPr>
        <p:spPr/>
        <p:txBody>
          <a:bodyPr/>
          <a:lstStyle/>
          <a:p>
            <a:pPr marL="0" indent="0">
              <a:buNone/>
            </a:pPr>
            <a:r>
              <a:rPr lang="en-US" dirty="0"/>
              <a:t>Theoretically, the solution should be of this form:</a:t>
            </a:r>
          </a:p>
          <a:p>
            <a:endParaRPr lang="en-US" dirty="0"/>
          </a:p>
          <a:p>
            <a:endParaRPr lang="en-US" dirty="0"/>
          </a:p>
          <a:p>
            <a:pPr marL="0" indent="0">
              <a:buNone/>
            </a:pPr>
            <a:endParaRPr lang="en-US" dirty="0"/>
          </a:p>
          <a:p>
            <a:pPr marL="0" indent="0">
              <a:buNone/>
            </a:pPr>
            <a:r>
              <a:rPr lang="en-US" dirty="0"/>
              <a:t>I decided to instead numerically calculate the eigenstates instead of using this general result.</a:t>
            </a:r>
          </a:p>
        </p:txBody>
      </p:sp>
      <p:sp>
        <p:nvSpPr>
          <p:cNvPr id="4" name="TextBox 3">
            <a:extLst>
              <a:ext uri="{FF2B5EF4-FFF2-40B4-BE49-F238E27FC236}">
                <a16:creationId xmlns:a16="http://schemas.microsoft.com/office/drawing/2014/main" id="{6FC001E4-546B-E19E-51B4-A8EEDDB76EC0}"/>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C4F32F93-1B2D-F42A-CD91-B7F28510E44D}"/>
              </a:ext>
            </a:extLst>
          </p:cNvPr>
          <p:cNvPicPr>
            <a:picLocks noChangeAspect="1"/>
          </p:cNvPicPr>
          <p:nvPr/>
        </p:nvPicPr>
        <p:blipFill>
          <a:blip r:embed="rId3"/>
          <a:stretch>
            <a:fillRect/>
          </a:stretch>
        </p:blipFill>
        <p:spPr>
          <a:xfrm>
            <a:off x="2764533" y="1637793"/>
            <a:ext cx="3614933" cy="1322194"/>
          </a:xfrm>
          <a:prstGeom prst="rect">
            <a:avLst/>
          </a:prstGeom>
          <a:ln>
            <a:solidFill>
              <a:schemeClr val="tx1"/>
            </a:solidFill>
          </a:ln>
        </p:spPr>
      </p:pic>
    </p:spTree>
    <p:extLst>
      <p:ext uri="{BB962C8B-B14F-4D97-AF65-F5344CB8AC3E}">
        <p14:creationId xmlns:p14="http://schemas.microsoft.com/office/powerpoint/2010/main" val="192139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AA272-C824-C67D-75F3-04FD6C8DD43D}"/>
              </a:ext>
            </a:extLst>
          </p:cNvPr>
          <p:cNvSpPr>
            <a:spLocks noGrp="1"/>
          </p:cNvSpPr>
          <p:nvPr>
            <p:ph sz="half" idx="2"/>
          </p:nvPr>
        </p:nvSpPr>
        <p:spPr/>
        <p:txBody>
          <a:bodyPr/>
          <a:lstStyle/>
          <a:p>
            <a:r>
              <a:rPr lang="en-US" dirty="0"/>
              <a:t>The linear harmonic oscillator system might not offer great control; hence for further study it is essential that we try to obtain similar energy levels through other means.</a:t>
            </a:r>
          </a:p>
          <a:p>
            <a:r>
              <a:rPr lang="en-US" dirty="0"/>
              <a:t>It is well established that the LC Circuit is also governed by a 2nd order differential equation similar to a Classical Linear Harmonic Oscillator. Hence, the energy level distribution obtained on quantum mechanical treatment using different coordinates instead of position and momentum should be similar.</a:t>
            </a:r>
          </a:p>
          <a:p>
            <a:r>
              <a:rPr lang="en-US" dirty="0"/>
              <a:t>We shall assess the Hamiltonian of the LC Oscillator in the next section.</a:t>
            </a:r>
          </a:p>
        </p:txBody>
      </p:sp>
    </p:spTree>
    <p:extLst>
      <p:ext uri="{BB962C8B-B14F-4D97-AF65-F5344CB8AC3E}">
        <p14:creationId xmlns:p14="http://schemas.microsoft.com/office/powerpoint/2010/main" val="426328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81B0-60D3-A9BF-2BB0-6943A82F4F81}"/>
              </a:ext>
            </a:extLst>
          </p:cNvPr>
          <p:cNvSpPr>
            <a:spLocks noGrp="1"/>
          </p:cNvSpPr>
          <p:nvPr>
            <p:ph type="title"/>
          </p:nvPr>
        </p:nvSpPr>
        <p:spPr/>
        <p:txBody>
          <a:bodyPr/>
          <a:lstStyle/>
          <a:p>
            <a:r>
              <a:rPr lang="en-US" dirty="0"/>
              <a:t>Quantum Mechanical Treatment of  the LC Oscillator Circuit</a:t>
            </a:r>
          </a:p>
        </p:txBody>
      </p:sp>
      <p:sp>
        <p:nvSpPr>
          <p:cNvPr id="3" name="Content Placeholder 2">
            <a:extLst>
              <a:ext uri="{FF2B5EF4-FFF2-40B4-BE49-F238E27FC236}">
                <a16:creationId xmlns:a16="http://schemas.microsoft.com/office/drawing/2014/main" id="{C21F28D2-7506-D262-CFAF-B8AAEC47F974}"/>
              </a:ext>
            </a:extLst>
          </p:cNvPr>
          <p:cNvSpPr>
            <a:spLocks noGrp="1"/>
          </p:cNvSpPr>
          <p:nvPr>
            <p:ph sz="half" idx="2"/>
          </p:nvPr>
        </p:nvSpPr>
        <p:spPr>
          <a:xfrm>
            <a:off x="180653" y="1173984"/>
            <a:ext cx="8768137" cy="911294"/>
          </a:xfrm>
        </p:spPr>
        <p:txBody>
          <a:bodyPr/>
          <a:lstStyle/>
          <a:p>
            <a:r>
              <a:rPr lang="en-US" dirty="0">
                <a:latin typeface="+mn-lt"/>
              </a:rPr>
              <a:t>We can derive the Hamiltonian of the LC Circuit and observe similarities to the Linear Harmonic Oscillator</a:t>
            </a:r>
          </a:p>
        </p:txBody>
      </p:sp>
      <p:pic>
        <p:nvPicPr>
          <p:cNvPr id="4" name="Graphic 4">
            <a:extLst>
              <a:ext uri="{FF2B5EF4-FFF2-40B4-BE49-F238E27FC236}">
                <a16:creationId xmlns:a16="http://schemas.microsoft.com/office/drawing/2014/main" id="{5735E9E8-A74D-62B7-41E3-C72831FC73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806" y="1900818"/>
            <a:ext cx="3929610" cy="3056363"/>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46A2590-2541-E098-37DA-53A3F16EBBF3}"/>
                  </a:ext>
                </a:extLst>
              </p:cNvPr>
              <p:cNvSpPr/>
              <p:nvPr/>
            </p:nvSpPr>
            <p:spPr>
              <a:xfrm>
                <a:off x="3351142" y="2235601"/>
                <a:ext cx="1845327" cy="1550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Kirchhoff's Laws</a:t>
                </a:r>
              </a:p>
              <a:p>
                <a:pPr algn="ctr"/>
                <a14:m>
                  <m:oMath xmlns:m="http://schemas.openxmlformats.org/officeDocument/2006/math">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accPr>
                      <m:e>
                        <m:sSub>
                          <m:sSubPr>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acc>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sz="2000" dirty="0">
                    <a:effectLst/>
                  </a:rPr>
                  <a:t> </a:t>
                </a:r>
                <a:endParaRPr lang="en-US" sz="2000" dirty="0">
                  <a:effectLst/>
                </a:endParaRPr>
              </a:p>
              <a:p>
                <a:pPr algn="ctr"/>
                <a14:m>
                  <m:oMath xmlns:m="http://schemas.openxmlformats.org/officeDocument/2006/math">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accPr>
                      <m:e>
                        <m:sSub>
                          <m:sSubPr>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acc>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sz="2000" dirty="0">
                    <a:effectLst/>
                  </a:rPr>
                  <a:t> </a:t>
                </a:r>
                <a:endParaRPr lang="en-US" sz="2000" dirty="0"/>
              </a:p>
            </p:txBody>
          </p:sp>
        </mc:Choice>
        <mc:Fallback>
          <p:sp>
            <p:nvSpPr>
              <p:cNvPr id="5" name="Rectangle 4">
                <a:extLst>
                  <a:ext uri="{FF2B5EF4-FFF2-40B4-BE49-F238E27FC236}">
                    <a16:creationId xmlns:a16="http://schemas.microsoft.com/office/drawing/2014/main" id="{846A2590-2541-E098-37DA-53A3F16EBBF3}"/>
                  </a:ext>
                </a:extLst>
              </p:cNvPr>
              <p:cNvSpPr>
                <a:spLocks noRot="1" noChangeAspect="1" noMove="1" noResize="1" noEditPoints="1" noAdjustHandles="1" noChangeArrowheads="1" noChangeShapeType="1" noTextEdit="1"/>
              </p:cNvSpPr>
              <p:nvPr/>
            </p:nvSpPr>
            <p:spPr>
              <a:xfrm>
                <a:off x="3351142" y="2235601"/>
                <a:ext cx="1845327" cy="1550019"/>
              </a:xfrm>
              <a:prstGeom prst="rect">
                <a:avLst/>
              </a:prstGeom>
              <a:blipFill>
                <a:blip r:embed="rId4"/>
                <a:stretch>
                  <a:fillRect l="-2721" r="-2721"/>
                </a:stretch>
              </a:blipFill>
            </p:spPr>
            <p:txBody>
              <a:bodyPr/>
              <a:lstStyle/>
              <a:p>
                <a:r>
                  <a:rPr lang="en-US">
                    <a:noFill/>
                  </a:rPr>
                  <a:t> </a:t>
                </a:r>
              </a:p>
            </p:txBody>
          </p:sp>
        </mc:Fallback>
      </mc:AlternateContent>
      <p:sp>
        <p:nvSpPr>
          <p:cNvPr id="6" name="Right Arrow 5">
            <a:extLst>
              <a:ext uri="{FF2B5EF4-FFF2-40B4-BE49-F238E27FC236}">
                <a16:creationId xmlns:a16="http://schemas.microsoft.com/office/drawing/2014/main" id="{3C5D6819-C216-9ABB-CE7C-A7D5C35FFDF4}"/>
              </a:ext>
            </a:extLst>
          </p:cNvPr>
          <p:cNvSpPr/>
          <p:nvPr/>
        </p:nvSpPr>
        <p:spPr>
          <a:xfrm>
            <a:off x="5196469" y="2798737"/>
            <a:ext cx="557560" cy="423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C1059F38-C3DB-C3D8-8DF5-14AA742C5AA5}"/>
                  </a:ext>
                </a:extLst>
              </p:cNvPr>
              <p:cNvSpPr/>
              <p:nvPr/>
            </p:nvSpPr>
            <p:spPr>
              <a:xfrm>
                <a:off x="5768586" y="2294035"/>
                <a:ext cx="3194761" cy="13635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acc>
                        <m:accPr>
                          <m:chr m:val="̇"/>
                          <m:ctrlPr>
                            <a:rPr lang="en-IN" sz="1800" i="1" smtClean="0">
                              <a:effectLst/>
                              <a:latin typeface="Cambria Math" panose="02040503050406030204" pitchFamily="18" charset="0"/>
                              <a:ea typeface="Times New Roman" panose="02020603050405020304" pitchFamily="18" charset="0"/>
                            </a:rPr>
                          </m:ctrlPr>
                        </m:acc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𝑐</m:t>
                              </m:r>
                            </m:sub>
                          </m:sSub>
                        </m:e>
                      </m:acc>
                      <m:r>
                        <a:rPr lang="en-GB" sz="1800" i="1">
                          <a:effectLst/>
                          <a:latin typeface="Cambria Math" panose="02040503050406030204" pitchFamily="18" charset="0"/>
                          <a:ea typeface="Times New Roman" panose="02020603050405020304" pitchFamily="18" charset="0"/>
                        </a:rPr>
                        <m:t>−</m:t>
                      </m:r>
                      <m:acc>
                        <m:accPr>
                          <m:chr m:val="̇"/>
                          <m:ctrlPr>
                            <a:rPr lang="en-IN" sz="1800" i="1">
                              <a:effectLst/>
                              <a:latin typeface="Cambria Math" panose="02040503050406030204" pitchFamily="18" charset="0"/>
                              <a:ea typeface="Times New Roman" panose="02020603050405020304" pitchFamily="18" charset="0"/>
                            </a:rPr>
                          </m:ctrlPr>
                        </m:acc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𝐿</m:t>
                              </m:r>
                            </m:sub>
                          </m:sSub>
                        </m:e>
                      </m:acc>
                      <m:r>
                        <a:rPr lang="en-GB" sz="1800" i="1">
                          <a:effectLst/>
                          <a:latin typeface="Cambria Math" panose="02040503050406030204" pitchFamily="18" charset="0"/>
                          <a:ea typeface="Times New Roman" panose="02020603050405020304" pitchFamily="18" charset="0"/>
                        </a:rPr>
                        <m:t>=0⇒</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𝑐</m:t>
                          </m:r>
                        </m:sub>
                      </m:sSub>
                      <m:r>
                        <a:rPr lang="en-GB" sz="1800" i="1">
                          <a:effectLst/>
                          <a:latin typeface="Cambria Math" panose="02040503050406030204" pitchFamily="18" charset="0"/>
                          <a:ea typeface="Times New Roman" panose="02020603050405020304" pitchFamily="18" charset="0"/>
                        </a:rPr>
                        <m:t>=</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𝐿</m:t>
                          </m:r>
                          <m:r>
                            <a:rPr lang="en-GB" sz="1800" i="1">
                              <a:effectLst/>
                              <a:latin typeface="Cambria Math" panose="02040503050406030204" pitchFamily="18" charset="0"/>
                              <a:ea typeface="Times New Roman" panose="02020603050405020304" pitchFamily="18" charset="0"/>
                            </a:rPr>
                            <m:t> </m:t>
                          </m:r>
                        </m:sub>
                      </m:sSub>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𝜙</m:t>
                      </m:r>
                      <m:r>
                        <a:rPr lang="en-GB" sz="1800" i="1">
                          <a:effectLst/>
                          <a:latin typeface="Cambria Math" panose="02040503050406030204" pitchFamily="18" charset="0"/>
                          <a:ea typeface="Times New Roman" panose="02020603050405020304" pitchFamily="18" charset="0"/>
                        </a:rPr>
                        <m:t>)</m:t>
                      </m:r>
                    </m:oMath>
                  </m:oMathPara>
                </a14:m>
                <a:endParaRPr lang="en-IN" sz="1800" dirty="0">
                  <a:effectLst/>
                  <a:latin typeface="Times New Roman" panose="02020603050405020304" pitchFamily="18" charset="0"/>
                  <a:ea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rPr>
                          </m:ctrlPr>
                        </m:acc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𝑄</m:t>
                              </m:r>
                            </m:e>
                            <m:sub>
                              <m:r>
                                <a:rPr lang="en-GB" sz="1800" i="1">
                                  <a:effectLst/>
                                  <a:latin typeface="Cambria Math" panose="02040503050406030204" pitchFamily="18" charset="0"/>
                                  <a:ea typeface="Times New Roman" panose="02020603050405020304" pitchFamily="18" charset="0"/>
                                </a:rPr>
                                <m:t>𝑐</m:t>
                              </m:r>
                            </m:sub>
                          </m:sSub>
                        </m:e>
                      </m:acc>
                      <m:r>
                        <a:rPr lang="en-GB" sz="1800" i="1">
                          <a:effectLst/>
                          <a:latin typeface="Cambria Math" panose="02040503050406030204" pitchFamily="18" charset="0"/>
                          <a:ea typeface="Times New Roman" panose="02020603050405020304" pitchFamily="18" charset="0"/>
                        </a:rPr>
                        <m:t>+</m:t>
                      </m:r>
                      <m:acc>
                        <m:accPr>
                          <m:chr m:val="̇"/>
                          <m:ctrlPr>
                            <a:rPr lang="en-IN" sz="1800" i="1">
                              <a:effectLst/>
                              <a:latin typeface="Cambria Math" panose="02040503050406030204" pitchFamily="18" charset="0"/>
                              <a:ea typeface="Times New Roman" panose="02020603050405020304" pitchFamily="18" charset="0"/>
                            </a:rPr>
                          </m:ctrlPr>
                        </m:acc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𝑄</m:t>
                              </m:r>
                            </m:e>
                            <m:sub>
                              <m:r>
                                <a:rPr lang="en-GB" sz="1800" i="1">
                                  <a:effectLst/>
                                  <a:latin typeface="Cambria Math" panose="02040503050406030204" pitchFamily="18" charset="0"/>
                                  <a:ea typeface="Times New Roman" panose="02020603050405020304" pitchFamily="18" charset="0"/>
                                </a:rPr>
                                <m:t>𝐿</m:t>
                              </m:r>
                            </m:sub>
                          </m:sSub>
                        </m:e>
                      </m:acc>
                      <m:r>
                        <a:rPr lang="en-GB" sz="1800" i="1">
                          <a:effectLst/>
                          <a:latin typeface="Cambria Math" panose="02040503050406030204" pitchFamily="18" charset="0"/>
                          <a:ea typeface="Times New Roman" panose="02020603050405020304" pitchFamily="18" charset="0"/>
                        </a:rPr>
                        <m:t>=0⇒</m:t>
                      </m:r>
                      <m:r>
                        <a:rPr lang="en-GB" sz="1800" i="1">
                          <a:effectLst/>
                          <a:latin typeface="Cambria Math" panose="02040503050406030204" pitchFamily="18" charset="0"/>
                          <a:ea typeface="Times New Roman" panose="02020603050405020304" pitchFamily="18" charset="0"/>
                        </a:rPr>
                        <m:t>𝐶</m:t>
                      </m:r>
                      <m:acc>
                        <m:accPr>
                          <m:chr m:val="̈"/>
                          <m:ctrlPr>
                            <a:rPr lang="en-IN"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𝜙</m:t>
                          </m:r>
                        </m:e>
                      </m:acc>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𝜙</m:t>
                          </m:r>
                        </m:num>
                        <m:den>
                          <m:r>
                            <a:rPr lang="en-GB" sz="1800" i="1">
                              <a:effectLst/>
                              <a:latin typeface="Cambria Math" panose="02040503050406030204" pitchFamily="18" charset="0"/>
                              <a:ea typeface="Times New Roman" panose="02020603050405020304" pitchFamily="18" charset="0"/>
                            </a:rPr>
                            <m:t>𝐿</m:t>
                          </m:r>
                        </m:den>
                      </m:f>
                      <m:r>
                        <a:rPr lang="en-GB" sz="1800" i="1">
                          <a:effectLst/>
                          <a:latin typeface="Cambria Math" panose="02040503050406030204" pitchFamily="18" charset="0"/>
                          <a:ea typeface="Times New Roman" panose="02020603050405020304" pitchFamily="18" charset="0"/>
                        </a:rPr>
                        <m:t>=0</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9" name="Rectangle 8">
                <a:extLst>
                  <a:ext uri="{FF2B5EF4-FFF2-40B4-BE49-F238E27FC236}">
                    <a16:creationId xmlns:a16="http://schemas.microsoft.com/office/drawing/2014/main" id="{C1059F38-C3DB-C3D8-8DF5-14AA742C5AA5}"/>
                  </a:ext>
                </a:extLst>
              </p:cNvPr>
              <p:cNvSpPr>
                <a:spLocks noRot="1" noChangeAspect="1" noMove="1" noResize="1" noEditPoints="1" noAdjustHandles="1" noChangeArrowheads="1" noChangeShapeType="1" noTextEdit="1"/>
              </p:cNvSpPr>
              <p:nvPr/>
            </p:nvSpPr>
            <p:spPr>
              <a:xfrm>
                <a:off x="5768586" y="2294035"/>
                <a:ext cx="3194761" cy="1363565"/>
              </a:xfrm>
              <a:prstGeom prst="rect">
                <a:avLst/>
              </a:prstGeom>
              <a:blipFill>
                <a:blip r:embed="rId5"/>
                <a:stretch>
                  <a:fillRect/>
                </a:stretch>
              </a:blipFill>
            </p:spPr>
            <p:txBody>
              <a:bodyPr/>
              <a:lstStyle/>
              <a:p>
                <a:r>
                  <a:rPr lang="en-US">
                    <a:noFill/>
                  </a:rPr>
                  <a:t> </a:t>
                </a:r>
              </a:p>
            </p:txBody>
          </p:sp>
        </mc:Fallback>
      </mc:AlternateContent>
      <p:sp>
        <p:nvSpPr>
          <p:cNvPr id="11" name="Right Arrow 10">
            <a:extLst>
              <a:ext uri="{FF2B5EF4-FFF2-40B4-BE49-F238E27FC236}">
                <a16:creationId xmlns:a16="http://schemas.microsoft.com/office/drawing/2014/main" id="{C7CA11AF-2D40-FAE8-3D50-368A2AFD0342}"/>
              </a:ext>
            </a:extLst>
          </p:cNvPr>
          <p:cNvSpPr/>
          <p:nvPr/>
        </p:nvSpPr>
        <p:spPr>
          <a:xfrm rot="5400000">
            <a:off x="7087186" y="3728319"/>
            <a:ext cx="557560" cy="423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FD58372D-6771-026A-9A11-AC7AAD854C9C}"/>
                  </a:ext>
                </a:extLst>
              </p:cNvPr>
              <p:cNvSpPr/>
              <p:nvPr/>
            </p:nvSpPr>
            <p:spPr>
              <a:xfrm>
                <a:off x="6206239" y="4218972"/>
                <a:ext cx="2319454" cy="9328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smtClean="0">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𝜙</m:t>
                          </m:r>
                        </m:e>
                      </m:acc>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𝐿𝐶</m:t>
                          </m:r>
                        </m:den>
                      </m:f>
                      <m:r>
                        <a:rPr lang="en-GB" sz="1800" i="1">
                          <a:effectLst/>
                          <a:latin typeface="Cambria Math" panose="02040503050406030204" pitchFamily="18" charset="0"/>
                          <a:ea typeface="Times New Roman" panose="02020603050405020304" pitchFamily="18" charset="0"/>
                        </a:rPr>
                        <m:t>𝜙</m:t>
                      </m:r>
                      <m:r>
                        <a:rPr lang="en-GB" sz="1800" i="1">
                          <a:effectLst/>
                          <a:latin typeface="Cambria Math" panose="02040503050406030204" pitchFamily="18" charset="0"/>
                          <a:ea typeface="Times New Roman" panose="02020603050405020304" pitchFamily="18" charset="0"/>
                        </a:rPr>
                        <m:t>= −</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𝜔</m:t>
                          </m:r>
                        </m:e>
                        <m:sup>
                          <m:r>
                            <a:rPr lang="en-GB" sz="1800" i="1">
                              <a:effectLst/>
                              <a:latin typeface="Cambria Math" panose="02040503050406030204" pitchFamily="18" charset="0"/>
                              <a:ea typeface="Times New Roman" panose="02020603050405020304" pitchFamily="18" charset="0"/>
                            </a:rPr>
                            <m:t>2</m:t>
                          </m:r>
                        </m:sup>
                      </m:sSup>
                      <m:r>
                        <a:rPr lang="en-GB" sz="1800" i="1">
                          <a:effectLst/>
                          <a:latin typeface="Cambria Math" panose="02040503050406030204" pitchFamily="18" charset="0"/>
                          <a:ea typeface="Times New Roman" panose="02020603050405020304" pitchFamily="18" charset="0"/>
                        </a:rPr>
                        <m:t>𝜙</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12" name="Rectangle 11">
                <a:extLst>
                  <a:ext uri="{FF2B5EF4-FFF2-40B4-BE49-F238E27FC236}">
                    <a16:creationId xmlns:a16="http://schemas.microsoft.com/office/drawing/2014/main" id="{FD58372D-6771-026A-9A11-AC7AAD854C9C}"/>
                  </a:ext>
                </a:extLst>
              </p:cNvPr>
              <p:cNvSpPr>
                <a:spLocks noRot="1" noChangeAspect="1" noMove="1" noResize="1" noEditPoints="1" noAdjustHandles="1" noChangeArrowheads="1" noChangeShapeType="1" noTextEdit="1"/>
              </p:cNvSpPr>
              <p:nvPr/>
            </p:nvSpPr>
            <p:spPr>
              <a:xfrm>
                <a:off x="6206239" y="4218972"/>
                <a:ext cx="2319454" cy="9328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2EE749A-E3D0-E766-DB20-FD543024E792}"/>
                  </a:ext>
                </a:extLst>
              </p:cNvPr>
              <p:cNvSpPr txBox="1"/>
              <p:nvPr/>
            </p:nvSpPr>
            <p:spPr>
              <a:xfrm>
                <a:off x="6206239" y="5151863"/>
                <a:ext cx="2287999" cy="646331"/>
              </a:xfrm>
              <a:prstGeom prst="rect">
                <a:avLst/>
              </a:prstGeom>
              <a:noFill/>
            </p:spPr>
            <p:txBody>
              <a:bodyPr wrap="none" rtlCol="0">
                <a:spAutoFit/>
              </a:bodyPr>
              <a:lstStyle/>
              <a:p>
                <a:r>
                  <a:rPr lang="en-US" dirty="0"/>
                  <a:t>This bears similarity to</a:t>
                </a:r>
              </a:p>
              <a:p>
                <a14:m>
                  <m:oMath xmlns:m="http://schemas.openxmlformats.org/officeDocument/2006/math">
                    <m:acc>
                      <m:accPr>
                        <m:chr m:val="̈"/>
                        <m:ctrlPr>
                          <a:rPr lang="en-IN" i="1" smtClean="0">
                            <a:effectLst/>
                            <a:latin typeface="Cambria Math" panose="02040503050406030204" pitchFamily="18" charset="0"/>
                          </a:rPr>
                        </m:ctrlPr>
                      </m:acc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a:effectLst/>
                            <a:latin typeface="Cambria Math" panose="02040503050406030204" pitchFamily="18" charset="0"/>
                          </a:rPr>
                        </m:ctrlPr>
                      </m:sSup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𝜔</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IN" dirty="0">
                    <a:effectLst/>
                  </a:rPr>
                  <a:t> </a:t>
                </a:r>
                <a:endParaRPr lang="en-US" dirty="0"/>
              </a:p>
            </p:txBody>
          </p:sp>
        </mc:Choice>
        <mc:Fallback>
          <p:sp>
            <p:nvSpPr>
              <p:cNvPr id="13" name="TextBox 12">
                <a:extLst>
                  <a:ext uri="{FF2B5EF4-FFF2-40B4-BE49-F238E27FC236}">
                    <a16:creationId xmlns:a16="http://schemas.microsoft.com/office/drawing/2014/main" id="{22EE749A-E3D0-E766-DB20-FD543024E792}"/>
                  </a:ext>
                </a:extLst>
              </p:cNvPr>
              <p:cNvSpPr txBox="1">
                <a:spLocks noRot="1" noChangeAspect="1" noMove="1" noResize="1" noEditPoints="1" noAdjustHandles="1" noChangeArrowheads="1" noChangeShapeType="1" noTextEdit="1"/>
              </p:cNvSpPr>
              <p:nvPr/>
            </p:nvSpPr>
            <p:spPr>
              <a:xfrm>
                <a:off x="6206239" y="5151863"/>
                <a:ext cx="2287999" cy="646331"/>
              </a:xfrm>
              <a:prstGeom prst="rect">
                <a:avLst/>
              </a:prstGeom>
              <a:blipFill>
                <a:blip r:embed="rId7"/>
                <a:stretch>
                  <a:fillRect l="-2210" t="-3846" r="-1657" b="-9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A35402EC-50B6-6744-A41D-22E77D186A77}"/>
                  </a:ext>
                </a:extLst>
              </p:cNvPr>
              <p:cNvSpPr/>
              <p:nvPr/>
            </p:nvSpPr>
            <p:spPr>
              <a:xfrm>
                <a:off x="847107" y="4464400"/>
                <a:ext cx="3161570" cy="10785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Times New Roman" panose="02020603050405020304" pitchFamily="18" charset="0"/>
                        </a:rPr>
                        <m:t>𝐻</m:t>
                      </m:r>
                      <m:r>
                        <a:rPr lang="en-GB" sz="1800" i="1" smtClean="0">
                          <a:effectLst/>
                          <a:latin typeface="Cambria Math" panose="02040503050406030204" pitchFamily="18" charset="0"/>
                          <a:ea typeface="Times New Roman" panose="02020603050405020304" pitchFamily="18" charset="0"/>
                        </a:rPr>
                        <m:t>= </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ℰ</m:t>
                          </m:r>
                        </m:e>
                        <m:sub>
                          <m:r>
                            <a:rPr lang="en-GB" sz="1800" i="1">
                              <a:effectLst/>
                              <a:latin typeface="Cambria Math" panose="02040503050406030204" pitchFamily="18" charset="0"/>
                              <a:ea typeface="Times New Roman" panose="02020603050405020304" pitchFamily="18" charset="0"/>
                            </a:rPr>
                            <m:t>𝐶</m:t>
                          </m:r>
                        </m:sub>
                      </m:sSub>
                      <m:r>
                        <a:rPr lang="en-GB" sz="1800" i="1">
                          <a:effectLst/>
                          <a:latin typeface="Cambria Math" panose="02040503050406030204" pitchFamily="18" charset="0"/>
                          <a:ea typeface="Times New Roman" panose="02020603050405020304" pitchFamily="18" charset="0"/>
                        </a:rPr>
                        <m:t>+</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ℰ</m:t>
                          </m:r>
                        </m:e>
                        <m:sub>
                          <m:r>
                            <a:rPr lang="en-GB" sz="1800" i="1">
                              <a:effectLst/>
                              <a:latin typeface="Cambria Math" panose="02040503050406030204" pitchFamily="18" charset="0"/>
                              <a:ea typeface="Times New Roman" panose="02020603050405020304" pitchFamily="18" charset="0"/>
                            </a:rPr>
                            <m:t>𝐿</m:t>
                          </m:r>
                        </m:sub>
                      </m:sSub>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𝑄</m:t>
                              </m:r>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𝐶</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𝜙</m:t>
                              </m:r>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𝐿</m:t>
                          </m:r>
                        </m:den>
                      </m:f>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14" name="Rectangle 13">
                <a:extLst>
                  <a:ext uri="{FF2B5EF4-FFF2-40B4-BE49-F238E27FC236}">
                    <a16:creationId xmlns:a16="http://schemas.microsoft.com/office/drawing/2014/main" id="{A35402EC-50B6-6744-A41D-22E77D186A77}"/>
                  </a:ext>
                </a:extLst>
              </p:cNvPr>
              <p:cNvSpPr>
                <a:spLocks noRot="1" noChangeAspect="1" noMove="1" noResize="1" noEditPoints="1" noAdjustHandles="1" noChangeArrowheads="1" noChangeShapeType="1" noTextEdit="1"/>
              </p:cNvSpPr>
              <p:nvPr/>
            </p:nvSpPr>
            <p:spPr>
              <a:xfrm>
                <a:off x="847107" y="4464400"/>
                <a:ext cx="3161570" cy="107856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26498EF-4B68-0C49-A53D-E7F04714009D}"/>
                  </a:ext>
                </a:extLst>
              </p:cNvPr>
              <p:cNvSpPr txBox="1"/>
              <p:nvPr/>
            </p:nvSpPr>
            <p:spPr>
              <a:xfrm>
                <a:off x="859065" y="5635961"/>
                <a:ext cx="3137654" cy="524182"/>
              </a:xfrm>
              <a:prstGeom prst="rect">
                <a:avLst/>
              </a:prstGeom>
              <a:noFill/>
            </p:spPr>
            <p:txBody>
              <a:bodyPr wrap="none" rtlCol="0">
                <a:spAutoFit/>
              </a:bodyPr>
              <a:lstStyle/>
              <a:p>
                <a:r>
                  <a:rPr lang="en-US" dirty="0"/>
                  <a:t>Compare with </a:t>
                </a:r>
                <a14:m>
                  <m:oMath xmlns:m="http://schemas.openxmlformats.org/officeDocument/2006/math">
                    <m:r>
                      <a:rPr lang="en-GB" sz="1800" i="1" kern="1200" smtClean="0">
                        <a:effectLst/>
                        <a:latin typeface="Cambria Math" panose="02040503050406030204" pitchFamily="18" charset="0"/>
                        <a:ea typeface="SimSun" panose="02010600030101010101" pitchFamily="2" charset="-122"/>
                        <a:cs typeface="Times New Roman" panose="02020603050405020304" pitchFamily="18" charset="0"/>
                      </a:rPr>
                      <m:t>𝐻</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sSup>
                          <m:sSupPr>
                            <m:ctrlPr>
                              <a:rPr lang="en-IN" i="1">
                                <a:effectLst/>
                                <a:latin typeface="Cambria Math" panose="02040503050406030204" pitchFamily="18" charset="0"/>
                              </a:rPr>
                            </m:ctrlPr>
                          </m:sSup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𝑝</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𝑘</m:t>
                    </m:r>
                    <m:sSup>
                      <m:sSupPr>
                        <m:ctrlPr>
                          <a:rPr lang="en-IN" i="1">
                            <a:effectLst/>
                            <a:latin typeface="Cambria Math" panose="02040503050406030204" pitchFamily="18" charset="0"/>
                          </a:rPr>
                        </m:ctrlPr>
                      </m:sSup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IN" dirty="0">
                    <a:effectLst/>
                  </a:rPr>
                  <a:t> </a:t>
                </a:r>
                <a:endParaRPr lang="en-US" dirty="0"/>
              </a:p>
            </p:txBody>
          </p:sp>
        </mc:Choice>
        <mc:Fallback>
          <p:sp>
            <p:nvSpPr>
              <p:cNvPr id="15" name="TextBox 14">
                <a:extLst>
                  <a:ext uri="{FF2B5EF4-FFF2-40B4-BE49-F238E27FC236}">
                    <a16:creationId xmlns:a16="http://schemas.microsoft.com/office/drawing/2014/main" id="{A26498EF-4B68-0C49-A53D-E7F04714009D}"/>
                  </a:ext>
                </a:extLst>
              </p:cNvPr>
              <p:cNvSpPr txBox="1">
                <a:spLocks noRot="1" noChangeAspect="1" noMove="1" noResize="1" noEditPoints="1" noAdjustHandles="1" noChangeArrowheads="1" noChangeShapeType="1" noTextEdit="1"/>
              </p:cNvSpPr>
              <p:nvPr/>
            </p:nvSpPr>
            <p:spPr>
              <a:xfrm>
                <a:off x="859065" y="5635961"/>
                <a:ext cx="3137654" cy="524182"/>
              </a:xfrm>
              <a:prstGeom prst="rect">
                <a:avLst/>
              </a:prstGeom>
              <a:blipFill>
                <a:blip r:embed="rId9"/>
                <a:stretch>
                  <a:fillRect l="-1613" b="-7143"/>
                </a:stretch>
              </a:blipFill>
            </p:spPr>
            <p:txBody>
              <a:bodyPr/>
              <a:lstStyle/>
              <a:p>
                <a:r>
                  <a:rPr lang="en-US">
                    <a:noFill/>
                  </a:rPr>
                  <a:t> </a:t>
                </a:r>
              </a:p>
            </p:txBody>
          </p:sp>
        </mc:Fallback>
      </mc:AlternateContent>
      <p:sp>
        <p:nvSpPr>
          <p:cNvPr id="17" name="TextBox 16">
            <a:hlinkClick r:id="rId10" action="ppaction://hlinksldjump"/>
            <a:extLst>
              <a:ext uri="{FF2B5EF4-FFF2-40B4-BE49-F238E27FC236}">
                <a16:creationId xmlns:a16="http://schemas.microsoft.com/office/drawing/2014/main" id="{4642F166-7203-5258-DEA9-46346082877F}"/>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3323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92EB-93B6-8B6E-DCD6-BD6FF6498DB4}"/>
              </a:ext>
            </a:extLst>
          </p:cNvPr>
          <p:cNvSpPr>
            <a:spLocks noGrp="1"/>
          </p:cNvSpPr>
          <p:nvPr>
            <p:ph type="title"/>
          </p:nvPr>
        </p:nvSpPr>
        <p:spPr/>
        <p:txBody>
          <a:bodyPr/>
          <a:lstStyle/>
          <a:p>
            <a:r>
              <a:rPr lang="en-US" dirty="0"/>
              <a:t>Quantum Mechanical Treatment of  the LC Oscillator Circuit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70B0F2-EF02-8FF2-8E1A-72D24D7A1914}"/>
                  </a:ext>
                </a:extLst>
              </p:cNvPr>
              <p:cNvSpPr>
                <a:spLocks noGrp="1"/>
              </p:cNvSpPr>
              <p:nvPr>
                <p:ph sz="half" idx="2"/>
              </p:nvPr>
            </p:nvSpPr>
            <p:spPr/>
            <p:txBody>
              <a:bodyPr/>
              <a:lstStyle/>
              <a:p>
                <a:r>
                  <a:rPr lang="en-US" sz="2000" dirty="0"/>
                  <a:t>This proves that there is a clear correspondence between the LC Circuit and the Linear Harmonic Oscillator.</a:t>
                </a:r>
              </a:p>
              <a:p>
                <a14:m>
                  <m:oMath xmlns:m="http://schemas.openxmlformats.org/officeDocument/2006/math">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𝜙</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000" i="1">
                            <a:effectLst/>
                            <a:latin typeface="Cambria Math" panose="02040503050406030204" pitchFamily="18" charset="0"/>
                          </a:rPr>
                        </m:ctrlPr>
                      </m:fPr>
                      <m:num>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𝐿</m:t>
                        </m:r>
                      </m:den>
                    </m:f>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𝑘</m:t>
                    </m:r>
                  </m:oMath>
                </a14:m>
                <a:r>
                  <a:rPr lang="en-IN" sz="2000" dirty="0">
                    <a:effectLst/>
                  </a:rPr>
                  <a:t> </a:t>
                </a:r>
              </a:p>
              <a:p>
                <a:r>
                  <a:rPr lang="en-IN" sz="2000" dirty="0"/>
                  <a:t>Also define </a:t>
                </a:r>
                <a14:m>
                  <m:oMath xmlns:m="http://schemas.openxmlformats.org/officeDocument/2006/math">
                    <m:r>
                      <m:rPr>
                        <m:sty m:val="p"/>
                      </m:rPr>
                      <a:rPr lang="en-GB" sz="2000" smtClean="0">
                        <a:effectLst/>
                        <a:latin typeface="Cambria Math" panose="02040503050406030204" pitchFamily="18" charset="0"/>
                        <a:ea typeface="Times New Roman" panose="02020603050405020304" pitchFamily="18" charset="0"/>
                        <a:cs typeface="Times New Roman" panose="02020603050405020304" pitchFamily="18" charset="0"/>
                      </a:rPr>
                      <m:t>ω</m:t>
                    </m:r>
                    <m:r>
                      <a:rPr lang="en-GB" sz="2000"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000" i="1">
                            <a:effectLst/>
                            <a:latin typeface="Cambria Math" panose="02040503050406030204" pitchFamily="18" charset="0"/>
                          </a:rPr>
                        </m:ctrlPr>
                      </m:fPr>
                      <m:num>
                        <m:r>
                          <a:rPr lang="en-GB" sz="2000">
                            <a:effectLst/>
                            <a:latin typeface="Cambria Math" panose="02040503050406030204" pitchFamily="18" charset="0"/>
                            <a:ea typeface="Times New Roman" panose="02020603050405020304" pitchFamily="18" charset="0"/>
                            <a:cs typeface="Times New Roman" panose="02020603050405020304" pitchFamily="18" charset="0"/>
                          </a:rPr>
                          <m:t>1</m:t>
                        </m:r>
                      </m:num>
                      <m:den>
                        <m:rad>
                          <m:radPr>
                            <m:degHide m:val="on"/>
                            <m:ctrlPr>
                              <a:rPr lang="en-IN" sz="2000" i="1">
                                <a:effectLst/>
                                <a:latin typeface="Cambria Math" panose="02040503050406030204" pitchFamily="18" charset="0"/>
                              </a:rPr>
                            </m:ctrlPr>
                          </m:radPr>
                          <m:deg/>
                          <m:e>
                            <m:r>
                              <m:rPr>
                                <m:sty m:val="p"/>
                              </m:rPr>
                              <a:rPr lang="en-GB" sz="2000">
                                <a:effectLst/>
                                <a:latin typeface="Cambria Math" panose="02040503050406030204" pitchFamily="18" charset="0"/>
                                <a:ea typeface="Times New Roman" panose="02020603050405020304" pitchFamily="18" charset="0"/>
                                <a:cs typeface="Times New Roman" panose="02020603050405020304" pitchFamily="18" charset="0"/>
                              </a:rPr>
                              <m:t>LC</m:t>
                            </m:r>
                          </m:e>
                        </m:rad>
                      </m:den>
                    </m:f>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000" b="0" i="1" smtClean="0">
                        <a:effectLst/>
                        <a:latin typeface="Cambria Math" panose="02040503050406030204" pitchFamily="18" charset="0"/>
                      </a:rPr>
                      <m:t>𝑍</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𝐶</m:t>
                    </m:r>
                  </m:oMath>
                </a14:m>
                <a:r>
                  <a:rPr lang="en-IN" sz="2000" dirty="0">
                    <a:effectLst/>
                  </a:rPr>
                  <a:t> </a:t>
                </a:r>
              </a:p>
              <a:p>
                <a:r>
                  <a:rPr lang="en-IN" sz="2000" dirty="0"/>
                  <a:t>Writing Hamiltonian in terms of operators (using method of Classical Analogy)</a:t>
                </a:r>
              </a:p>
              <a:p>
                <a:endParaRPr lang="en-IN" sz="2000" dirty="0"/>
              </a:p>
              <a:p>
                <a:endParaRPr lang="en-IN" sz="2000" dirty="0"/>
              </a:p>
              <a:p>
                <a:endParaRPr lang="en-IN" sz="2000" dirty="0"/>
              </a:p>
              <a:p>
                <a:r>
                  <a:rPr lang="en-IN" sz="2000" dirty="0"/>
                  <a:t>This proves that the solution would be of similar form as QHO.</a:t>
                </a:r>
              </a:p>
              <a:p>
                <a:pPr marL="0" indent="0">
                  <a:buNone/>
                </a:pPr>
                <a:endParaRPr lang="en-IN" sz="2000" dirty="0"/>
              </a:p>
            </p:txBody>
          </p:sp>
        </mc:Choice>
        <mc:Fallback>
          <p:sp>
            <p:nvSpPr>
              <p:cNvPr id="3" name="Content Placeholder 2">
                <a:extLst>
                  <a:ext uri="{FF2B5EF4-FFF2-40B4-BE49-F238E27FC236}">
                    <a16:creationId xmlns:a16="http://schemas.microsoft.com/office/drawing/2014/main" id="{A770B0F2-EF02-8FF2-8E1A-72D24D7A1914}"/>
                  </a:ext>
                </a:extLst>
              </p:cNvPr>
              <p:cNvSpPr>
                <a:spLocks noGrp="1" noRot="1" noChangeAspect="1" noMove="1" noResize="1" noEditPoints="1" noAdjustHandles="1" noChangeArrowheads="1" noChangeShapeType="1" noTextEdit="1"/>
              </p:cNvSpPr>
              <p:nvPr>
                <p:ph sz="half" idx="2"/>
              </p:nvPr>
            </p:nvSpPr>
            <p:spPr>
              <a:blipFill>
                <a:blip r:embed="rId3"/>
                <a:stretch>
                  <a:fillRect l="-579" t="-7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EEB48E0-8BD8-558A-50A4-4DF1CBA1F201}"/>
                  </a:ext>
                </a:extLst>
              </p:cNvPr>
              <p:cNvSpPr/>
              <p:nvPr/>
            </p:nvSpPr>
            <p:spPr>
              <a:xfrm>
                <a:off x="596654" y="3637866"/>
                <a:ext cx="1795347" cy="919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smtClean="0">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𝐻</m:t>
                          </m:r>
                        </m:e>
                      </m:acc>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acc>
                                <m:accPr>
                                  <m:chr m:val="̂"/>
                                  <m:ctrlPr>
                                    <a:rPr lang="en-IN"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𝑄</m:t>
                                  </m:r>
                                </m:e>
                              </m:acc>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𝐶</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acc>
                                <m:accPr>
                                  <m:chr m:val="̂"/>
                                  <m:ctrlPr>
                                    <a:rPr lang="en-IN"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𝜙</m:t>
                                  </m:r>
                                </m:e>
                              </m:acc>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𝐿</m:t>
                          </m:r>
                        </m:den>
                      </m:f>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CEEB48E0-8BD8-558A-50A4-4DF1CBA1F201}"/>
                  </a:ext>
                </a:extLst>
              </p:cNvPr>
              <p:cNvSpPr>
                <a:spLocks noRot="1" noChangeAspect="1" noMove="1" noResize="1" noEditPoints="1" noAdjustHandles="1" noChangeArrowheads="1" noChangeShapeType="1" noTextEdit="1"/>
              </p:cNvSpPr>
              <p:nvPr/>
            </p:nvSpPr>
            <p:spPr>
              <a:xfrm>
                <a:off x="596654" y="3637866"/>
                <a:ext cx="1795347" cy="9199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F80F451D-5E31-F54B-FF01-65B2CE7393B2}"/>
                  </a:ext>
                </a:extLst>
              </p:cNvPr>
              <p:cNvSpPr/>
              <p:nvPr/>
            </p:nvSpPr>
            <p:spPr>
              <a:xfrm>
                <a:off x="2932771" y="3325632"/>
                <a:ext cx="5475249" cy="13355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a:t>
                </a:r>
                <a14:m>
                  <m:oMath xmlns:m="http://schemas.openxmlformats.org/officeDocument/2006/math">
                    <m:d>
                      <m:dPr>
                        <m:begChr m:val="{"/>
                        <m:endChr m:val="}"/>
                        <m:ctrlPr>
                          <a:rPr lang="en-IN" sz="1800" i="1" smtClean="0">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𝑂</m:t>
                        </m:r>
                        <m:r>
                          <a:rPr lang="en-GB" sz="1800" i="1">
                            <a:effectLst/>
                            <a:latin typeface="Cambria Math" panose="02040503050406030204" pitchFamily="18" charset="0"/>
                            <a:ea typeface="Times New Roman" panose="02020603050405020304" pitchFamily="18" charset="0"/>
                          </a:rPr>
                          <m:t>,</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𝑂</m:t>
                            </m:r>
                          </m:e>
                          <m:sup>
                            <m:r>
                              <a:rPr lang="en-GB" sz="1800" i="1">
                                <a:effectLst/>
                                <a:latin typeface="Cambria Math" panose="02040503050406030204" pitchFamily="18" charset="0"/>
                                <a:ea typeface="Times New Roman" panose="02020603050405020304" pitchFamily="18" charset="0"/>
                              </a:rPr>
                              <m:t>′</m:t>
                            </m:r>
                          </m:sup>
                        </m:sSup>
                      </m:e>
                    </m:d>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ℏ</m:t>
                        </m:r>
                      </m:den>
                    </m:f>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𝑂</m:t>
                    </m:r>
                    <m:r>
                      <a:rPr lang="en-GB" sz="1800" i="1">
                        <a:effectLst/>
                        <a:latin typeface="Cambria Math" panose="02040503050406030204" pitchFamily="18" charset="0"/>
                        <a:ea typeface="Times New Roman" panose="02020603050405020304" pitchFamily="18" charset="0"/>
                      </a:rPr>
                      <m:t>,</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𝑂</m:t>
                        </m:r>
                      </m:e>
                      <m:sup>
                        <m:r>
                          <a:rPr lang="en-GB" sz="1800" i="1">
                            <a:effectLst/>
                            <a:latin typeface="Cambria Math" panose="02040503050406030204" pitchFamily="18" charset="0"/>
                            <a:ea typeface="Times New Roman" panose="02020603050405020304" pitchFamily="18" charset="0"/>
                          </a:rPr>
                          <m:t>′</m:t>
                        </m:r>
                      </m:sup>
                    </m:sSup>
                    <m:r>
                      <a:rPr lang="en-GB" sz="1800" i="1">
                        <a:effectLst/>
                        <a:latin typeface="Cambria Math" panose="02040503050406030204" pitchFamily="18" charset="0"/>
                        <a:ea typeface="Times New Roman" panose="02020603050405020304" pitchFamily="18" charset="0"/>
                      </a:rPr>
                      <m:t>]</m:t>
                    </m:r>
                  </m:oMath>
                </a14:m>
                <a:endParaRPr lang="en-IN" sz="1800" dirty="0">
                  <a:effectLst/>
                  <a:latin typeface="Times New Roman" panose="02020603050405020304" pitchFamily="18" charset="0"/>
                  <a:ea typeface="Times New Roman" panose="02020603050405020304" pitchFamily="18" charset="0"/>
                </a:endParaRPr>
              </a:p>
              <a:p>
                <a:pPr algn="ctr"/>
                <a:r>
                  <a:rPr lang="en-US" dirty="0"/>
                  <a:t>Hence, the term of </a:t>
                </a:r>
                <a:r>
                  <a:rPr lang="en-US" dirty="0" err="1"/>
                  <a:t>ħ</a:t>
                </a:r>
                <a:r>
                  <a:rPr lang="en-US" dirty="0"/>
                  <a:t> comes in the final solution.</a:t>
                </a:r>
              </a:p>
              <a:p>
                <a:pPr algn="ctr"/>
                <a:r>
                  <a:rPr lang="en-US" dirty="0"/>
                  <a:t>We have used Classical Analogy to obtain the operator form.</a:t>
                </a:r>
              </a:p>
            </p:txBody>
          </p:sp>
        </mc:Choice>
        <mc:Fallback>
          <p:sp>
            <p:nvSpPr>
              <p:cNvPr id="5" name="Rounded Rectangle 4">
                <a:extLst>
                  <a:ext uri="{FF2B5EF4-FFF2-40B4-BE49-F238E27FC236}">
                    <a16:creationId xmlns:a16="http://schemas.microsoft.com/office/drawing/2014/main" id="{F80F451D-5E31-F54B-FF01-65B2CE7393B2}"/>
                  </a:ext>
                </a:extLst>
              </p:cNvPr>
              <p:cNvSpPr>
                <a:spLocks noRot="1" noChangeAspect="1" noMove="1" noResize="1" noEditPoints="1" noAdjustHandles="1" noChangeArrowheads="1" noChangeShapeType="1" noTextEdit="1"/>
              </p:cNvSpPr>
              <p:nvPr/>
            </p:nvSpPr>
            <p:spPr>
              <a:xfrm>
                <a:off x="2932771" y="3325632"/>
                <a:ext cx="5475249" cy="1335578"/>
              </a:xfrm>
              <a:prstGeom prst="roundRect">
                <a:avLst/>
              </a:prstGeom>
              <a:blipFill>
                <a:blip r:embed="rId5"/>
                <a:stretch>
                  <a:fillRect b="-46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0934F3DF-5F11-EEEB-6E64-8EFB27B4FEC0}"/>
                  </a:ext>
                </a:extLst>
              </p:cNvPr>
              <p:cNvSpPr/>
              <p:nvPr/>
            </p:nvSpPr>
            <p:spPr>
              <a:xfrm>
                <a:off x="596654" y="5204513"/>
                <a:ext cx="1993835" cy="9590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𝐻</m:t>
                          </m:r>
                        </m:e>
                      </m:acc>
                      <m:r>
                        <a:rPr lang="en-GB" sz="1800" i="1">
                          <a:effectLst/>
                          <a:latin typeface="Cambria Math" panose="02040503050406030204" pitchFamily="18" charset="0"/>
                          <a:ea typeface="Times New Roman" panose="02020603050405020304" pitchFamily="18" charset="0"/>
                        </a:rPr>
                        <m:t>=ℏ</m:t>
                      </m:r>
                      <m:r>
                        <a:rPr lang="en-GB" sz="1800" i="1">
                          <a:effectLst/>
                          <a:latin typeface="Cambria Math" panose="02040503050406030204" pitchFamily="18" charset="0"/>
                          <a:ea typeface="Times New Roman" panose="02020603050405020304" pitchFamily="18" charset="0"/>
                        </a:rPr>
                        <m:t>𝜔</m:t>
                      </m:r>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r>
                            <a:rPr lang="en-GB" sz="1800">
                              <a:effectLst/>
                              <a:latin typeface="Cambria Math" panose="02040503050406030204" pitchFamily="18" charset="0"/>
                              <a:ea typeface="Times New Roman" panose="02020603050405020304" pitchFamily="18" charset="0"/>
                            </a:rPr>
                            <m:t>â</m:t>
                          </m:r>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2</m:t>
                              </m:r>
                            </m:den>
                          </m:f>
                        </m:e>
                      </m:d>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0934F3DF-5F11-EEEB-6E64-8EFB27B4FEC0}"/>
                  </a:ext>
                </a:extLst>
              </p:cNvPr>
              <p:cNvSpPr>
                <a:spLocks noRot="1" noChangeAspect="1" noMove="1" noResize="1" noEditPoints="1" noAdjustHandles="1" noChangeArrowheads="1" noChangeShapeType="1" noTextEdit="1"/>
              </p:cNvSpPr>
              <p:nvPr/>
            </p:nvSpPr>
            <p:spPr>
              <a:xfrm>
                <a:off x="596654" y="5204513"/>
                <a:ext cx="1993835" cy="9590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3BABAD9-E186-C771-53FF-19DB92C072FD}"/>
                  </a:ext>
                </a:extLst>
              </p:cNvPr>
              <p:cNvSpPr txBox="1"/>
              <p:nvPr/>
            </p:nvSpPr>
            <p:spPr>
              <a:xfrm>
                <a:off x="2713153" y="5204512"/>
                <a:ext cx="3553832" cy="775790"/>
              </a:xfrm>
              <a:prstGeom prst="rect">
                <a:avLst/>
              </a:prstGeom>
              <a:noFill/>
            </p:spPr>
            <p:txBody>
              <a:bodyPr wrap="square">
                <a:spAutoFit/>
              </a:bodyPr>
              <a:lstStyle/>
              <a:p>
                <a:pPr>
                  <a:lnSpc>
                    <a:spcPct val="150000"/>
                  </a:lnSpc>
                </a:pPr>
                <a:r>
                  <a:rPr lang="en-GB" sz="2000" dirty="0">
                    <a:effectLst/>
                    <a:latin typeface="+mn-lt"/>
                    <a:ea typeface="Times New Roman" panose="02020603050405020304" pitchFamily="18" charset="0"/>
                  </a:rPr>
                  <a:t>Where </a:t>
                </a:r>
                <a14:m>
                  <m:oMath xmlns:m="http://schemas.openxmlformats.org/officeDocument/2006/math">
                    <m:r>
                      <a:rPr lang="en-GB" sz="2000" smtClean="0">
                        <a:effectLst/>
                        <a:latin typeface="+mn-lt"/>
                        <a:ea typeface="Times New Roman" panose="02020603050405020304" pitchFamily="18" charset="0"/>
                      </a:rPr>
                      <m:t>â</m:t>
                    </m:r>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𝑖𝑍</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𝑄</m:t>
                            </m:r>
                          </m:e>
                        </m:acc>
                        <m:r>
                          <a:rPr lang="en-GB" sz="2000" i="1">
                            <a:effectLst/>
                            <a:latin typeface="+mn-lt"/>
                            <a:ea typeface="Times New Roman" panose="02020603050405020304" pitchFamily="18" charset="0"/>
                          </a:rPr>
                          <m:t>+</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𝜙</m:t>
                            </m:r>
                          </m:e>
                        </m:acc>
                      </m:num>
                      <m:den>
                        <m:rad>
                          <m:radPr>
                            <m:degHide m:val="on"/>
                            <m:ctrlPr>
                              <a:rPr lang="en-IN" sz="2000" i="1" kern="1200">
                                <a:effectLst/>
                                <a:latin typeface="+mn-lt"/>
                                <a:ea typeface="SimSun" panose="02010600030101010101" pitchFamily="2" charset="-122"/>
                                <a:cs typeface="Times New Roman" panose="02020603050405020304" pitchFamily="18" charset="0"/>
                              </a:rPr>
                            </m:ctrlPr>
                          </m:radPr>
                          <m:deg/>
                          <m:e>
                            <m:r>
                              <a:rPr lang="en-GB" sz="2000" i="1">
                                <a:effectLst/>
                                <a:latin typeface="+mn-lt"/>
                                <a:ea typeface="Times New Roman" panose="02020603050405020304" pitchFamily="18" charset="0"/>
                              </a:rPr>
                              <m:t>2ℏ</m:t>
                            </m:r>
                            <m:r>
                              <a:rPr lang="en-GB" sz="2000" i="1">
                                <a:effectLst/>
                                <a:latin typeface="+mn-lt"/>
                                <a:ea typeface="Times New Roman" panose="02020603050405020304" pitchFamily="18" charset="0"/>
                              </a:rPr>
                              <m:t>𝑍</m:t>
                            </m:r>
                          </m:e>
                        </m:rad>
                      </m:den>
                    </m:f>
                    <m:r>
                      <a:rPr lang="en-US" sz="2000" b="0" i="0" smtClean="0">
                        <a:effectLst/>
                        <a:latin typeface="+mn-lt"/>
                        <a:ea typeface="Times New Roman" panose="02020603050405020304" pitchFamily="18" charset="0"/>
                      </a:rPr>
                      <m:t> ,</m:t>
                    </m:r>
                    <m:sSup>
                      <m:sSupPr>
                        <m:ctrlPr>
                          <a:rPr lang="en-IN" sz="2000" i="1" kern="1200">
                            <a:effectLst/>
                            <a:latin typeface="+mn-lt"/>
                            <a:ea typeface="SimSun" panose="02010600030101010101" pitchFamily="2" charset="-122"/>
                            <a:cs typeface="Times New Roman" panose="02020603050405020304" pitchFamily="18" charset="0"/>
                          </a:rPr>
                        </m:ctrlPr>
                      </m:sSupPr>
                      <m:e>
                        <m:r>
                          <a:rPr lang="en-GB" sz="2000">
                            <a:effectLst/>
                            <a:latin typeface="+mn-lt"/>
                            <a:ea typeface="Times New Roman" panose="02020603050405020304" pitchFamily="18" charset="0"/>
                          </a:rPr>
                          <m:t>â</m:t>
                        </m:r>
                      </m:e>
                      <m:sup>
                        <m:r>
                          <a:rPr lang="en-GB" sz="2000" i="1">
                            <a:effectLst/>
                            <a:latin typeface="+mn-lt"/>
                            <a:ea typeface="Times New Roman" panose="02020603050405020304" pitchFamily="18" charset="0"/>
                          </a:rPr>
                          <m:t>†</m:t>
                        </m:r>
                      </m:sup>
                    </m:sSup>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𝑖𝑍</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𝑄</m:t>
                            </m:r>
                          </m:e>
                        </m:acc>
                        <m:r>
                          <a:rPr lang="en-GB" sz="2000" i="1">
                            <a:effectLst/>
                            <a:latin typeface="+mn-lt"/>
                            <a:ea typeface="Times New Roman" panose="02020603050405020304" pitchFamily="18" charset="0"/>
                          </a:rPr>
                          <m:t>+</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𝜙</m:t>
                            </m:r>
                          </m:e>
                        </m:acc>
                      </m:num>
                      <m:den>
                        <m:rad>
                          <m:radPr>
                            <m:degHide m:val="on"/>
                            <m:ctrlPr>
                              <a:rPr lang="en-IN" sz="2000" i="1" kern="1200">
                                <a:effectLst/>
                                <a:latin typeface="+mn-lt"/>
                                <a:ea typeface="SimSun" panose="02010600030101010101" pitchFamily="2" charset="-122"/>
                                <a:cs typeface="Times New Roman" panose="02020603050405020304" pitchFamily="18" charset="0"/>
                              </a:rPr>
                            </m:ctrlPr>
                          </m:radPr>
                          <m:deg/>
                          <m:e>
                            <m:r>
                              <a:rPr lang="en-GB" sz="2000" i="1">
                                <a:effectLst/>
                                <a:latin typeface="+mn-lt"/>
                                <a:ea typeface="Times New Roman" panose="02020603050405020304" pitchFamily="18" charset="0"/>
                              </a:rPr>
                              <m:t>2ℏ</m:t>
                            </m:r>
                            <m:r>
                              <a:rPr lang="en-GB" sz="2000" i="1">
                                <a:effectLst/>
                                <a:latin typeface="+mn-lt"/>
                                <a:ea typeface="Times New Roman" panose="02020603050405020304" pitchFamily="18" charset="0"/>
                              </a:rPr>
                              <m:t>𝑍</m:t>
                            </m:r>
                          </m:e>
                        </m:rad>
                      </m:den>
                    </m:f>
                  </m:oMath>
                </a14:m>
                <a:endParaRPr lang="en-IN" sz="2000" dirty="0">
                  <a:effectLst/>
                  <a:latin typeface="+mn-lt"/>
                  <a:ea typeface="Times New Roman" panose="02020603050405020304" pitchFamily="18" charset="0"/>
                </a:endParaRPr>
              </a:p>
            </p:txBody>
          </p:sp>
        </mc:Choice>
        <mc:Fallback>
          <p:sp>
            <p:nvSpPr>
              <p:cNvPr id="10" name="TextBox 9">
                <a:extLst>
                  <a:ext uri="{FF2B5EF4-FFF2-40B4-BE49-F238E27FC236}">
                    <a16:creationId xmlns:a16="http://schemas.microsoft.com/office/drawing/2014/main" id="{33BABAD9-E186-C771-53FF-19DB92C072FD}"/>
                  </a:ext>
                </a:extLst>
              </p:cNvPr>
              <p:cNvSpPr txBox="1">
                <a:spLocks noRot="1" noChangeAspect="1" noMove="1" noResize="1" noEditPoints="1" noAdjustHandles="1" noChangeArrowheads="1" noChangeShapeType="1" noTextEdit="1"/>
              </p:cNvSpPr>
              <p:nvPr/>
            </p:nvSpPr>
            <p:spPr>
              <a:xfrm>
                <a:off x="2713153" y="5204512"/>
                <a:ext cx="3553832" cy="775790"/>
              </a:xfrm>
              <a:prstGeom prst="rect">
                <a:avLst/>
              </a:prstGeom>
              <a:blipFill>
                <a:blip r:embed="rId7"/>
                <a:stretch>
                  <a:fillRect l="-1779" b="-3226"/>
                </a:stretch>
              </a:blipFill>
            </p:spPr>
            <p:txBody>
              <a:bodyPr/>
              <a:lstStyle/>
              <a:p>
                <a:r>
                  <a:rPr lang="en-US">
                    <a:noFill/>
                  </a:rPr>
                  <a:t> </a:t>
                </a:r>
              </a:p>
            </p:txBody>
          </p:sp>
        </mc:Fallback>
      </mc:AlternateContent>
      <p:sp>
        <p:nvSpPr>
          <p:cNvPr id="11" name="TextBox 10">
            <a:hlinkClick r:id="rId8" action="ppaction://hlinksldjump"/>
            <a:extLst>
              <a:ext uri="{FF2B5EF4-FFF2-40B4-BE49-F238E27FC236}">
                <a16:creationId xmlns:a16="http://schemas.microsoft.com/office/drawing/2014/main" id="{6A8DC2B4-6814-EEFA-D91A-1F70BAB206CF}"/>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20741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B88B-B446-B9D5-9141-5A35DF195C84}"/>
              </a:ext>
            </a:extLst>
          </p:cNvPr>
          <p:cNvSpPr>
            <a:spLocks noGrp="1"/>
          </p:cNvSpPr>
          <p:nvPr>
            <p:ph type="title"/>
          </p:nvPr>
        </p:nvSpPr>
        <p:spPr/>
        <p:txBody>
          <a:bodyPr/>
          <a:lstStyle/>
          <a:p>
            <a:r>
              <a:rPr lang="en-US" dirty="0"/>
              <a:t>Quantum Mechanical Treatment of  the LC Oscillator Circuit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A07108-CBFD-DE33-C22E-4C2CF2F11D83}"/>
                  </a:ext>
                </a:extLst>
              </p:cNvPr>
              <p:cNvSpPr>
                <a:spLocks noGrp="1"/>
              </p:cNvSpPr>
              <p:nvPr>
                <p:ph sz="half" idx="2"/>
              </p:nvPr>
            </p:nvSpPr>
            <p:spPr/>
            <p:txBody>
              <a:bodyPr/>
              <a:lstStyle/>
              <a:p>
                <a:r>
                  <a:rPr lang="en-US" sz="1800" dirty="0">
                    <a:latin typeface="+mn-lt"/>
                  </a:rPr>
                  <a:t>We can express </a:t>
                </a:r>
                <a:r>
                  <a:rPr lang="en-GB" sz="1800" kern="1200" dirty="0">
                    <a:effectLst/>
                    <a:latin typeface="+mn-lt"/>
                    <a:ea typeface="Times New Roman" panose="02020603050405020304" pitchFamily="18" charset="0"/>
                  </a:rPr>
                  <a:t>operators </a:t>
                </a:r>
                <a14:m>
                  <m:oMath xmlns:m="http://schemas.openxmlformats.org/officeDocument/2006/math">
                    <m:acc>
                      <m:accPr>
                        <m:chr m:val="̂"/>
                        <m:ctrlPr>
                          <a:rPr lang="en-IN" sz="1800" i="1" kern="120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𝜙</m:t>
                        </m:r>
                      </m:e>
                    </m:acc>
                  </m:oMath>
                </a14:m>
                <a:r>
                  <a:rPr lang="en-GB" sz="1800" kern="1200" dirty="0">
                    <a:effectLst/>
                    <a:latin typeface="+mn-lt"/>
                    <a:ea typeface="Times New Roman" panose="02020603050405020304" pitchFamily="18" charset="0"/>
                  </a:rPr>
                  <a:t> and </a:t>
                </a:r>
                <a14:m>
                  <m:oMath xmlns:m="http://schemas.openxmlformats.org/officeDocument/2006/math">
                    <m:acc>
                      <m:accPr>
                        <m:chr m:val="̂"/>
                        <m:ctrlPr>
                          <a:rPr lang="en-IN" sz="1800" i="1" kern="120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𝑄</m:t>
                        </m:r>
                      </m:e>
                    </m:acc>
                    <m:r>
                      <a:rPr lang="en-GB" sz="1800" i="1" kern="1200">
                        <a:effectLst/>
                        <a:latin typeface="+mn-lt"/>
                        <a:ea typeface="SimSun" panose="02010600030101010101" pitchFamily="2" charset="-122"/>
                        <a:cs typeface="Times New Roman" panose="02020603050405020304" pitchFamily="18" charset="0"/>
                      </a:rPr>
                      <m:t> </m:t>
                    </m:r>
                  </m:oMath>
                </a14:m>
                <a:r>
                  <a:rPr lang="en-GB" sz="1800" kern="1200" dirty="0">
                    <a:effectLst/>
                    <a:latin typeface="+mn-lt"/>
                    <a:ea typeface="Times New Roman" panose="02020603050405020304" pitchFamily="18" charset="0"/>
                  </a:rPr>
                  <a:t>in terms of </a:t>
                </a:r>
                <a:r>
                  <a:rPr lang="en-GB" sz="1800" dirty="0" err="1">
                    <a:effectLst/>
                    <a:latin typeface="+mn-lt"/>
                    <a:ea typeface="Times New Roman" panose="02020603050405020304" pitchFamily="18" charset="0"/>
                  </a:rPr>
                  <a:t>â</a:t>
                </a:r>
                <a:r>
                  <a:rPr lang="en-GB" sz="1800" dirty="0">
                    <a:effectLst/>
                    <a:latin typeface="+mn-lt"/>
                    <a:ea typeface="Times New Roman" panose="02020603050405020304" pitchFamily="18" charset="0"/>
                  </a:rPr>
                  <a:t> and </a:t>
                </a:r>
                <a:r>
                  <a:rPr lang="en-GB" sz="1800" dirty="0" err="1">
                    <a:effectLst/>
                    <a:latin typeface="+mn-lt"/>
                    <a:ea typeface="Times New Roman" panose="02020603050405020304" pitchFamily="18" charset="0"/>
                  </a:rPr>
                  <a:t>â</a:t>
                </a:r>
                <a:r>
                  <a:rPr lang="en-GB" sz="1800" baseline="30000" dirty="0">
                    <a:effectLst/>
                    <a:latin typeface="+mn-lt"/>
                    <a:ea typeface="Times New Roman" panose="02020603050405020304" pitchFamily="18" charset="0"/>
                  </a:rPr>
                  <a:t>†</a:t>
                </a:r>
                <a:r>
                  <a:rPr lang="en-GB" sz="1800" dirty="0">
                    <a:effectLst/>
                    <a:latin typeface="+mn-lt"/>
                    <a:ea typeface="Times New Roman" panose="02020603050405020304" pitchFamily="18" charset="0"/>
                  </a:rPr>
                  <a:t>:</a:t>
                </a:r>
                <a:r>
                  <a:rPr lang="en-IN" sz="1800" dirty="0">
                    <a:effectLst/>
                    <a:latin typeface="+mn-lt"/>
                  </a:rPr>
                  <a:t> </a:t>
                </a:r>
                <a:endParaRPr lang="en-IN" sz="1800" dirty="0">
                  <a:latin typeface="+mn-lt"/>
                </a:endParaRPr>
              </a:p>
              <a:p>
                <a:endParaRPr lang="en-IN" sz="1800" dirty="0">
                  <a:latin typeface="+mn-lt"/>
                </a:endParaRPr>
              </a:p>
              <a:p>
                <a:pPr marL="0" indent="0">
                  <a:buNone/>
                </a:pPr>
                <a:endParaRPr lang="en-IN" sz="1800" dirty="0">
                  <a:latin typeface="+mn-lt"/>
                </a:endParaRPr>
              </a:p>
              <a:p>
                <a:r>
                  <a:rPr lang="en-IN" sz="1800" dirty="0">
                    <a:latin typeface="+mn-lt"/>
                  </a:rPr>
                  <a:t>Zero-Point Fluctuation: variance in flux/charge for eigenstate </a:t>
                </a:r>
                <a14:m>
                  <m:oMath xmlns:m="http://schemas.openxmlformats.org/officeDocument/2006/math">
                    <m:d>
                      <m:dPr>
                        <m:begChr m:val="|"/>
                        <m:endChr m:val=""/>
                        <m:ctrlPr>
                          <a:rPr lang="en-IN" sz="1800" i="1" kern="1200" smtClean="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cs typeface="Times New Roman" panose="02020603050405020304" pitchFamily="18" charset="0"/>
                              </a:rPr>
                              <m:t>0</m:t>
                            </m:r>
                          </m:e>
                        </m:d>
                      </m:e>
                    </m:d>
                  </m:oMath>
                </a14:m>
                <a:r>
                  <a:rPr lang="en-IN" sz="1800" dirty="0">
                    <a:effectLst/>
                    <a:latin typeface="+mn-lt"/>
                  </a:rPr>
                  <a:t> </a:t>
                </a:r>
              </a:p>
              <a:p>
                <a:r>
                  <a:rPr lang="en-IN" sz="1800" dirty="0">
                    <a:latin typeface="+mn-lt"/>
                  </a:rPr>
                  <a:t>Expectation Value of </a:t>
                </a:r>
                <a:r>
                  <a:rPr lang="en-GB" sz="1800" kern="1200" dirty="0">
                    <a:effectLst/>
                    <a:latin typeface="+mn-lt"/>
                    <a:ea typeface="Times New Roman" panose="02020603050405020304" pitchFamily="18" charset="0"/>
                  </a:rPr>
                  <a:t>operators </a:t>
                </a:r>
                <a14:m>
                  <m:oMath xmlns:m="http://schemas.openxmlformats.org/officeDocument/2006/math">
                    <m:acc>
                      <m:accPr>
                        <m:chr m:val="̂"/>
                        <m:ctrlPr>
                          <a:rPr lang="en-IN" sz="1800" i="1" kern="120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𝜙</m:t>
                        </m:r>
                      </m:e>
                    </m:acc>
                  </m:oMath>
                </a14:m>
                <a:r>
                  <a:rPr lang="en-GB" sz="1800" kern="1200" dirty="0">
                    <a:effectLst/>
                    <a:latin typeface="+mn-lt"/>
                    <a:ea typeface="Times New Roman" panose="02020603050405020304" pitchFamily="18" charset="0"/>
                  </a:rPr>
                  <a:t> and </a:t>
                </a:r>
                <a14:m>
                  <m:oMath xmlns:m="http://schemas.openxmlformats.org/officeDocument/2006/math">
                    <m:acc>
                      <m:accPr>
                        <m:chr m:val="̂"/>
                        <m:ctrlPr>
                          <a:rPr lang="en-IN" sz="1800" i="1" kern="120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𝑄</m:t>
                        </m:r>
                      </m:e>
                    </m:acc>
                  </m:oMath>
                </a14:m>
                <a:r>
                  <a:rPr lang="en-IN" sz="1800" dirty="0">
                    <a:latin typeface="+mn-lt"/>
                  </a:rPr>
                  <a:t> found to be 0:</a:t>
                </a:r>
              </a:p>
              <a:p>
                <a:pPr marL="0" indent="0">
                  <a:lnSpc>
                    <a:spcPct val="150000"/>
                  </a:lnSpc>
                  <a:buNone/>
                </a:pPr>
                <a:r>
                  <a:rPr lang="en-IN" sz="1200" dirty="0">
                    <a:latin typeface="+mn-lt"/>
                    <a:ea typeface="Times New Roman" panose="02020603050405020304" pitchFamily="18" charset="0"/>
                  </a:rPr>
                  <a:t>	</a:t>
                </a:r>
                <a14:m>
                  <m:oMath xmlns:m="http://schemas.openxmlformats.org/officeDocument/2006/math">
                    <m:d>
                      <m:dPr>
                        <m:begChr m:val="⟨"/>
                        <m:endChr m:val="⟩"/>
                        <m:ctrlPr>
                          <a:rPr lang="en-IN" sz="1200" i="1" smtClean="0">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acc>
                          <m:accPr>
                            <m:chr m:val="̂"/>
                            <m:ctrlPr>
                              <a:rPr lang="en-IN" sz="1200" i="1" kern="1200">
                                <a:effectLst/>
                                <a:latin typeface="+mn-lt"/>
                                <a:ea typeface="SimSun" panose="02010600030101010101" pitchFamily="2" charset="-122"/>
                                <a:cs typeface="Times New Roman" panose="02020603050405020304" pitchFamily="18" charset="0"/>
                              </a:rPr>
                            </m:ctrlPr>
                          </m:accPr>
                          <m:e>
                            <m:r>
                              <a:rPr lang="en-GB" sz="1200" i="1">
                                <a:effectLst/>
                                <a:latin typeface="+mn-lt"/>
                                <a:ea typeface="Times New Roman" panose="02020603050405020304" pitchFamily="18" charset="0"/>
                              </a:rPr>
                              <m:t>𝜙</m:t>
                            </m:r>
                          </m:e>
                        </m:acc>
                      </m:e>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f>
                      <m:fPr>
                        <m:type m:val="skw"/>
                        <m:ctrlPr>
                          <a:rPr lang="en-IN" sz="1200" i="1">
                            <a:effectLst/>
                            <a:latin typeface="+mn-lt"/>
                            <a:ea typeface="Times New Roman" panose="02020603050405020304" pitchFamily="18" charset="0"/>
                          </a:rPr>
                        </m:ctrlPr>
                      </m:fPr>
                      <m:num>
                        <m:r>
                          <a:rPr lang="en-GB" sz="1200" i="1">
                            <a:effectLst/>
                            <a:latin typeface="+mn-lt"/>
                            <a:ea typeface="Times New Roman" panose="02020603050405020304" pitchFamily="18" charset="0"/>
                          </a:rPr>
                          <m:t>ℏ</m:t>
                        </m:r>
                        <m:r>
                          <a:rPr lang="en-GB" sz="1200" i="1">
                            <a:effectLst/>
                            <a:latin typeface="+mn-lt"/>
                            <a:ea typeface="Times New Roman" panose="02020603050405020304" pitchFamily="18" charset="0"/>
                          </a:rPr>
                          <m:t>𝑍</m:t>
                        </m:r>
                      </m:num>
                      <m:den>
                        <m:r>
                          <a:rPr lang="en-GB" sz="1200" i="1">
                            <a:effectLst/>
                            <a:latin typeface="+mn-lt"/>
                            <a:ea typeface="Times New Roman" panose="02020603050405020304" pitchFamily="18" charset="0"/>
                          </a:rPr>
                          <m:t>2</m:t>
                        </m:r>
                      </m:den>
                    </m:f>
                    <m:d>
                      <m:dPr>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r>
                              <a:rPr lang="en-GB" sz="1200">
                                <a:effectLst/>
                                <a:latin typeface="+mn-lt"/>
                                <a:ea typeface="Times New Roman" panose="02020603050405020304" pitchFamily="18" charset="0"/>
                              </a:rPr>
                              <m:t>â</m:t>
                            </m:r>
                          </m:e>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sSup>
                              <m:sSupPr>
                                <m:ctrlPr>
                                  <a:rPr lang="en-IN" sz="1200" i="1" kern="1200">
                                    <a:effectLst/>
                                    <a:latin typeface="+mn-lt"/>
                                    <a:ea typeface="SimSun" panose="02010600030101010101" pitchFamily="2" charset="-122"/>
                                    <a:cs typeface="Times New Roman" panose="02020603050405020304" pitchFamily="18" charset="0"/>
                                  </a:rPr>
                                </m:ctrlPr>
                              </m:sSupPr>
                              <m:e>
                                <m:r>
                                  <a:rPr lang="en-GB" sz="1200">
                                    <a:effectLst/>
                                    <a:latin typeface="+mn-lt"/>
                                    <a:ea typeface="Times New Roman" panose="02020603050405020304" pitchFamily="18" charset="0"/>
                                  </a:rPr>
                                  <m:t>â</m:t>
                                </m:r>
                              </m:e>
                              <m:sup>
                                <m:r>
                                  <a:rPr lang="en-GB" sz="1200" i="1">
                                    <a:effectLst/>
                                    <a:latin typeface="+mn-lt"/>
                                    <a:ea typeface="Times New Roman" panose="02020603050405020304" pitchFamily="18" charset="0"/>
                                  </a:rPr>
                                  <m:t>†</m:t>
                                </m:r>
                              </m:sup>
                            </m:sSup>
                          </m:e>
                          <m:e>
                            <m:r>
                              <a:rPr lang="en-GB" sz="1200" i="1">
                                <a:effectLst/>
                                <a:latin typeface="+mn-lt"/>
                                <a:ea typeface="Times New Roman" panose="02020603050405020304" pitchFamily="18" charset="0"/>
                              </a:rPr>
                              <m:t>0</m:t>
                            </m:r>
                          </m:e>
                        </m:d>
                      </m:e>
                    </m:d>
                    <m:r>
                      <a:rPr lang="en-GB" sz="1200" i="1">
                        <a:effectLst/>
                        <a:latin typeface="+mn-lt"/>
                        <a:ea typeface="Times New Roman" panose="02020603050405020304" pitchFamily="18" charset="0"/>
                      </a:rPr>
                      <m:t>=</m:t>
                    </m:r>
                    <m:f>
                      <m:fPr>
                        <m:type m:val="skw"/>
                        <m:ctrlPr>
                          <a:rPr lang="en-IN" sz="1200" i="1">
                            <a:effectLst/>
                            <a:latin typeface="+mn-lt"/>
                            <a:ea typeface="Times New Roman" panose="02020603050405020304" pitchFamily="18" charset="0"/>
                          </a:rPr>
                        </m:ctrlPr>
                      </m:fPr>
                      <m:num>
                        <m:r>
                          <a:rPr lang="en-GB" sz="1200" i="1">
                            <a:effectLst/>
                            <a:latin typeface="+mn-lt"/>
                            <a:ea typeface="Times New Roman" panose="02020603050405020304" pitchFamily="18" charset="0"/>
                          </a:rPr>
                          <m:t>ℏ</m:t>
                        </m:r>
                        <m:r>
                          <a:rPr lang="en-GB" sz="1200" i="1">
                            <a:effectLst/>
                            <a:latin typeface="+mn-lt"/>
                            <a:ea typeface="Times New Roman" panose="02020603050405020304" pitchFamily="18" charset="0"/>
                          </a:rPr>
                          <m:t>𝑍</m:t>
                        </m:r>
                      </m:num>
                      <m:den>
                        <m:r>
                          <a:rPr lang="en-GB" sz="1200" i="1">
                            <a:effectLst/>
                            <a:latin typeface="+mn-lt"/>
                            <a:ea typeface="Times New Roman" panose="02020603050405020304" pitchFamily="18" charset="0"/>
                          </a:rPr>
                          <m:t>2</m:t>
                        </m:r>
                      </m:den>
                    </m:f>
                    <m:d>
                      <m:dPr>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e>
                        </m:d>
                        <m:d>
                          <m:dPr>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d>
                          <m:dPr>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d>
                          <m:dPr>
                            <m:begChr m:val="|"/>
                            <m:endChr m:val=""/>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e>
                        </m:d>
                      </m:e>
                    </m:d>
                    <m:r>
                      <a:rPr lang="en-GB" sz="1200" i="1">
                        <a:effectLst/>
                        <a:latin typeface="+mn-lt"/>
                        <a:ea typeface="Times New Roman" panose="02020603050405020304" pitchFamily="18" charset="0"/>
                      </a:rPr>
                      <m:t>=0</m:t>
                    </m:r>
                  </m:oMath>
                </a14:m>
                <a:r>
                  <a:rPr lang="en-GB" sz="1200" dirty="0">
                    <a:effectLst/>
                    <a:latin typeface="+mn-lt"/>
                    <a:ea typeface="Times New Roman" panose="02020603050405020304" pitchFamily="18" charset="0"/>
                  </a:rPr>
                  <a:t> </a:t>
                </a:r>
                <a:endParaRPr lang="en-IN" sz="1200" dirty="0">
                  <a:effectLst/>
                  <a:latin typeface="+mn-lt"/>
                  <a:ea typeface="Times New Roman" panose="02020603050405020304" pitchFamily="18" charset="0"/>
                </a:endParaRPr>
              </a:p>
              <a:p>
                <a:pPr marL="0" indent="0">
                  <a:lnSpc>
                    <a:spcPct val="150000"/>
                  </a:lnSpc>
                  <a:buNone/>
                </a:pPr>
                <a:r>
                  <a:rPr lang="en-IN" sz="1200" dirty="0">
                    <a:effectLst/>
                    <a:latin typeface="+mn-lt"/>
                    <a:ea typeface="Times New Roman" panose="02020603050405020304" pitchFamily="18" charset="0"/>
                  </a:rPr>
                  <a:t>	</a:t>
                </a:r>
                <a14:m>
                  <m:oMath xmlns:m="http://schemas.openxmlformats.org/officeDocument/2006/math">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acc>
                          <m:accPr>
                            <m:chr m:val="̂"/>
                            <m:ctrlPr>
                              <a:rPr lang="en-IN" sz="1200" i="1" kern="1200">
                                <a:effectLst/>
                                <a:latin typeface="+mn-lt"/>
                                <a:ea typeface="SimSun" panose="02010600030101010101" pitchFamily="2" charset="-122"/>
                                <a:cs typeface="Times New Roman" panose="02020603050405020304" pitchFamily="18" charset="0"/>
                              </a:rPr>
                            </m:ctrlPr>
                          </m:accPr>
                          <m:e>
                            <m:r>
                              <a:rPr lang="en-GB" sz="1200" i="1">
                                <a:effectLst/>
                                <a:latin typeface="+mn-lt"/>
                                <a:ea typeface="Times New Roman" panose="02020603050405020304" pitchFamily="18" charset="0"/>
                              </a:rPr>
                              <m:t>𝑄</m:t>
                            </m:r>
                          </m:e>
                        </m:acc>
                      </m:e>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f>
                      <m:fPr>
                        <m:type m:val="skw"/>
                        <m:ctrlPr>
                          <a:rPr lang="en-IN" sz="1200" i="1">
                            <a:effectLst/>
                            <a:latin typeface="+mn-lt"/>
                            <a:ea typeface="Times New Roman" panose="02020603050405020304" pitchFamily="18" charset="0"/>
                          </a:rPr>
                        </m:ctrlPr>
                      </m:fPr>
                      <m:num>
                        <m:r>
                          <a:rPr lang="en-GB" sz="1200" i="1">
                            <a:effectLst/>
                            <a:latin typeface="+mn-lt"/>
                            <a:ea typeface="Times New Roman" panose="02020603050405020304" pitchFamily="18" charset="0"/>
                          </a:rPr>
                          <m:t>ℏ</m:t>
                        </m:r>
                      </m:num>
                      <m:den>
                        <m:r>
                          <a:rPr lang="en-GB" sz="1200" i="1">
                            <a:effectLst/>
                            <a:latin typeface="+mn-lt"/>
                            <a:ea typeface="Times New Roman" panose="02020603050405020304" pitchFamily="18" charset="0"/>
                          </a:rPr>
                          <m:t>2</m:t>
                        </m:r>
                        <m:r>
                          <a:rPr lang="en-GB" sz="1200" i="1">
                            <a:effectLst/>
                            <a:latin typeface="+mn-lt"/>
                            <a:ea typeface="Times New Roman" panose="02020603050405020304" pitchFamily="18" charset="0"/>
                          </a:rPr>
                          <m:t>𝑍</m:t>
                        </m:r>
                      </m:den>
                    </m:f>
                    <m:d>
                      <m:dPr>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r>
                              <a:rPr lang="en-GB" sz="1200">
                                <a:effectLst/>
                                <a:latin typeface="+mn-lt"/>
                                <a:ea typeface="Times New Roman" panose="02020603050405020304" pitchFamily="18" charset="0"/>
                              </a:rPr>
                              <m:t>â</m:t>
                            </m:r>
                          </m:e>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sSup>
                              <m:sSupPr>
                                <m:ctrlPr>
                                  <a:rPr lang="en-IN" sz="1200" i="1" kern="1200">
                                    <a:effectLst/>
                                    <a:latin typeface="+mn-lt"/>
                                    <a:ea typeface="SimSun" panose="02010600030101010101" pitchFamily="2" charset="-122"/>
                                    <a:cs typeface="Times New Roman" panose="02020603050405020304" pitchFamily="18" charset="0"/>
                                  </a:rPr>
                                </m:ctrlPr>
                              </m:sSupPr>
                              <m:e>
                                <m:r>
                                  <a:rPr lang="en-GB" sz="1200">
                                    <a:effectLst/>
                                    <a:latin typeface="+mn-lt"/>
                                    <a:ea typeface="Times New Roman" panose="02020603050405020304" pitchFamily="18" charset="0"/>
                                  </a:rPr>
                                  <m:t>â</m:t>
                                </m:r>
                              </m:e>
                              <m:sup>
                                <m:r>
                                  <a:rPr lang="en-GB" sz="1200" i="1">
                                    <a:effectLst/>
                                    <a:latin typeface="+mn-lt"/>
                                    <a:ea typeface="Times New Roman" panose="02020603050405020304" pitchFamily="18" charset="0"/>
                                  </a:rPr>
                                  <m:t>†</m:t>
                                </m:r>
                              </m:sup>
                            </m:sSup>
                          </m:e>
                          <m:e>
                            <m:r>
                              <a:rPr lang="en-GB" sz="1200" i="1">
                                <a:effectLst/>
                                <a:latin typeface="+mn-lt"/>
                                <a:ea typeface="Times New Roman" panose="02020603050405020304" pitchFamily="18" charset="0"/>
                              </a:rPr>
                              <m:t>0</m:t>
                            </m:r>
                          </m:e>
                        </m:d>
                      </m:e>
                    </m:d>
                    <m:r>
                      <a:rPr lang="en-GB" sz="1200" i="1">
                        <a:effectLst/>
                        <a:latin typeface="+mn-lt"/>
                        <a:ea typeface="Times New Roman" panose="02020603050405020304" pitchFamily="18" charset="0"/>
                      </a:rPr>
                      <m:t>=</m:t>
                    </m:r>
                    <m:f>
                      <m:fPr>
                        <m:type m:val="skw"/>
                        <m:ctrlPr>
                          <a:rPr lang="en-IN" sz="1200" i="1">
                            <a:effectLst/>
                            <a:latin typeface="+mn-lt"/>
                            <a:ea typeface="Times New Roman" panose="02020603050405020304" pitchFamily="18" charset="0"/>
                          </a:rPr>
                        </m:ctrlPr>
                      </m:fPr>
                      <m:num>
                        <m:r>
                          <a:rPr lang="en-GB" sz="1200" i="1">
                            <a:effectLst/>
                            <a:latin typeface="+mn-lt"/>
                            <a:ea typeface="Times New Roman" panose="02020603050405020304" pitchFamily="18" charset="0"/>
                          </a:rPr>
                          <m:t>ℏ</m:t>
                        </m:r>
                      </m:num>
                      <m:den>
                        <m:r>
                          <a:rPr lang="en-GB" sz="1200" i="1">
                            <a:effectLst/>
                            <a:latin typeface="+mn-lt"/>
                            <a:ea typeface="Times New Roman" panose="02020603050405020304" pitchFamily="18" charset="0"/>
                          </a:rPr>
                          <m:t>2</m:t>
                        </m:r>
                        <m:r>
                          <a:rPr lang="en-GB" sz="1200" i="1">
                            <a:effectLst/>
                            <a:latin typeface="+mn-lt"/>
                            <a:ea typeface="Times New Roman" panose="02020603050405020304" pitchFamily="18" charset="0"/>
                          </a:rPr>
                          <m:t>𝑍</m:t>
                        </m:r>
                      </m:den>
                    </m:f>
                    <m:d>
                      <m:dPr>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e>
                        </m:d>
                        <m:d>
                          <m:dPr>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d>
                          <m:dPr>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d>
                          <m:dPr>
                            <m:begChr m:val="|"/>
                            <m:endChr m:val=""/>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e>
                        </m:d>
                      </m:e>
                    </m:d>
                    <m:r>
                      <a:rPr lang="en-GB" sz="1200" i="1">
                        <a:effectLst/>
                        <a:latin typeface="+mn-lt"/>
                        <a:ea typeface="Times New Roman" panose="02020603050405020304" pitchFamily="18" charset="0"/>
                      </a:rPr>
                      <m:t>=</m:t>
                    </m:r>
                    <m:r>
                      <a:rPr lang="en-GB" sz="1200" i="1" smtClean="0">
                        <a:effectLst/>
                        <a:latin typeface="+mn-lt"/>
                        <a:ea typeface="Times New Roman" panose="02020603050405020304" pitchFamily="18" charset="0"/>
                      </a:rPr>
                      <m:t>0</m:t>
                    </m:r>
                  </m:oMath>
                </a14:m>
                <a:endParaRPr lang="en-IN" sz="1200" dirty="0">
                  <a:effectLst/>
                  <a:latin typeface="+mn-lt"/>
                  <a:ea typeface="Times New Roman" panose="02020603050405020304" pitchFamily="18" charset="0"/>
                </a:endParaRPr>
              </a:p>
              <a:p>
                <a:pPr marL="0" indent="0">
                  <a:lnSpc>
                    <a:spcPct val="150000"/>
                  </a:lnSpc>
                  <a:buNone/>
                </a:pPr>
                <a:r>
                  <a:rPr lang="en-IN" sz="1800" dirty="0">
                    <a:effectLst/>
                    <a:latin typeface="+mn-lt"/>
                    <a:ea typeface="Times New Roman" panose="02020603050405020304" pitchFamily="18" charset="0"/>
                  </a:rPr>
                  <a:t>Hence, the ZPF Values are calculated as follows:</a:t>
                </a:r>
              </a:p>
              <a:p>
                <a:pPr marL="0" indent="0">
                  <a:lnSpc>
                    <a:spcPct val="150000"/>
                  </a:lnSpc>
                  <a:buNone/>
                </a:pPr>
                <a:endParaRPr lang="en-IN" sz="1800" dirty="0">
                  <a:latin typeface="+mn-lt"/>
                  <a:ea typeface="Times New Roman" panose="02020603050405020304" pitchFamily="18" charset="0"/>
                </a:endParaRPr>
              </a:p>
              <a:p>
                <a:pPr marL="0" indent="0">
                  <a:lnSpc>
                    <a:spcPct val="150000"/>
                  </a:lnSpc>
                  <a:buNone/>
                </a:pPr>
                <a:endParaRPr lang="en-IN" sz="1800" dirty="0">
                  <a:effectLst/>
                  <a:latin typeface="+mn-lt"/>
                  <a:ea typeface="Times New Roman" panose="02020603050405020304" pitchFamily="18" charset="0"/>
                </a:endParaRPr>
              </a:p>
              <a:p>
                <a:pPr marL="0" indent="0">
                  <a:lnSpc>
                    <a:spcPct val="150000"/>
                  </a:lnSpc>
                  <a:buNone/>
                </a:pPr>
                <a:r>
                  <a:rPr lang="en-IN" sz="1800" dirty="0">
                    <a:latin typeface="+mn-lt"/>
                    <a:ea typeface="Times New Roman" panose="02020603050405020304" pitchFamily="18" charset="0"/>
                  </a:rPr>
                  <a:t>Rewriting </a:t>
                </a:r>
                <a:r>
                  <a:rPr lang="en-GB" sz="1800" kern="1200" dirty="0">
                    <a:effectLst/>
                    <a:latin typeface="+mn-lt"/>
                    <a:ea typeface="Times New Roman" panose="02020603050405020304" pitchFamily="18" charset="0"/>
                  </a:rPr>
                  <a:t>operators </a:t>
                </a:r>
                <a14:m>
                  <m:oMath xmlns:m="http://schemas.openxmlformats.org/officeDocument/2006/math">
                    <m:acc>
                      <m:accPr>
                        <m: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acc>
                  </m:oMath>
                </a14:m>
                <a:r>
                  <a:rPr lang="en-GB" sz="1800" kern="1200" dirty="0">
                    <a:effectLst/>
                    <a:latin typeface="+mn-lt"/>
                    <a:ea typeface="Times New Roman" panose="02020603050405020304" pitchFamily="18" charset="0"/>
                  </a:rPr>
                  <a:t> and </a:t>
                </a:r>
                <a14:m>
                  <m:oMath xmlns:m="http://schemas.openxmlformats.org/officeDocument/2006/math">
                    <m:acc>
                      <m:accPr>
                        <m: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𝑄</m:t>
                        </m:r>
                      </m:e>
                    </m:acc>
                  </m:oMath>
                </a14:m>
                <a:r>
                  <a:rPr lang="en-IN" sz="1800" dirty="0">
                    <a:effectLst/>
                    <a:latin typeface="+mn-lt"/>
                    <a:ea typeface="Times New Roman" panose="02020603050405020304" pitchFamily="18" charset="0"/>
                  </a:rPr>
                  <a:t>:</a:t>
                </a:r>
              </a:p>
              <a:p>
                <a:pPr marL="0" indent="0">
                  <a:lnSpc>
                    <a:spcPct val="150000"/>
                  </a:lnSpc>
                  <a:buNone/>
                </a:pPr>
                <a:endParaRPr lang="en-IN" sz="1800" dirty="0">
                  <a:effectLst/>
                  <a:latin typeface="+mn-lt"/>
                  <a:ea typeface="Times New Roman" panose="02020603050405020304" pitchFamily="18" charset="0"/>
                </a:endParaRPr>
              </a:p>
              <a:p>
                <a:pPr marL="0" indent="0">
                  <a:lnSpc>
                    <a:spcPct val="150000"/>
                  </a:lnSpc>
                  <a:buNone/>
                </a:pPr>
                <a:endParaRPr lang="en-IN" sz="2000" dirty="0">
                  <a:latin typeface="+mn-lt"/>
                </a:endParaRPr>
              </a:p>
              <a:p>
                <a:endParaRPr lang="en-US" sz="2000" dirty="0">
                  <a:latin typeface="+mn-lt"/>
                </a:endParaRPr>
              </a:p>
            </p:txBody>
          </p:sp>
        </mc:Choice>
        <mc:Fallback>
          <p:sp>
            <p:nvSpPr>
              <p:cNvPr id="3" name="Content Placeholder 2">
                <a:extLst>
                  <a:ext uri="{FF2B5EF4-FFF2-40B4-BE49-F238E27FC236}">
                    <a16:creationId xmlns:a16="http://schemas.microsoft.com/office/drawing/2014/main" id="{23A07108-CBFD-DE33-C22E-4C2CF2F11D83}"/>
                  </a:ext>
                </a:extLst>
              </p:cNvPr>
              <p:cNvSpPr>
                <a:spLocks noGrp="1" noRot="1" noChangeAspect="1" noMove="1" noResize="1" noEditPoints="1" noAdjustHandles="1" noChangeArrowheads="1" noChangeShapeType="1" noTextEdit="1"/>
              </p:cNvSpPr>
              <p:nvPr>
                <p:ph sz="half" idx="2"/>
              </p:nvPr>
            </p:nvSpPr>
            <p:spPr>
              <a:blipFill>
                <a:blip r:embed="rId2"/>
                <a:stretch>
                  <a:fillRect l="-579" t="-2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E759E7B-C332-ED4A-3457-D7C19DAACEA5}"/>
                  </a:ext>
                </a:extLst>
              </p:cNvPr>
              <p:cNvSpPr/>
              <p:nvPr/>
            </p:nvSpPr>
            <p:spPr>
              <a:xfrm>
                <a:off x="635621" y="1538868"/>
                <a:ext cx="2007218" cy="613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4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i="1">
                              <a:effectLst/>
                              <a:latin typeface="Cambria Math" panose="02040503050406030204" pitchFamily="18" charset="0"/>
                              <a:ea typeface="Times New Roman" panose="02020603050405020304" pitchFamily="18" charset="0"/>
                            </a:rPr>
                            <m:t>𝜙</m:t>
                          </m:r>
                        </m:e>
                      </m:acc>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radPr>
                        <m:deg/>
                        <m:e>
                          <m:f>
                            <m:fPr>
                              <m:type m:val="skw"/>
                              <m:ctrlPr>
                                <a:rPr lang="en-IN" sz="1400" i="1">
                                  <a:effectLst/>
                                  <a:latin typeface="Cambria Math" panose="02040503050406030204" pitchFamily="18" charset="0"/>
                                  <a:ea typeface="Times New Roman" panose="02020603050405020304" pitchFamily="18" charset="0"/>
                                </a:rPr>
                              </m:ctrlPr>
                            </m:fPr>
                            <m:num>
                              <m:r>
                                <a:rPr lang="en-GB" sz="1400" i="1">
                                  <a:effectLst/>
                                  <a:latin typeface="Cambria Math" panose="02040503050406030204" pitchFamily="18" charset="0"/>
                                  <a:ea typeface="Times New Roman" panose="02020603050405020304" pitchFamily="18" charset="0"/>
                                </a:rPr>
                                <m:t>ℏ</m:t>
                              </m:r>
                              <m:r>
                                <a:rPr lang="en-GB" sz="1400" i="1">
                                  <a:effectLst/>
                                  <a:latin typeface="Cambria Math" panose="02040503050406030204" pitchFamily="18" charset="0"/>
                                  <a:ea typeface="Times New Roman" panose="02020603050405020304" pitchFamily="18" charset="0"/>
                                </a:rPr>
                                <m:t>𝑍</m:t>
                              </m:r>
                            </m:num>
                            <m:den>
                              <m:r>
                                <a:rPr lang="en-GB" sz="1400" i="1">
                                  <a:effectLst/>
                                  <a:latin typeface="Cambria Math" panose="02040503050406030204" pitchFamily="18" charset="0"/>
                                  <a:ea typeface="Times New Roman" panose="02020603050405020304" pitchFamily="18" charset="0"/>
                                </a:rPr>
                                <m:t>2</m:t>
                              </m:r>
                            </m:den>
                          </m:f>
                        </m:e>
                      </m:ra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400">
                          <a:effectLst/>
                          <a:latin typeface="Cambria Math" panose="02040503050406030204" pitchFamily="18" charset="0"/>
                          <a:ea typeface="Times New Roman" panose="02020603050405020304" pitchFamily="18" charset="0"/>
                        </a:rPr>
                        <m:t>â+</m:t>
                      </m:r>
                      <m:sSup>
                        <m:sSup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400">
                              <a:effectLst/>
                              <a:latin typeface="Cambria Math" panose="02040503050406030204" pitchFamily="18" charset="0"/>
                              <a:ea typeface="Times New Roman" panose="02020603050405020304" pitchFamily="18" charset="0"/>
                            </a:rPr>
                            <m:t>â</m:t>
                          </m:r>
                        </m:e>
                        <m:sup>
                          <m:r>
                            <a:rPr lang="en-GB" sz="1400" i="1">
                              <a:effectLst/>
                              <a:latin typeface="Cambria Math" panose="02040503050406030204" pitchFamily="18" charset="0"/>
                              <a:ea typeface="Times New Roman" panose="02020603050405020304" pitchFamily="18" charset="0"/>
                            </a:rPr>
                            <m:t>†</m:t>
                          </m:r>
                        </m:sup>
                      </m:sSup>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IN" sz="1400" dirty="0">
                  <a:effectLst/>
                  <a:latin typeface="Times New Roman" panose="02020603050405020304" pitchFamily="18" charset="0"/>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BE759E7B-C332-ED4A-3457-D7C19DAACEA5}"/>
                  </a:ext>
                </a:extLst>
              </p:cNvPr>
              <p:cNvSpPr>
                <a:spLocks noRot="1" noChangeAspect="1" noMove="1" noResize="1" noEditPoints="1" noAdjustHandles="1" noChangeArrowheads="1" noChangeShapeType="1" noTextEdit="1"/>
              </p:cNvSpPr>
              <p:nvPr/>
            </p:nvSpPr>
            <p:spPr>
              <a:xfrm>
                <a:off x="635621" y="1538868"/>
                <a:ext cx="2007218" cy="613317"/>
              </a:xfrm>
              <a:prstGeom prst="rect">
                <a:avLst/>
              </a:prstGeom>
              <a:blipFill>
                <a:blip r:embed="rId3"/>
                <a:stretch>
                  <a:fillRect t="-41176" b="-823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8AB67EC-978F-7381-1C4F-30E20282E674}"/>
                  </a:ext>
                </a:extLst>
              </p:cNvPr>
              <p:cNvSpPr/>
              <p:nvPr/>
            </p:nvSpPr>
            <p:spPr>
              <a:xfrm>
                <a:off x="2824614" y="1538868"/>
                <a:ext cx="2187486" cy="613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acc>
                        <m:accPr>
                          <m:chr m:val="̂"/>
                          <m:ctrlPr>
                            <a:rPr lang="en-IN" sz="1400" i="1"/>
                          </m:ctrlPr>
                        </m:accPr>
                        <m:e>
                          <m:r>
                            <a:rPr lang="en-GB" sz="1400" i="1"/>
                            <m:t>𝑄</m:t>
                          </m:r>
                        </m:e>
                      </m:acc>
                      <m:r>
                        <a:rPr lang="en-GB" sz="1400" i="1"/>
                        <m:t>=−</m:t>
                      </m:r>
                      <m:r>
                        <a:rPr lang="en-GB" sz="1400" i="1"/>
                        <m:t>𝑖</m:t>
                      </m:r>
                      <m:rad>
                        <m:radPr>
                          <m:degHide m:val="on"/>
                          <m:ctrlPr>
                            <a:rPr lang="en-IN" sz="1400" i="1"/>
                          </m:ctrlPr>
                        </m:radPr>
                        <m:deg/>
                        <m:e>
                          <m:f>
                            <m:fPr>
                              <m:type m:val="skw"/>
                              <m:ctrlPr>
                                <a:rPr lang="en-IN" sz="1400" i="1"/>
                              </m:ctrlPr>
                            </m:fPr>
                            <m:num>
                              <m:r>
                                <a:rPr lang="en-GB" sz="1400" i="1"/>
                                <m:t>ℏ</m:t>
                              </m:r>
                            </m:num>
                            <m:den>
                              <m:r>
                                <a:rPr lang="en-GB" sz="1400" i="1"/>
                                <m:t>2</m:t>
                              </m:r>
                              <m:r>
                                <a:rPr lang="en-GB" sz="1400" i="1"/>
                                <m:t>𝑍</m:t>
                              </m:r>
                            </m:den>
                          </m:f>
                        </m:e>
                      </m:rad>
                      <m:r>
                        <a:rPr lang="en-GB" sz="1400" i="1"/>
                        <m:t>(</m:t>
                      </m:r>
                      <m:r>
                        <a:rPr lang="en-GB" sz="1400"/>
                        <m:t>â</m:t>
                      </m:r>
                      <m:r>
                        <a:rPr lang="en-GB" sz="1400" i="1"/>
                        <m:t>−</m:t>
                      </m:r>
                      <m:sSup>
                        <m:sSupPr>
                          <m:ctrlPr>
                            <a:rPr lang="en-IN" sz="1400" i="1"/>
                          </m:ctrlPr>
                        </m:sSupPr>
                        <m:e>
                          <m:r>
                            <a:rPr lang="en-GB" sz="1400"/>
                            <m:t>â</m:t>
                          </m:r>
                        </m:e>
                        <m:sup>
                          <m:r>
                            <a:rPr lang="en-GB" sz="1400" i="1"/>
                            <m:t>†</m:t>
                          </m:r>
                        </m:sup>
                      </m:sSup>
                      <m:r>
                        <a:rPr lang="en-GB" sz="1400" i="1"/>
                        <m:t>)</m:t>
                      </m:r>
                    </m:oMath>
                  </m:oMathPara>
                </a14:m>
                <a:endParaRPr lang="en-IN" sz="1400" dirty="0"/>
              </a:p>
            </p:txBody>
          </p:sp>
        </mc:Choice>
        <mc:Fallback>
          <p:sp>
            <p:nvSpPr>
              <p:cNvPr id="5" name="Rectangle 4">
                <a:extLst>
                  <a:ext uri="{FF2B5EF4-FFF2-40B4-BE49-F238E27FC236}">
                    <a16:creationId xmlns:a16="http://schemas.microsoft.com/office/drawing/2014/main" id="{18AB67EC-978F-7381-1C4F-30E20282E674}"/>
                  </a:ext>
                </a:extLst>
              </p:cNvPr>
              <p:cNvSpPr>
                <a:spLocks noRot="1" noChangeAspect="1" noMove="1" noResize="1" noEditPoints="1" noAdjustHandles="1" noChangeArrowheads="1" noChangeShapeType="1" noTextEdit="1"/>
              </p:cNvSpPr>
              <p:nvPr/>
            </p:nvSpPr>
            <p:spPr>
              <a:xfrm>
                <a:off x="2824614" y="1538868"/>
                <a:ext cx="2187486" cy="613317"/>
              </a:xfrm>
              <a:prstGeom prst="rect">
                <a:avLst/>
              </a:prstGeom>
              <a:blipFill>
                <a:blip r:embed="rId4"/>
                <a:stretch>
                  <a:fillRect t="-41176" b="-823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0D09273-60E1-1A00-07A6-8501BD0E4815}"/>
                  </a:ext>
                </a:extLst>
              </p:cNvPr>
              <p:cNvSpPr/>
              <p:nvPr/>
            </p:nvSpPr>
            <p:spPr>
              <a:xfrm>
                <a:off x="635621" y="4061950"/>
                <a:ext cx="3711123" cy="858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i="1" smtClean="0">
                              <a:effectLst/>
                              <a:latin typeface="Cambria Math" panose="02040503050406030204" pitchFamily="18" charset="0"/>
                            </a:rPr>
                          </m:ctrlPr>
                        </m:sSupPr>
                        <m:e>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𝑍𝑃𝐹</m:t>
                                  </m:r>
                                </m:sub>
                              </m:sSub>
                            </m:e>
                          </m:d>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IN" i="1"/>
                          </m:ctrlPr>
                        </m:dPr>
                        <m:e>
                          <m:sSup>
                            <m:sSupPr>
                              <m:ctrlPr>
                                <a:rPr lang="en-IN" i="1"/>
                              </m:ctrlPr>
                            </m:sSupPr>
                            <m:e>
                              <m:acc>
                                <m:accPr>
                                  <m:chr m:val="̂"/>
                                  <m:ctrlPr>
                                    <a:rPr lang="en-IN" i="1"/>
                                  </m:ctrlPr>
                                </m:accPr>
                                <m:e>
                                  <m:r>
                                    <a:rPr lang="en-GB" i="1"/>
                                    <m:t>𝜙</m:t>
                                  </m:r>
                                </m:e>
                              </m:acc>
                            </m:e>
                            <m:sup>
                              <m:r>
                                <a:rPr lang="en-GB" i="1"/>
                                <m:t>2</m:t>
                              </m:r>
                            </m:sup>
                          </m:sSup>
                        </m:e>
                      </m:d>
                      <m:r>
                        <a:rPr lang="en-US" b="0" i="1" smtClean="0">
                          <a:latin typeface="Cambria Math" panose="02040503050406030204" pitchFamily="18" charset="0"/>
                        </a:rPr>
                        <m:t>=</m:t>
                      </m:r>
                      <m:d>
                        <m:dPr>
                          <m:begChr m:val="〈"/>
                          <m:endChr m:val="〉"/>
                          <m:ctrlPr>
                            <a:rPr lang="en-IN" i="1"/>
                          </m:ctrlPr>
                        </m:dPr>
                        <m:e>
                          <m:sSup>
                            <m:sSupPr>
                              <m:ctrlPr>
                                <a:rPr lang="en-IN" i="1"/>
                              </m:ctrlPr>
                            </m:sSupPr>
                            <m:e>
                              <m:r>
                                <a:rPr lang="en-US" b="0" i="1" smtClean="0">
                                  <a:latin typeface="Cambria Math" panose="02040503050406030204" pitchFamily="18" charset="0"/>
                                </a:rPr>
                                <m:t>0|</m:t>
                              </m:r>
                              <m:acc>
                                <m:accPr>
                                  <m:chr m:val="̂"/>
                                  <m:ctrlPr>
                                    <a:rPr lang="en-IN" i="1"/>
                                  </m:ctrlPr>
                                </m:accPr>
                                <m:e>
                                  <m:r>
                                    <a:rPr lang="en-GB" i="1"/>
                                    <m:t>𝜙</m:t>
                                  </m:r>
                                </m:e>
                              </m:acc>
                            </m:e>
                            <m:sup>
                              <m:r>
                                <a:rPr lang="en-GB" i="1"/>
                                <m:t>2</m:t>
                              </m:r>
                            </m:sup>
                          </m:sSup>
                          <m:r>
                            <a:rPr lang="en-US" b="0" i="1" smtClean="0">
                              <a:latin typeface="Cambria Math" panose="02040503050406030204" pitchFamily="18" charset="0"/>
                            </a:rPr>
                            <m:t>|0</m:t>
                          </m:r>
                        </m:e>
                      </m:d>
                      <m:r>
                        <a:rPr lang="en-US" b="0" i="0" smtClean="0">
                          <a:latin typeface="Cambria Math" panose="02040503050406030204" pitchFamily="18" charset="0"/>
                        </a:rPr>
                        <m:t>=</m:t>
                      </m:r>
                      <m:f>
                        <m:fPr>
                          <m:type m:val="skw"/>
                          <m:ctrlPr>
                            <a:rPr lang="en-IN" i="1"/>
                          </m:ctrlPr>
                        </m:fPr>
                        <m:num>
                          <m:r>
                            <a:rPr lang="en-GB" i="1"/>
                            <m:t>ℏ</m:t>
                          </m:r>
                          <m:r>
                            <a:rPr lang="en-GB" i="1"/>
                            <m:t>𝑍</m:t>
                          </m:r>
                        </m:num>
                        <m:den>
                          <m:r>
                            <a:rPr lang="en-GB" i="1"/>
                            <m:t>2</m:t>
                          </m:r>
                        </m:den>
                      </m:f>
                    </m:oMath>
                  </m:oMathPara>
                </a14:m>
                <a:endParaRPr lang="en-US" dirty="0"/>
              </a:p>
            </p:txBody>
          </p:sp>
        </mc:Choice>
        <mc:Fallback>
          <p:sp>
            <p:nvSpPr>
              <p:cNvPr id="6" name="Rectangle 5">
                <a:extLst>
                  <a:ext uri="{FF2B5EF4-FFF2-40B4-BE49-F238E27FC236}">
                    <a16:creationId xmlns:a16="http://schemas.microsoft.com/office/drawing/2014/main" id="{C0D09273-60E1-1A00-07A6-8501BD0E4815}"/>
                  </a:ext>
                </a:extLst>
              </p:cNvPr>
              <p:cNvSpPr>
                <a:spLocks noRot="1" noChangeAspect="1" noMove="1" noResize="1" noEditPoints="1" noAdjustHandles="1" noChangeArrowheads="1" noChangeShapeType="1" noTextEdit="1"/>
              </p:cNvSpPr>
              <p:nvPr/>
            </p:nvSpPr>
            <p:spPr>
              <a:xfrm>
                <a:off x="635621" y="4061950"/>
                <a:ext cx="3711123" cy="858644"/>
              </a:xfrm>
              <a:prstGeom prst="rect">
                <a:avLst/>
              </a:prstGeom>
              <a:blipFill>
                <a:blip r:embed="rId5"/>
                <a:stretch>
                  <a:fillRect t="-33803" r="-2703" b="-66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639175F-EDC0-F178-C8D4-D0E22D1A10AC}"/>
                  </a:ext>
                </a:extLst>
              </p:cNvPr>
              <p:cNvSpPr/>
              <p:nvPr/>
            </p:nvSpPr>
            <p:spPr>
              <a:xfrm>
                <a:off x="4497297" y="4061950"/>
                <a:ext cx="3711123" cy="858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i="1" smtClean="0">
                              <a:effectLst/>
                              <a:latin typeface="Cambria Math" panose="02040503050406030204" pitchFamily="18" charset="0"/>
                            </a:rPr>
                          </m:ctrlPr>
                        </m:sSupPr>
                        <m:e>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b="0" i="1" smtClean="0">
                                      <a:effectLst/>
                                      <a:latin typeface="Cambria Math" panose="02040503050406030204" pitchFamily="18" charset="0"/>
                                    </a:rPr>
                                    <m:t>𝑄</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𝑍𝑃𝐹</m:t>
                                  </m:r>
                                </m:sub>
                              </m:sSub>
                            </m:e>
                          </m:d>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IN" i="1"/>
                          </m:ctrlPr>
                        </m:dPr>
                        <m:e>
                          <m:sSup>
                            <m:sSupPr>
                              <m:ctrlPr>
                                <a:rPr lang="en-IN" i="1"/>
                              </m:ctrlPr>
                            </m:sSupPr>
                            <m:e>
                              <m:acc>
                                <m:accPr>
                                  <m:chr m:val="̂"/>
                                  <m:ctrlPr>
                                    <a:rPr lang="en-IN" i="1"/>
                                  </m:ctrlPr>
                                </m:accPr>
                                <m:e>
                                  <m:r>
                                    <a:rPr lang="en-US" b="0" i="1" smtClean="0">
                                      <a:latin typeface="Cambria Math" panose="02040503050406030204" pitchFamily="18" charset="0"/>
                                    </a:rPr>
                                    <m:t>𝑄</m:t>
                                  </m:r>
                                </m:e>
                              </m:acc>
                            </m:e>
                            <m:sup>
                              <m:r>
                                <a:rPr lang="en-GB" i="1"/>
                                <m:t>2</m:t>
                              </m:r>
                            </m:sup>
                          </m:sSup>
                        </m:e>
                      </m:d>
                      <m:r>
                        <a:rPr lang="en-US" b="0" i="1" smtClean="0">
                          <a:latin typeface="Cambria Math" panose="02040503050406030204" pitchFamily="18" charset="0"/>
                        </a:rPr>
                        <m:t>=</m:t>
                      </m:r>
                      <m:d>
                        <m:dPr>
                          <m:begChr m:val="〈"/>
                          <m:endChr m:val="〉"/>
                          <m:ctrlPr>
                            <a:rPr lang="en-IN" i="1"/>
                          </m:ctrlPr>
                        </m:dPr>
                        <m:e>
                          <m:sSup>
                            <m:sSupPr>
                              <m:ctrlPr>
                                <a:rPr lang="en-IN" i="1"/>
                              </m:ctrlPr>
                            </m:sSupPr>
                            <m:e>
                              <m:r>
                                <a:rPr lang="en-US" b="0" i="1" smtClean="0">
                                  <a:latin typeface="Cambria Math" panose="02040503050406030204" pitchFamily="18" charset="0"/>
                                </a:rPr>
                                <m:t>0|</m:t>
                              </m:r>
                              <m:acc>
                                <m:accPr>
                                  <m:chr m:val="̂"/>
                                  <m:ctrlPr>
                                    <a:rPr lang="en-IN" i="1"/>
                                  </m:ctrlPr>
                                </m:accPr>
                                <m:e>
                                  <m:r>
                                    <a:rPr lang="en-US" b="0" i="1" smtClean="0">
                                      <a:latin typeface="Cambria Math" panose="02040503050406030204" pitchFamily="18" charset="0"/>
                                    </a:rPr>
                                    <m:t>𝑄</m:t>
                                  </m:r>
                                </m:e>
                              </m:acc>
                            </m:e>
                            <m:sup>
                              <m:r>
                                <a:rPr lang="en-GB" i="1"/>
                                <m:t>2</m:t>
                              </m:r>
                            </m:sup>
                          </m:sSup>
                          <m:r>
                            <a:rPr lang="en-US" b="0" i="1" smtClean="0">
                              <a:latin typeface="Cambria Math" panose="02040503050406030204" pitchFamily="18" charset="0"/>
                            </a:rPr>
                            <m:t>|0</m:t>
                          </m:r>
                        </m:e>
                      </m:d>
                      <m:r>
                        <a:rPr lang="en-US" b="0" i="0" smtClean="0">
                          <a:latin typeface="Cambria Math" panose="02040503050406030204" pitchFamily="18" charset="0"/>
                        </a:rPr>
                        <m:t>=</m:t>
                      </m:r>
                      <m:f>
                        <m:fPr>
                          <m:type m:val="skw"/>
                          <m:ctrlPr>
                            <a:rPr lang="en-IN" i="1"/>
                          </m:ctrlPr>
                        </m:fPr>
                        <m:num>
                          <m:r>
                            <a:rPr lang="en-GB" i="1"/>
                            <m:t>ℏ</m:t>
                          </m:r>
                        </m:num>
                        <m:den>
                          <m:r>
                            <a:rPr lang="en-GB" i="1"/>
                            <m:t>2</m:t>
                          </m:r>
                          <m:r>
                            <a:rPr lang="en-GB" i="1"/>
                            <m:t>𝑍</m:t>
                          </m:r>
                        </m:den>
                      </m:f>
                    </m:oMath>
                  </m:oMathPara>
                </a14:m>
                <a:endParaRPr lang="en-US" dirty="0"/>
              </a:p>
            </p:txBody>
          </p:sp>
        </mc:Choice>
        <mc:Fallback>
          <p:sp>
            <p:nvSpPr>
              <p:cNvPr id="7" name="Rectangle 6">
                <a:extLst>
                  <a:ext uri="{FF2B5EF4-FFF2-40B4-BE49-F238E27FC236}">
                    <a16:creationId xmlns:a16="http://schemas.microsoft.com/office/drawing/2014/main" id="{9639175F-EDC0-F178-C8D4-D0E22D1A10AC}"/>
                  </a:ext>
                </a:extLst>
              </p:cNvPr>
              <p:cNvSpPr>
                <a:spLocks noRot="1" noChangeAspect="1" noMove="1" noResize="1" noEditPoints="1" noAdjustHandles="1" noChangeArrowheads="1" noChangeShapeType="1" noTextEdit="1"/>
              </p:cNvSpPr>
              <p:nvPr/>
            </p:nvSpPr>
            <p:spPr>
              <a:xfrm>
                <a:off x="4497297" y="4061950"/>
                <a:ext cx="3711123" cy="858644"/>
              </a:xfrm>
              <a:prstGeom prst="rect">
                <a:avLst/>
              </a:prstGeom>
              <a:blipFill>
                <a:blip r:embed="rId6"/>
                <a:stretch>
                  <a:fillRect t="-33803" b="-66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2660612C-815D-9BEA-CD56-E38F7CBB9CF8}"/>
                  </a:ext>
                </a:extLst>
              </p:cNvPr>
              <p:cNvSpPr/>
              <p:nvPr/>
            </p:nvSpPr>
            <p:spPr>
              <a:xfrm>
                <a:off x="635621" y="5497551"/>
                <a:ext cx="2188993" cy="5910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𝜙</m:t>
                          </m:r>
                        </m:e>
                      </m:acc>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𝑍𝑃𝐹</m:t>
                          </m:r>
                        </m:sub>
                      </m:sSub>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800">
                          <a:effectLst/>
                          <a:latin typeface="Cambria Math" panose="02040503050406030204" pitchFamily="18" charset="0"/>
                          <a:ea typeface="Times New Roman" panose="02020603050405020304" pitchFamily="18" charset="0"/>
                        </a:rPr>
                        <m:t>â+</m:t>
                      </m:r>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2660612C-815D-9BEA-CD56-E38F7CBB9CF8}"/>
                  </a:ext>
                </a:extLst>
              </p:cNvPr>
              <p:cNvSpPr>
                <a:spLocks noRot="1" noChangeAspect="1" noMove="1" noResize="1" noEditPoints="1" noAdjustHandles="1" noChangeArrowheads="1" noChangeShapeType="1" noTextEdit="1"/>
              </p:cNvSpPr>
              <p:nvPr/>
            </p:nvSpPr>
            <p:spPr>
              <a:xfrm>
                <a:off x="635621" y="5497551"/>
                <a:ext cx="2188993" cy="5910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9554863-B3F0-A066-57D5-13C3024770BE}"/>
                  </a:ext>
                </a:extLst>
              </p:cNvPr>
              <p:cNvSpPr/>
              <p:nvPr/>
            </p:nvSpPr>
            <p:spPr>
              <a:xfrm>
                <a:off x="2971800" y="5497551"/>
                <a:ext cx="2188993" cy="5910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acc>
                        <m:accPr>
                          <m:chr m:val="̂"/>
                          <m:ctrlPr>
                            <a:rPr lang="en-IN" i="1"/>
                          </m:ctrlPr>
                        </m:accPr>
                        <m:e>
                          <m:r>
                            <a:rPr lang="en-GB" i="1"/>
                            <m:t>𝑄</m:t>
                          </m:r>
                        </m:e>
                      </m:acc>
                      <m:r>
                        <a:rPr lang="en-GB" i="1"/>
                        <m:t>=−</m:t>
                      </m:r>
                      <m:r>
                        <a:rPr lang="en-GB" i="1"/>
                        <m:t>𝑖</m:t>
                      </m:r>
                      <m:sSub>
                        <m:sSubPr>
                          <m:ctrlPr>
                            <a:rPr lang="en-IN" i="1"/>
                          </m:ctrlPr>
                        </m:sSubPr>
                        <m:e>
                          <m:r>
                            <a:rPr lang="en-GB" i="1"/>
                            <m:t>𝑄</m:t>
                          </m:r>
                        </m:e>
                        <m:sub>
                          <m:r>
                            <a:rPr lang="en-GB" i="1"/>
                            <m:t>𝑍𝑃𝐹</m:t>
                          </m:r>
                        </m:sub>
                      </m:sSub>
                      <m:r>
                        <a:rPr lang="en-GB" i="1"/>
                        <m:t>(</m:t>
                      </m:r>
                      <m:r>
                        <a:rPr lang="en-GB"/>
                        <m:t>â</m:t>
                      </m:r>
                      <m:r>
                        <a:rPr lang="en-GB" i="1"/>
                        <m:t>−</m:t>
                      </m:r>
                      <m:sSup>
                        <m:sSupPr>
                          <m:ctrlPr>
                            <a:rPr lang="en-IN" i="1"/>
                          </m:ctrlPr>
                        </m:sSupPr>
                        <m:e>
                          <m:r>
                            <a:rPr lang="en-GB"/>
                            <m:t>â</m:t>
                          </m:r>
                        </m:e>
                        <m:sup>
                          <m:r>
                            <a:rPr lang="en-GB" i="1"/>
                            <m:t>†</m:t>
                          </m:r>
                        </m:sup>
                      </m:sSup>
                      <m:r>
                        <a:rPr lang="en-GB" i="1"/>
                        <m:t>)</m:t>
                      </m:r>
                    </m:oMath>
                  </m:oMathPara>
                </a14:m>
                <a:endParaRPr lang="en-IN" dirty="0"/>
              </a:p>
            </p:txBody>
          </p:sp>
        </mc:Choice>
        <mc:Fallback>
          <p:sp>
            <p:nvSpPr>
              <p:cNvPr id="9" name="Rectangle 8">
                <a:extLst>
                  <a:ext uri="{FF2B5EF4-FFF2-40B4-BE49-F238E27FC236}">
                    <a16:creationId xmlns:a16="http://schemas.microsoft.com/office/drawing/2014/main" id="{49554863-B3F0-A066-57D5-13C3024770BE}"/>
                  </a:ext>
                </a:extLst>
              </p:cNvPr>
              <p:cNvSpPr>
                <a:spLocks noRot="1" noChangeAspect="1" noMove="1" noResize="1" noEditPoints="1" noAdjustHandles="1" noChangeArrowheads="1" noChangeShapeType="1" noTextEdit="1"/>
              </p:cNvSpPr>
              <p:nvPr/>
            </p:nvSpPr>
            <p:spPr>
              <a:xfrm>
                <a:off x="2971800" y="5497551"/>
                <a:ext cx="2188993" cy="591015"/>
              </a:xfrm>
              <a:prstGeom prst="rect">
                <a:avLst/>
              </a:prstGeom>
              <a:blipFill>
                <a:blip r:embed="rId8"/>
                <a:stretch>
                  <a:fillRect/>
                </a:stretch>
              </a:blipFill>
            </p:spPr>
            <p:txBody>
              <a:bodyPr/>
              <a:lstStyle/>
              <a:p>
                <a:r>
                  <a:rPr lang="en-US">
                    <a:noFill/>
                  </a:rPr>
                  <a:t> </a:t>
                </a:r>
              </a:p>
            </p:txBody>
          </p:sp>
        </mc:Fallback>
      </mc:AlternateContent>
      <p:sp>
        <p:nvSpPr>
          <p:cNvPr id="10" name="TextBox 9">
            <a:hlinkClick r:id="rId9" action="ppaction://hlinksldjump"/>
            <a:extLst>
              <a:ext uri="{FF2B5EF4-FFF2-40B4-BE49-F238E27FC236}">
                <a16:creationId xmlns:a16="http://schemas.microsoft.com/office/drawing/2014/main" id="{CF272F72-9177-46E6-F18E-A2FD8993D707}"/>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61356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a:t>
            </a:r>
          </a:p>
        </p:txBody>
      </p:sp>
      <p:graphicFrame>
        <p:nvGraphicFramePr>
          <p:cNvPr id="4" name="Content Placeholder 3">
            <a:extLst>
              <a:ext uri="{FF2B5EF4-FFF2-40B4-BE49-F238E27FC236}">
                <a16:creationId xmlns:a16="http://schemas.microsoft.com/office/drawing/2014/main" id="{742D0A99-8A05-1E03-5DD6-32A3D405FBC6}"/>
              </a:ext>
            </a:extLst>
          </p:cNvPr>
          <p:cNvGraphicFramePr>
            <a:graphicFrameLocks noGrp="1"/>
          </p:cNvGraphicFramePr>
          <p:nvPr>
            <p:ph sz="half" idx="2"/>
            <p:extLst>
              <p:ext uri="{D42A27DB-BD31-4B8C-83A1-F6EECF244321}">
                <p14:modId xmlns:p14="http://schemas.microsoft.com/office/powerpoint/2010/main" val="3114786874"/>
              </p:ext>
            </p:extLst>
          </p:nvPr>
        </p:nvGraphicFramePr>
        <p:xfrm>
          <a:off x="180975" y="1174750"/>
          <a:ext cx="8767763" cy="5222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97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7418-04D3-1722-FD1C-A50F9F889F4E}"/>
              </a:ext>
            </a:extLst>
          </p:cNvPr>
          <p:cNvSpPr>
            <a:spLocks noGrp="1"/>
          </p:cNvSpPr>
          <p:nvPr>
            <p:ph type="title"/>
          </p:nvPr>
        </p:nvSpPr>
        <p:spPr/>
        <p:txBody>
          <a:bodyPr/>
          <a:lstStyle/>
          <a:p>
            <a:r>
              <a:rPr lang="en-US" dirty="0"/>
              <a:t>Quantum Mechanical Treatment of  the LC Oscillator Circuit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68A1928-28A8-2A01-9CA4-43C6823A791A}"/>
                  </a:ext>
                </a:extLst>
              </p:cNvPr>
              <p:cNvSpPr>
                <a:spLocks noGrp="1"/>
              </p:cNvSpPr>
              <p:nvPr>
                <p:ph sz="half" idx="2"/>
              </p:nvPr>
            </p:nvSpPr>
            <p:spPr/>
            <p:txBody>
              <a:bodyPr/>
              <a:lstStyle/>
              <a:p>
                <a:pPr marL="0" indent="0">
                  <a:buNone/>
                </a:pPr>
                <a:r>
                  <a:rPr lang="en-US" dirty="0"/>
                  <a:t>Here, the calculation of </a:t>
                </a:r>
                <a14:m>
                  <m:oMath xmlns:m="http://schemas.openxmlformats.org/officeDocument/2006/math">
                    <m:sSub>
                      <m:sSubPr>
                        <m:ctrlPr>
                          <a:rPr lang="en-IN" i="1" smtClean="0">
                            <a:effectLst/>
                            <a:latin typeface="Cambria Math" panose="02040503050406030204" pitchFamily="18" charset="0"/>
                          </a:rPr>
                        </m:ctrlPr>
                      </m:sSubPr>
                      <m:e>
                        <m:r>
                          <a:rPr lang="en-GB" sz="24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2400" i="1">
                            <a:effectLst/>
                            <a:latin typeface="Cambria Math" panose="02040503050406030204" pitchFamily="18" charset="0"/>
                            <a:ea typeface="Times New Roman" panose="02020603050405020304" pitchFamily="18" charset="0"/>
                            <a:cs typeface="Times New Roman" panose="02020603050405020304" pitchFamily="18" charset="0"/>
                          </a:rPr>
                          <m:t>𝑍𝑃𝐹</m:t>
                        </m:r>
                      </m:sub>
                    </m:sSub>
                  </m:oMath>
                </a14:m>
                <a:r>
                  <a:rPr lang="en-US" dirty="0"/>
                  <a:t> has been demonstrated:</a:t>
                </a:r>
              </a:p>
            </p:txBody>
          </p:sp>
        </mc:Choice>
        <mc:Fallback>
          <p:sp>
            <p:nvSpPr>
              <p:cNvPr id="3" name="Content Placeholder 2">
                <a:extLst>
                  <a:ext uri="{FF2B5EF4-FFF2-40B4-BE49-F238E27FC236}">
                    <a16:creationId xmlns:a16="http://schemas.microsoft.com/office/drawing/2014/main" id="{D68A1928-28A8-2A01-9CA4-43C6823A791A}"/>
                  </a:ext>
                </a:extLst>
              </p:cNvPr>
              <p:cNvSpPr>
                <a:spLocks noGrp="1" noRot="1" noChangeAspect="1" noMove="1" noResize="1" noEditPoints="1" noAdjustHandles="1" noChangeArrowheads="1" noChangeShapeType="1" noTextEdit="1"/>
              </p:cNvSpPr>
              <p:nvPr>
                <p:ph sz="half" idx="2"/>
              </p:nvPr>
            </p:nvSpPr>
            <p:spPr>
              <a:blipFill>
                <a:blip r:embed="rId2"/>
                <a:stretch>
                  <a:fillRect l="-1158" t="-9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781687A-078C-B1D1-7CE6-6EFFBCB9C579}"/>
              </a:ext>
            </a:extLst>
          </p:cNvPr>
          <p:cNvPicPr>
            <a:picLocks noChangeAspect="1"/>
          </p:cNvPicPr>
          <p:nvPr/>
        </p:nvPicPr>
        <p:blipFill>
          <a:blip r:embed="rId3"/>
          <a:stretch>
            <a:fillRect/>
          </a:stretch>
        </p:blipFill>
        <p:spPr>
          <a:xfrm>
            <a:off x="685800" y="2095444"/>
            <a:ext cx="7772400" cy="2667112"/>
          </a:xfrm>
          <a:prstGeom prst="rect">
            <a:avLst/>
          </a:prstGeom>
          <a:ln>
            <a:solidFill>
              <a:schemeClr val="tx1"/>
            </a:solidFill>
          </a:ln>
        </p:spPr>
      </p:pic>
      <p:sp>
        <p:nvSpPr>
          <p:cNvPr id="5" name="TextBox 4">
            <a:hlinkClick r:id="rId4" action="ppaction://hlinksldjump"/>
            <a:extLst>
              <a:ext uri="{FF2B5EF4-FFF2-40B4-BE49-F238E27FC236}">
                <a16:creationId xmlns:a16="http://schemas.microsoft.com/office/drawing/2014/main" id="{4F26912E-81CF-838E-7FEA-3A7A340D2303}"/>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93761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C463-4381-9257-E0E1-053A0E215745}"/>
              </a:ext>
            </a:extLst>
          </p:cNvPr>
          <p:cNvSpPr>
            <a:spLocks noGrp="1"/>
          </p:cNvSpPr>
          <p:nvPr>
            <p:ph type="title"/>
          </p:nvPr>
        </p:nvSpPr>
        <p:spPr/>
        <p:txBody>
          <a:bodyPr/>
          <a:lstStyle/>
          <a:p>
            <a:r>
              <a:rPr lang="en-US" dirty="0"/>
              <a:t>Limitations of Harmonic Oscillator Systems</a:t>
            </a:r>
          </a:p>
        </p:txBody>
      </p:sp>
      <p:graphicFrame>
        <p:nvGraphicFramePr>
          <p:cNvPr id="4" name="Content Placeholder 3">
            <a:extLst>
              <a:ext uri="{FF2B5EF4-FFF2-40B4-BE49-F238E27FC236}">
                <a16:creationId xmlns:a16="http://schemas.microsoft.com/office/drawing/2014/main" id="{D13F8880-38DA-E9E4-D426-55AA30ED42FF}"/>
              </a:ext>
            </a:extLst>
          </p:cNvPr>
          <p:cNvGraphicFramePr>
            <a:graphicFrameLocks noGrp="1"/>
          </p:cNvGraphicFramePr>
          <p:nvPr>
            <p:ph sz="half" idx="2"/>
            <p:extLst>
              <p:ext uri="{D42A27DB-BD31-4B8C-83A1-F6EECF244321}">
                <p14:modId xmlns:p14="http://schemas.microsoft.com/office/powerpoint/2010/main" val="1062049143"/>
              </p:ext>
            </p:extLst>
          </p:nvPr>
        </p:nvGraphicFramePr>
        <p:xfrm>
          <a:off x="180653" y="1173984"/>
          <a:ext cx="8768137" cy="522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874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6D009-DD8D-D1B4-3E8C-DFE96D0F4C68}"/>
              </a:ext>
            </a:extLst>
          </p:cNvPr>
          <p:cNvSpPr>
            <a:spLocks noGrp="1"/>
          </p:cNvSpPr>
          <p:nvPr>
            <p:ph type="title"/>
          </p:nvPr>
        </p:nvSpPr>
        <p:spPr/>
        <p:txBody>
          <a:bodyPr/>
          <a:lstStyle/>
          <a:p>
            <a:r>
              <a:rPr lang="en-US" dirty="0"/>
              <a:t>Anharmonicity and Introduction to the </a:t>
            </a:r>
            <a:r>
              <a:rPr lang="en-US" dirty="0" err="1"/>
              <a:t>Transmon</a:t>
            </a:r>
            <a:r>
              <a:rPr lang="en-US" dirty="0"/>
              <a:t> Qubit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122A05-64E0-ED93-375D-7CAA99F9219C}"/>
                  </a:ext>
                </a:extLst>
              </p:cNvPr>
              <p:cNvSpPr>
                <a:spLocks noGrp="1"/>
              </p:cNvSpPr>
              <p:nvPr>
                <p:ph sz="half" idx="2"/>
              </p:nvPr>
            </p:nvSpPr>
            <p:spPr/>
            <p:txBody>
              <a:bodyPr/>
              <a:lstStyle/>
              <a:p>
                <a:r>
                  <a:rPr lang="en-US" sz="2000" dirty="0">
                    <a:latin typeface="+mn-lt"/>
                  </a:rPr>
                  <a:t>The Hamiltonian of the Anharmonic Oscillator is given by:</a:t>
                </a:r>
              </a:p>
              <a:p>
                <a:pPr marL="0" indent="0">
                  <a:buNone/>
                </a:pPr>
                <a14:m>
                  <m:oMathPara xmlns:m="http://schemas.openxmlformats.org/officeDocument/2006/math">
                    <m:oMathParaPr>
                      <m:jc m:val="centerGroup"/>
                    </m:oMathParaPr>
                    <m:oMath xmlns:m="http://schemas.openxmlformats.org/officeDocument/2006/math">
                      <m:acc>
                        <m:accPr>
                          <m:chr m:val="̂"/>
                          <m:ctrlPr>
                            <a:rPr lang="en-IN" sz="2000" i="1" kern="1200" smtClean="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𝐻</m:t>
                          </m:r>
                        </m:e>
                      </m:acc>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sSup>
                            <m:sSupPr>
                              <m:ctrlPr>
                                <a:rPr lang="en-IN" sz="2000" i="1">
                                  <a:effectLst/>
                                  <a:latin typeface="+mn-lt"/>
                                  <a:ea typeface="Times New Roman" panose="02020603050405020304" pitchFamily="18" charset="0"/>
                                </a:rPr>
                              </m:ctrlPr>
                            </m:sSupPr>
                            <m:e>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𝑝</m:t>
                                  </m:r>
                                </m:e>
                              </m:acc>
                            </m:e>
                            <m:sup>
                              <m:r>
                                <a:rPr lang="en-GB" sz="2000" i="1">
                                  <a:effectLst/>
                                  <a:latin typeface="+mn-lt"/>
                                  <a:ea typeface="Times New Roman" panose="02020603050405020304" pitchFamily="18" charset="0"/>
                                </a:rPr>
                                <m:t>2</m:t>
                              </m:r>
                            </m:sup>
                          </m:sSup>
                        </m:num>
                        <m:den>
                          <m:r>
                            <a:rPr lang="en-GB" sz="2000" i="1">
                              <a:effectLst/>
                              <a:latin typeface="+mn-lt"/>
                              <a:ea typeface="Times New Roman" panose="02020603050405020304" pitchFamily="18" charset="0"/>
                            </a:rPr>
                            <m:t>2</m:t>
                          </m:r>
                          <m:r>
                            <a:rPr lang="en-GB" sz="2000" i="1">
                              <a:effectLst/>
                              <a:latin typeface="+mn-lt"/>
                              <a:ea typeface="Times New Roman" panose="02020603050405020304" pitchFamily="18" charset="0"/>
                            </a:rPr>
                            <m:t>𝑚</m:t>
                          </m:r>
                        </m:den>
                      </m:f>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1</m:t>
                          </m:r>
                        </m:num>
                        <m:den>
                          <m:r>
                            <a:rPr lang="en-GB" sz="2000" i="1">
                              <a:effectLst/>
                              <a:latin typeface="+mn-lt"/>
                              <a:ea typeface="Times New Roman" panose="02020603050405020304" pitchFamily="18" charset="0"/>
                            </a:rPr>
                            <m:t>2</m:t>
                          </m:r>
                        </m:den>
                      </m:f>
                      <m:r>
                        <a:rPr lang="en-GB" sz="2000" i="1">
                          <a:effectLst/>
                          <a:latin typeface="+mn-lt"/>
                          <a:ea typeface="Times New Roman" panose="02020603050405020304" pitchFamily="18" charset="0"/>
                        </a:rPr>
                        <m:t>𝑚</m:t>
                      </m:r>
                      <m:sSup>
                        <m:sSupPr>
                          <m:ctrlPr>
                            <a:rPr lang="en-IN" sz="2000" i="1">
                              <a:effectLst/>
                              <a:latin typeface="+mn-lt"/>
                              <a:ea typeface="Times New Roman" panose="02020603050405020304" pitchFamily="18" charset="0"/>
                            </a:rPr>
                          </m:ctrlPr>
                        </m:sSupPr>
                        <m:e>
                          <m:r>
                            <a:rPr lang="en-GB" sz="2000" i="1">
                              <a:effectLst/>
                              <a:latin typeface="+mn-lt"/>
                              <a:ea typeface="Times New Roman" panose="02020603050405020304" pitchFamily="18" charset="0"/>
                            </a:rPr>
                            <m:t>𝜔</m:t>
                          </m:r>
                        </m:e>
                        <m:sup>
                          <m:r>
                            <a:rPr lang="en-GB" sz="2000" i="1">
                              <a:effectLst/>
                              <a:latin typeface="+mn-lt"/>
                              <a:ea typeface="Times New Roman" panose="02020603050405020304" pitchFamily="18" charset="0"/>
                            </a:rPr>
                            <m:t>2</m:t>
                          </m:r>
                        </m:sup>
                      </m:sSup>
                      <m:sSup>
                        <m:sSupPr>
                          <m:ctrlPr>
                            <a:rPr lang="en-IN" sz="2000" i="1">
                              <a:effectLst/>
                              <a:latin typeface="+mn-lt"/>
                              <a:ea typeface="Times New Roman" panose="02020603050405020304" pitchFamily="18" charset="0"/>
                            </a:rPr>
                          </m:ctrlPr>
                        </m:sSupPr>
                        <m:e>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𝑥</m:t>
                              </m:r>
                            </m:e>
                          </m:acc>
                        </m:e>
                        <m:sup>
                          <m:r>
                            <a:rPr lang="en-GB" sz="2000" i="1">
                              <a:effectLst/>
                              <a:latin typeface="+mn-lt"/>
                              <a:ea typeface="Times New Roman" panose="02020603050405020304" pitchFamily="18" charset="0"/>
                            </a:rPr>
                            <m:t>2</m:t>
                          </m:r>
                        </m:sup>
                      </m:sSup>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𝜆</m:t>
                      </m:r>
                      <m:sSup>
                        <m:sSupPr>
                          <m:ctrlPr>
                            <a:rPr lang="en-IN" sz="2000" i="1">
                              <a:effectLst/>
                              <a:latin typeface="+mn-lt"/>
                              <a:ea typeface="Times New Roman" panose="02020603050405020304" pitchFamily="18" charset="0"/>
                            </a:rPr>
                          </m:ctrlPr>
                        </m:sSupPr>
                        <m:e>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𝑥</m:t>
                              </m:r>
                            </m:e>
                          </m:acc>
                        </m:e>
                        <m:sup>
                          <m:r>
                            <a:rPr lang="en-GB" sz="2000" i="1">
                              <a:effectLst/>
                              <a:latin typeface="+mn-lt"/>
                              <a:ea typeface="Times New Roman" panose="02020603050405020304" pitchFamily="18" charset="0"/>
                            </a:rPr>
                            <m:t>4</m:t>
                          </m:r>
                        </m:sup>
                      </m:sSup>
                    </m:oMath>
                  </m:oMathPara>
                </a14:m>
                <a:endParaRPr lang="en-IN" sz="2000" dirty="0">
                  <a:effectLst/>
                  <a:latin typeface="+mn-lt"/>
                  <a:ea typeface="Times New Roman" panose="02020603050405020304" pitchFamily="18" charset="0"/>
                </a:endParaRPr>
              </a:p>
              <a:p>
                <a:pPr marL="0" indent="0">
                  <a:buNone/>
                </a:pPr>
                <a:r>
                  <a:rPr lang="en-IN" sz="2000" dirty="0">
                    <a:latin typeface="+mn-lt"/>
                    <a:ea typeface="Times New Roman" panose="02020603050405020304" pitchFamily="18" charset="0"/>
                  </a:rPr>
                  <a:t>(We shall not solve it, but shall attempt to numerically find its eigenstates and energy eigenvalues)</a:t>
                </a:r>
                <a:endParaRPr lang="en-IN" sz="2000" dirty="0">
                  <a:effectLst/>
                  <a:latin typeface="+mn-lt"/>
                  <a:ea typeface="Times New Roman" panose="02020603050405020304" pitchFamily="18" charset="0"/>
                </a:endParaRPr>
              </a:p>
              <a:p>
                <a:pPr marL="0" indent="0">
                  <a:buNone/>
                </a:pPr>
                <a:r>
                  <a:rPr lang="en-IN" sz="2000" dirty="0">
                    <a:effectLst/>
                    <a:latin typeface="+mn-lt"/>
                    <a:ea typeface="Times New Roman" panose="02020603050405020304" pitchFamily="18" charset="0"/>
                  </a:rPr>
                  <a:t>The </a:t>
                </a:r>
                <a:r>
                  <a:rPr lang="en-IN" sz="2000" dirty="0" err="1">
                    <a:effectLst/>
                    <a:latin typeface="+mn-lt"/>
                    <a:ea typeface="Times New Roman" panose="02020603050405020304" pitchFamily="18" charset="0"/>
                  </a:rPr>
                  <a:t>Transmon</a:t>
                </a:r>
                <a:r>
                  <a:rPr lang="en-IN" sz="2000" dirty="0">
                    <a:effectLst/>
                    <a:latin typeface="+mn-lt"/>
                    <a:ea typeface="Times New Roman" panose="02020603050405020304" pitchFamily="18" charset="0"/>
                  </a:rPr>
                  <a:t> Qubit can be thought of as replacing the Inductor in a regular LC Oscillator with a Non-Linear Element known as the Josephson Junction.</a:t>
                </a:r>
              </a:p>
              <a:p>
                <a:endParaRPr lang="en-US" sz="2000" dirty="0">
                  <a:latin typeface="+mn-lt"/>
                </a:endParaRPr>
              </a:p>
            </p:txBody>
          </p:sp>
        </mc:Choice>
        <mc:Fallback>
          <p:sp>
            <p:nvSpPr>
              <p:cNvPr id="3" name="Content Placeholder 2">
                <a:extLst>
                  <a:ext uri="{FF2B5EF4-FFF2-40B4-BE49-F238E27FC236}">
                    <a16:creationId xmlns:a16="http://schemas.microsoft.com/office/drawing/2014/main" id="{B0122A05-64E0-ED93-375D-7CAA99F9219C}"/>
                  </a:ext>
                </a:extLst>
              </p:cNvPr>
              <p:cNvSpPr>
                <a:spLocks noGrp="1" noRot="1" noChangeAspect="1" noMove="1" noResize="1" noEditPoints="1" noAdjustHandles="1" noChangeArrowheads="1" noChangeShapeType="1" noTextEdit="1"/>
              </p:cNvSpPr>
              <p:nvPr>
                <p:ph sz="half" idx="2"/>
              </p:nvPr>
            </p:nvSpPr>
            <p:spPr>
              <a:blipFill>
                <a:blip r:embed="rId2"/>
                <a:stretch>
                  <a:fillRect l="-724" t="-72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F97D30F-42BC-EEAE-989F-571B4C84631C}"/>
              </a:ext>
            </a:extLst>
          </p:cNvPr>
          <p:cNvPicPr>
            <a:picLocks noChangeAspect="1"/>
          </p:cNvPicPr>
          <p:nvPr/>
        </p:nvPicPr>
        <p:blipFill>
          <a:blip r:embed="rId3"/>
          <a:stretch>
            <a:fillRect/>
          </a:stretch>
        </p:blipFill>
        <p:spPr>
          <a:xfrm>
            <a:off x="281014" y="3614685"/>
            <a:ext cx="4391347" cy="2383728"/>
          </a:xfrm>
          <a:prstGeom prst="rect">
            <a:avLst/>
          </a:prstGeom>
          <a:ln>
            <a:solidFill>
              <a:schemeClr val="tx1"/>
            </a:solidFill>
          </a:ln>
        </p:spPr>
      </p:pic>
      <p:pic>
        <p:nvPicPr>
          <p:cNvPr id="6" name="Picture 5" descr="A picture containing text, graphics, screenshot, font&#10;&#10;Description automatically generated">
            <a:extLst>
              <a:ext uri="{FF2B5EF4-FFF2-40B4-BE49-F238E27FC236}">
                <a16:creationId xmlns:a16="http://schemas.microsoft.com/office/drawing/2014/main" id="{5D158C51-35B9-5FC7-27CF-1486CEF6A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522" y="3574339"/>
            <a:ext cx="2626612" cy="2464420"/>
          </a:xfrm>
          <a:prstGeom prst="rect">
            <a:avLst/>
          </a:prstGeom>
        </p:spPr>
      </p:pic>
      <p:sp>
        <p:nvSpPr>
          <p:cNvPr id="7" name="TextBox 6">
            <a:hlinkClick r:id="rId5" action="ppaction://hlinksldjump"/>
            <a:extLst>
              <a:ext uri="{FF2B5EF4-FFF2-40B4-BE49-F238E27FC236}">
                <a16:creationId xmlns:a16="http://schemas.microsoft.com/office/drawing/2014/main" id="{44F1252C-D046-EABF-7A77-8311CDD1C50E}"/>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3837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00A6F-0EAF-619C-42B3-85392A484B0F}"/>
              </a:ext>
            </a:extLst>
          </p:cNvPr>
          <p:cNvSpPr>
            <a:spLocks noGrp="1"/>
          </p:cNvSpPr>
          <p:nvPr>
            <p:ph type="title"/>
          </p:nvPr>
        </p:nvSpPr>
        <p:spPr/>
        <p:txBody>
          <a:bodyPr/>
          <a:lstStyle/>
          <a:p>
            <a:r>
              <a:rPr lang="en-US" dirty="0"/>
              <a:t>Anharmonicity and Introduction to the </a:t>
            </a:r>
            <a:r>
              <a:rPr lang="en-US" dirty="0" err="1"/>
              <a:t>Transmon</a:t>
            </a:r>
            <a:r>
              <a:rPr lang="en-US" dirty="0"/>
              <a:t> Qubit</a:t>
            </a:r>
          </a:p>
        </p:txBody>
      </p:sp>
      <p:sp>
        <p:nvSpPr>
          <p:cNvPr id="3" name="Content Placeholder 2">
            <a:extLst>
              <a:ext uri="{FF2B5EF4-FFF2-40B4-BE49-F238E27FC236}">
                <a16:creationId xmlns:a16="http://schemas.microsoft.com/office/drawing/2014/main" id="{28710B64-96E2-F722-C43E-32207A6B6CF8}"/>
              </a:ext>
            </a:extLst>
          </p:cNvPr>
          <p:cNvSpPr>
            <a:spLocks noGrp="1"/>
          </p:cNvSpPr>
          <p:nvPr>
            <p:ph sz="half" idx="2"/>
          </p:nvPr>
        </p:nvSpPr>
        <p:spPr/>
        <p:txBody>
          <a:bodyPr/>
          <a:lstStyle/>
          <a:p>
            <a:r>
              <a:rPr lang="en-US" sz="2000" dirty="0"/>
              <a:t>Energy of Josephson Junction:</a:t>
            </a:r>
          </a:p>
          <a:p>
            <a:endParaRPr lang="en-US" sz="2000" dirty="0"/>
          </a:p>
          <a:p>
            <a:endParaRPr lang="en-US" sz="2000" dirty="0"/>
          </a:p>
          <a:p>
            <a:pPr marL="0" indent="0">
              <a:buNone/>
            </a:pPr>
            <a:endParaRPr lang="en-US" sz="2000" dirty="0"/>
          </a:p>
          <a:p>
            <a:r>
              <a:rPr lang="en-US" sz="2000" dirty="0"/>
              <a:t>Hence, Hamiltonian of the JJ-</a:t>
            </a:r>
            <a:r>
              <a:rPr lang="en-US" sz="2000" dirty="0" err="1"/>
              <a:t>Oscilator</a:t>
            </a:r>
            <a:r>
              <a:rPr lang="en-US" sz="2000" dirty="0"/>
              <a:t>:</a:t>
            </a:r>
          </a:p>
          <a:p>
            <a:endParaRPr lang="en-US" sz="2000" dirty="0"/>
          </a:p>
          <a:p>
            <a:endParaRPr lang="en-US" sz="2000" dirty="0"/>
          </a:p>
          <a:p>
            <a:endParaRPr lang="en-US" sz="2000" dirty="0"/>
          </a:p>
          <a:p>
            <a:endParaRPr lang="en-US" sz="2000" dirty="0"/>
          </a:p>
          <a:p>
            <a:endParaRPr lang="en-US" sz="2000" dirty="0"/>
          </a:p>
          <a:p>
            <a:r>
              <a:rPr lang="en-US" sz="2000" dirty="0" err="1"/>
              <a:t>L</a:t>
            </a:r>
            <a:r>
              <a:rPr lang="en-US" sz="2000" baseline="-25000" dirty="0" err="1"/>
              <a:t>j</a:t>
            </a:r>
            <a:r>
              <a:rPr lang="en-US" sz="2000" dirty="0"/>
              <a:t> = Effective Linear Inductance</a:t>
            </a:r>
          </a:p>
          <a:p>
            <a:r>
              <a:rPr lang="en-US" sz="2000" dirty="0"/>
              <a:t>Clearly, the system resembles an</a:t>
            </a:r>
          </a:p>
          <a:p>
            <a:pPr marL="0" indent="0">
              <a:buNone/>
            </a:pPr>
            <a:r>
              <a:rPr lang="en-US" sz="2000" dirty="0"/>
              <a:t>     anharmonic oscillator on neglecting</a:t>
            </a:r>
          </a:p>
          <a:p>
            <a:pPr marL="0" indent="0">
              <a:buNone/>
            </a:pPr>
            <a:r>
              <a:rPr lang="en-US" sz="2000" dirty="0"/>
              <a:t>     higher order terms.</a:t>
            </a:r>
            <a:endParaRPr lang="en-US" sz="1600" dirty="0"/>
          </a:p>
          <a:p>
            <a:endParaRPr lang="en-US" sz="2000" dirty="0"/>
          </a:p>
          <a:p>
            <a:endParaRPr lang="en-US" sz="2000" dirty="0"/>
          </a:p>
          <a:p>
            <a:endParaRPr lang="en-US" sz="2000" dirty="0"/>
          </a:p>
          <a:p>
            <a:endParaRPr lang="en-US" sz="2000"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D3F218D0-B296-0A69-3AD0-ACE874591D62}"/>
                  </a:ext>
                </a:extLst>
              </p:cNvPr>
              <p:cNvSpPr/>
              <p:nvPr/>
            </p:nvSpPr>
            <p:spPr>
              <a:xfrm>
                <a:off x="602167" y="1616926"/>
                <a:ext cx="5341434" cy="8809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N" i="1" smtClean="0">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ℰ</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d>
                      <m:dPr>
                        <m:ctrlPr>
                          <a:rPr lang="en-IN" i="1">
                            <a:effectLst/>
                            <a:latin typeface="Cambria Math" panose="020405030504060302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m:t>
                        </m:r>
                        <m:func>
                          <m:funcPr>
                            <m:ctrlPr>
                              <a:rPr lang="en-IN" i="1">
                                <a:effectLst/>
                                <a:latin typeface="Cambria Math" panose="02040503050406030204" pitchFamily="18" charset="0"/>
                              </a:rPr>
                            </m:ctrlPr>
                          </m:funcPr>
                          <m:fName>
                            <m:r>
                              <m:rPr>
                                <m:sty m:val="p"/>
                              </m:rPr>
                              <a:rPr lang="en-GB" sz="1800">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en-IN" i="1">
                                    <a:effectLst/>
                                    <a:latin typeface="Cambria Math" panose="02040503050406030204" pitchFamily="18" charset="0"/>
                                  </a:rPr>
                                </m:ctrlPr>
                              </m:dPr>
                              <m:e>
                                <m:f>
                                  <m:fPr>
                                    <m:ctrlPr>
                                      <a:rPr lang="en-IN" i="1">
                                        <a:effectLst/>
                                        <a:latin typeface="Cambria Math" panose="02040503050406030204" pitchFamily="18" charset="0"/>
                                      </a:rPr>
                                    </m:ctrlPr>
                                  </m:fPr>
                                  <m:num>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e>
                            </m:d>
                          </m:e>
                        </m:func>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d>
                      <m:dPr>
                        <m:ctrlPr>
                          <a:rPr lang="en-IN" i="1">
                            <a:effectLst/>
                            <a:latin typeface="Cambria Math" panose="02040503050406030204" pitchFamily="18" charset="0"/>
                          </a:rPr>
                        </m:ctrlPr>
                      </m:dPr>
                      <m:e>
                        <m:f>
                          <m:fPr>
                            <m:ctrlPr>
                              <a:rPr lang="en-IN" i="1">
                                <a:effectLst/>
                                <a:latin typeface="Cambria Math" panose="02040503050406030204" pitchFamily="18" charset="0"/>
                              </a:rPr>
                            </m:ctrlPr>
                          </m:fPr>
                          <m:num>
                            <m:sSup>
                              <m:sSupPr>
                                <m:ctrlPr>
                                  <a:rPr lang="en-IN" i="1">
                                    <a:effectLst/>
                                    <a:latin typeface="Cambria Math" panose="02040503050406030204" pitchFamily="18" charset="0"/>
                                  </a:rPr>
                                </m:ctrlPr>
                              </m:sSupPr>
                              <m:e>
                                <m:d>
                                  <m:dPr>
                                    <m:ctrlPr>
                                      <a:rPr lang="en-IN" i="1">
                                        <a:effectLst/>
                                        <a:latin typeface="Cambria Math" panose="02040503050406030204" pitchFamily="18" charset="0"/>
                                      </a:rPr>
                                    </m:ctrlPr>
                                  </m:dPr>
                                  <m:e>
                                    <m:f>
                                      <m:fPr>
                                        <m:ctrlPr>
                                          <a:rPr lang="en-IN" i="1">
                                            <a:effectLst/>
                                            <a:latin typeface="Cambria Math" panose="02040503050406030204" pitchFamily="18" charset="0"/>
                                          </a:rPr>
                                        </m:ctrlPr>
                                      </m:fPr>
                                      <m:num>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e>
                                </m:d>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sSup>
                              <m:sSupPr>
                                <m:ctrlPr>
                                  <a:rPr lang="en-IN" i="1">
                                    <a:effectLst/>
                                    <a:latin typeface="Cambria Math" panose="02040503050406030204" pitchFamily="18" charset="0"/>
                                  </a:rPr>
                                </m:ctrlPr>
                              </m:sSupPr>
                              <m:e>
                                <m:d>
                                  <m:dPr>
                                    <m:ctrlPr>
                                      <a:rPr lang="en-IN" i="1">
                                        <a:effectLst/>
                                        <a:latin typeface="Cambria Math" panose="02040503050406030204" pitchFamily="18" charset="0"/>
                                      </a:rPr>
                                    </m:ctrlPr>
                                  </m:dPr>
                                  <m:e>
                                    <m:f>
                                      <m:fPr>
                                        <m:ctrlPr>
                                          <a:rPr lang="en-IN" i="1">
                                            <a:effectLst/>
                                            <a:latin typeface="Cambria Math" panose="02040503050406030204" pitchFamily="18" charset="0"/>
                                          </a:rPr>
                                        </m:ctrlPr>
                                      </m:fPr>
                                      <m:num>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e>
                                </m:d>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4</m:t>
                                </m:r>
                              </m:sup>
                            </m:sSup>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4!</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𝐻</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𝑂</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𝑇</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e>
                    </m:d>
                  </m:oMath>
                </a14:m>
                <a:r>
                  <a:rPr lang="en-IN" dirty="0">
                    <a:effectLst/>
                  </a:rPr>
                  <a:t> </a:t>
                </a:r>
              </a:p>
            </p:txBody>
          </p:sp>
        </mc:Choice>
        <mc:Fallback>
          <p:sp>
            <p:nvSpPr>
              <p:cNvPr id="4" name="Rectangle 3">
                <a:extLst>
                  <a:ext uri="{FF2B5EF4-FFF2-40B4-BE49-F238E27FC236}">
                    <a16:creationId xmlns:a16="http://schemas.microsoft.com/office/drawing/2014/main" id="{D3F218D0-B296-0A69-3AD0-ACE874591D62}"/>
                  </a:ext>
                </a:extLst>
              </p:cNvPr>
              <p:cNvSpPr>
                <a:spLocks noRot="1" noChangeAspect="1" noMove="1" noResize="1" noEditPoints="1" noAdjustHandles="1" noChangeArrowheads="1" noChangeShapeType="1" noTextEdit="1"/>
              </p:cNvSpPr>
              <p:nvPr/>
            </p:nvSpPr>
            <p:spPr>
              <a:xfrm>
                <a:off x="602167" y="1616926"/>
                <a:ext cx="5341434" cy="88094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B44EAD4-0C80-426D-661D-6495441BC761}"/>
                  </a:ext>
                </a:extLst>
              </p:cNvPr>
              <p:cNvSpPr/>
              <p:nvPr/>
            </p:nvSpPr>
            <p:spPr>
              <a:xfrm>
                <a:off x="602167" y="3126144"/>
                <a:ext cx="4850779" cy="1367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m:t>𝐻</m:t>
                      </m:r>
                      <m:r>
                        <a:rPr lang="en-GB" i="1"/>
                        <m:t>= </m:t>
                      </m:r>
                      <m:sSub>
                        <m:sSubPr>
                          <m:ctrlPr>
                            <a:rPr lang="en-IN" i="1"/>
                          </m:ctrlPr>
                        </m:sSubPr>
                        <m:e>
                          <m:r>
                            <a:rPr lang="en-GB" i="1"/>
                            <m:t>ℰ</m:t>
                          </m:r>
                        </m:e>
                        <m:sub>
                          <m:r>
                            <a:rPr lang="en-GB" i="1"/>
                            <m:t>𝐶</m:t>
                          </m:r>
                        </m:sub>
                      </m:sSub>
                      <m:r>
                        <a:rPr lang="en-GB" i="1"/>
                        <m:t>+</m:t>
                      </m:r>
                      <m:sSub>
                        <m:sSubPr>
                          <m:ctrlPr>
                            <a:rPr lang="en-IN" i="1"/>
                          </m:ctrlPr>
                        </m:sSubPr>
                        <m:e>
                          <m:r>
                            <a:rPr lang="en-GB" i="1"/>
                            <m:t>ℰ</m:t>
                          </m:r>
                        </m:e>
                        <m:sub>
                          <m:r>
                            <a:rPr lang="en-GB" i="1"/>
                            <m:t>𝑗</m:t>
                          </m:r>
                        </m:sub>
                      </m:sSub>
                      <m:r>
                        <a:rPr lang="en-GB" i="1"/>
                        <m:t>=</m:t>
                      </m:r>
                      <m:f>
                        <m:fPr>
                          <m:ctrlPr>
                            <a:rPr lang="en-IN" i="1"/>
                          </m:ctrlPr>
                        </m:fPr>
                        <m:num>
                          <m:sSup>
                            <m:sSupPr>
                              <m:ctrlPr>
                                <a:rPr lang="en-IN" i="1"/>
                              </m:ctrlPr>
                            </m:sSupPr>
                            <m:e>
                              <m:r>
                                <a:rPr lang="en-GB" i="1"/>
                                <m:t>𝑄</m:t>
                              </m:r>
                            </m:e>
                            <m:sup>
                              <m:r>
                                <a:rPr lang="en-GB" i="1"/>
                                <m:t>2</m:t>
                              </m:r>
                            </m:sup>
                          </m:sSup>
                        </m:num>
                        <m:den>
                          <m:r>
                            <a:rPr lang="en-GB" i="1"/>
                            <m:t>2</m:t>
                          </m:r>
                          <m:r>
                            <a:rPr lang="en-GB" i="1"/>
                            <m:t>𝐶</m:t>
                          </m:r>
                        </m:den>
                      </m:f>
                      <m:r>
                        <a:rPr lang="en-GB" i="1"/>
                        <m:t>+</m:t>
                      </m:r>
                      <m:sSub>
                        <m:sSubPr>
                          <m:ctrlPr>
                            <a:rPr lang="en-IN" i="1"/>
                          </m:ctrlPr>
                        </m:sSubPr>
                        <m:e>
                          <m:r>
                            <a:rPr lang="en-GB" i="1"/>
                            <m:t>𝐸</m:t>
                          </m:r>
                        </m:e>
                        <m:sub>
                          <m:r>
                            <a:rPr lang="en-GB" i="1"/>
                            <m:t>𝑗</m:t>
                          </m:r>
                        </m:sub>
                      </m:sSub>
                      <m:d>
                        <m:dPr>
                          <m:ctrlPr>
                            <a:rPr lang="en-IN" i="1"/>
                          </m:ctrlPr>
                        </m:dPr>
                        <m:e>
                          <m:f>
                            <m:fPr>
                              <m:ctrlPr>
                                <a:rPr lang="en-IN" i="1"/>
                              </m:ctrlPr>
                            </m:fPr>
                            <m:num>
                              <m:sSup>
                                <m:sSupPr>
                                  <m:ctrlPr>
                                    <a:rPr lang="en-IN" i="1"/>
                                  </m:ctrlPr>
                                </m:sSupPr>
                                <m:e>
                                  <m:d>
                                    <m:dPr>
                                      <m:ctrlPr>
                                        <a:rPr lang="en-IN" i="1"/>
                                      </m:ctrlPr>
                                    </m:dPr>
                                    <m:e>
                                      <m:f>
                                        <m:fPr>
                                          <m:ctrlPr>
                                            <a:rPr lang="en-IN" i="1"/>
                                          </m:ctrlPr>
                                        </m:fPr>
                                        <m:num>
                                          <m:sSub>
                                            <m:sSubPr>
                                              <m:ctrlPr>
                                                <a:rPr lang="en-IN" i="1"/>
                                              </m:ctrlPr>
                                            </m:sSubPr>
                                            <m:e>
                                              <m:r>
                                                <a:rPr lang="en-GB" i="1"/>
                                                <m:t>𝜙</m:t>
                                              </m:r>
                                            </m:e>
                                            <m:sub>
                                              <m:r>
                                                <a:rPr lang="en-GB" i="1"/>
                                                <m:t>𝑗</m:t>
                                              </m:r>
                                            </m:sub>
                                          </m:sSub>
                                        </m:num>
                                        <m:den>
                                          <m:sSub>
                                            <m:sSubPr>
                                              <m:ctrlPr>
                                                <a:rPr lang="en-IN" i="1"/>
                                              </m:ctrlPr>
                                            </m:sSubPr>
                                            <m:e>
                                              <m:r>
                                                <a:rPr lang="en-GB" i="1"/>
                                                <m:t>𝜙</m:t>
                                              </m:r>
                                            </m:e>
                                            <m:sub>
                                              <m:r>
                                                <a:rPr lang="en-GB" i="1"/>
                                                <m:t>0</m:t>
                                              </m:r>
                                            </m:sub>
                                          </m:sSub>
                                        </m:den>
                                      </m:f>
                                    </m:e>
                                  </m:d>
                                </m:e>
                                <m:sup>
                                  <m:r>
                                    <a:rPr lang="en-GB" i="1"/>
                                    <m:t>2</m:t>
                                  </m:r>
                                </m:sup>
                              </m:sSup>
                            </m:num>
                            <m:den>
                              <m:r>
                                <a:rPr lang="en-GB" i="1"/>
                                <m:t>2!</m:t>
                              </m:r>
                            </m:den>
                          </m:f>
                          <m:r>
                            <a:rPr lang="en-GB" i="1"/>
                            <m:t>−</m:t>
                          </m:r>
                          <m:f>
                            <m:fPr>
                              <m:ctrlPr>
                                <a:rPr lang="en-IN" i="1"/>
                              </m:ctrlPr>
                            </m:fPr>
                            <m:num>
                              <m:sSup>
                                <m:sSupPr>
                                  <m:ctrlPr>
                                    <a:rPr lang="en-IN" i="1"/>
                                  </m:ctrlPr>
                                </m:sSupPr>
                                <m:e>
                                  <m:d>
                                    <m:dPr>
                                      <m:ctrlPr>
                                        <a:rPr lang="en-IN" i="1"/>
                                      </m:ctrlPr>
                                    </m:dPr>
                                    <m:e>
                                      <m:f>
                                        <m:fPr>
                                          <m:ctrlPr>
                                            <a:rPr lang="en-IN" i="1"/>
                                          </m:ctrlPr>
                                        </m:fPr>
                                        <m:num>
                                          <m:sSub>
                                            <m:sSubPr>
                                              <m:ctrlPr>
                                                <a:rPr lang="en-IN" i="1"/>
                                              </m:ctrlPr>
                                            </m:sSubPr>
                                            <m:e>
                                              <m:r>
                                                <a:rPr lang="en-GB" i="1"/>
                                                <m:t>𝜙</m:t>
                                              </m:r>
                                            </m:e>
                                            <m:sub>
                                              <m:r>
                                                <a:rPr lang="en-GB" i="1"/>
                                                <m:t>𝑗</m:t>
                                              </m:r>
                                            </m:sub>
                                          </m:sSub>
                                        </m:num>
                                        <m:den>
                                          <m:sSub>
                                            <m:sSubPr>
                                              <m:ctrlPr>
                                                <a:rPr lang="en-IN" i="1"/>
                                              </m:ctrlPr>
                                            </m:sSubPr>
                                            <m:e>
                                              <m:r>
                                                <a:rPr lang="en-GB" i="1"/>
                                                <m:t>𝜙</m:t>
                                              </m:r>
                                            </m:e>
                                            <m:sub>
                                              <m:r>
                                                <a:rPr lang="en-GB" i="1"/>
                                                <m:t>0</m:t>
                                              </m:r>
                                            </m:sub>
                                          </m:sSub>
                                        </m:den>
                                      </m:f>
                                    </m:e>
                                  </m:d>
                                </m:e>
                                <m:sup>
                                  <m:r>
                                    <a:rPr lang="en-GB" i="1"/>
                                    <m:t>4</m:t>
                                  </m:r>
                                </m:sup>
                              </m:sSup>
                            </m:num>
                            <m:den>
                              <m:r>
                                <a:rPr lang="en-GB" i="1"/>
                                <m:t>4!</m:t>
                              </m:r>
                            </m:den>
                          </m:f>
                          <m:r>
                            <a:rPr lang="en-GB" i="1"/>
                            <m:t>+...</m:t>
                          </m:r>
                        </m:e>
                      </m:d>
                    </m:oMath>
                  </m:oMathPara>
                </a14:m>
                <a:endParaRPr lang="en-IN" dirty="0"/>
              </a:p>
            </p:txBody>
          </p:sp>
        </mc:Choice>
        <mc:Fallback>
          <p:sp>
            <p:nvSpPr>
              <p:cNvPr id="5" name="Rectangle 4">
                <a:extLst>
                  <a:ext uri="{FF2B5EF4-FFF2-40B4-BE49-F238E27FC236}">
                    <a16:creationId xmlns:a16="http://schemas.microsoft.com/office/drawing/2014/main" id="{1B44EAD4-0C80-426D-661D-6495441BC761}"/>
                  </a:ext>
                </a:extLst>
              </p:cNvPr>
              <p:cNvSpPr>
                <a:spLocks noRot="1" noChangeAspect="1" noMove="1" noResize="1" noEditPoints="1" noAdjustHandles="1" noChangeArrowheads="1" noChangeShapeType="1" noTextEdit="1"/>
              </p:cNvSpPr>
              <p:nvPr/>
            </p:nvSpPr>
            <p:spPr>
              <a:xfrm>
                <a:off x="602167" y="3126144"/>
                <a:ext cx="4850779" cy="13677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Down Arrow Callout 7">
                <a:extLst>
                  <a:ext uri="{FF2B5EF4-FFF2-40B4-BE49-F238E27FC236}">
                    <a16:creationId xmlns:a16="http://schemas.microsoft.com/office/drawing/2014/main" id="{82B8DD35-99C5-BC84-C0C4-D47CC172DC1A}"/>
                  </a:ext>
                </a:extLst>
              </p:cNvPr>
              <p:cNvSpPr/>
              <p:nvPr/>
            </p:nvSpPr>
            <p:spPr>
              <a:xfrm>
                <a:off x="5787483" y="3126145"/>
                <a:ext cx="2430966" cy="1668880"/>
              </a:xfrm>
              <a:prstGeom prst="downArrowCallout">
                <a:avLst>
                  <a:gd name="adj1" fmla="val 10236"/>
                  <a:gd name="adj2" fmla="val 9710"/>
                  <a:gd name="adj3" fmla="val 12346"/>
                  <a:gd name="adj4" fmla="val 816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Substituting</a:t>
                </a:r>
              </a:p>
              <a:p>
                <a:pPr algn="ctr"/>
                <a14:m>
                  <m:oMath xmlns:m="http://schemas.openxmlformats.org/officeDocument/2006/math">
                    <m:sSub>
                      <m:sSubPr>
                        <m:ctrlPr>
                          <a:rPr lang="en-IN" i="1" smtClean="0">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IN" i="1">
                            <a:effectLst/>
                            <a:latin typeface="Cambria Math" panose="02040503050406030204" pitchFamily="18" charset="0"/>
                          </a:rPr>
                        </m:ctrlPr>
                      </m:sSubSup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n-IN" dirty="0">
                    <a:effectLst/>
                  </a:rPr>
                  <a:t> </a:t>
                </a:r>
                <a:endParaRPr lang="en-US" dirty="0">
                  <a:effectLst/>
                </a:endParaRPr>
              </a:p>
              <a:p>
                <a:pPr algn="ctr"/>
                <a:r>
                  <a:rPr lang="en-US" dirty="0"/>
                  <a:t>In Hamiltonian</a:t>
                </a:r>
              </a:p>
            </p:txBody>
          </p:sp>
        </mc:Choice>
        <mc:Fallback>
          <p:sp>
            <p:nvSpPr>
              <p:cNvPr id="8" name="Down Arrow Callout 7">
                <a:extLst>
                  <a:ext uri="{FF2B5EF4-FFF2-40B4-BE49-F238E27FC236}">
                    <a16:creationId xmlns:a16="http://schemas.microsoft.com/office/drawing/2014/main" id="{82B8DD35-99C5-BC84-C0C4-D47CC172DC1A}"/>
                  </a:ext>
                </a:extLst>
              </p:cNvPr>
              <p:cNvSpPr>
                <a:spLocks noRot="1" noChangeAspect="1" noMove="1" noResize="1" noEditPoints="1" noAdjustHandles="1" noChangeArrowheads="1" noChangeShapeType="1" noTextEdit="1"/>
              </p:cNvSpPr>
              <p:nvPr/>
            </p:nvSpPr>
            <p:spPr>
              <a:xfrm>
                <a:off x="5787483" y="3126145"/>
                <a:ext cx="2430966" cy="1668880"/>
              </a:xfrm>
              <a:prstGeom prst="downArrowCallout">
                <a:avLst>
                  <a:gd name="adj1" fmla="val 10236"/>
                  <a:gd name="adj2" fmla="val 9710"/>
                  <a:gd name="adj3" fmla="val 12346"/>
                  <a:gd name="adj4" fmla="val 81682"/>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2DE0A343-A91B-1693-56E3-7E1E98F4DD87}"/>
                  </a:ext>
                </a:extLst>
              </p:cNvPr>
              <p:cNvSpPr/>
              <p:nvPr/>
            </p:nvSpPr>
            <p:spPr>
              <a:xfrm>
                <a:off x="4995746" y="4806435"/>
                <a:ext cx="3233854" cy="1512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Times New Roman" panose="02020603050405020304" pitchFamily="18" charset="0"/>
                        </a:rPr>
                        <m:t>𝐻</m:t>
                      </m:r>
                      <m:r>
                        <a:rPr lang="en-GB" sz="1800" i="1" smtClean="0">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𝑄</m:t>
                              </m:r>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𝐶</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𝑗</m:t>
                                  </m:r>
                                </m:sub>
                              </m:sSub>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𝐿</m:t>
                              </m:r>
                            </m:e>
                            <m:sub>
                              <m:r>
                                <a:rPr lang="en-GB" sz="1800" i="1">
                                  <a:effectLst/>
                                  <a:latin typeface="Cambria Math" panose="02040503050406030204" pitchFamily="18" charset="0"/>
                                  <a:ea typeface="Times New Roman" panose="02020603050405020304" pitchFamily="18" charset="0"/>
                                </a:rPr>
                                <m:t>𝑗</m:t>
                              </m:r>
                            </m:sub>
                          </m:sSub>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𝑗</m:t>
                                  </m:r>
                                </m:sub>
                              </m:sSub>
                            </m:e>
                            <m:sup>
                              <m:r>
                                <a:rPr lang="en-GB" sz="1800" i="1">
                                  <a:effectLst/>
                                  <a:latin typeface="Cambria Math" panose="02040503050406030204" pitchFamily="18" charset="0"/>
                                  <a:ea typeface="Times New Roman" panose="02020603050405020304" pitchFamily="18" charset="0"/>
                                </a:rPr>
                                <m:t>4</m:t>
                              </m:r>
                            </m:sup>
                          </m:sSup>
                        </m:num>
                        <m:den>
                          <m:sSubSup>
                            <m:sSubSupPr>
                              <m:ctrlPr>
                                <a:rPr lang="en-US" b="0" i="1" smtClean="0">
                                  <a:latin typeface="Cambria Math" panose="02040503050406030204" pitchFamily="18" charset="0"/>
                                </a:rPr>
                              </m:ctrlPr>
                            </m:sSubSupPr>
                            <m:e>
                              <m:r>
                                <a:rPr lang="en-GB" i="1">
                                  <a:latin typeface="Cambria Math" panose="02040503050406030204" pitchFamily="18" charset="0"/>
                                </a:rPr>
                                <m:t>𝜙</m:t>
                              </m:r>
                            </m:e>
                            <m:sub>
                              <m:r>
                                <a:rPr lang="en-GB" i="1">
                                  <a:latin typeface="Cambria Math" panose="02040503050406030204" pitchFamily="18" charset="0"/>
                                </a:rPr>
                                <m:t>0</m:t>
                              </m:r>
                            </m:sub>
                            <m:sup>
                              <m:r>
                                <a:rPr lang="en-US" b="0" i="1" smtClean="0">
                                  <a:latin typeface="Cambria Math" panose="02040503050406030204" pitchFamily="18" charset="0"/>
                                </a:rPr>
                                <m:t>2</m:t>
                              </m:r>
                            </m:sup>
                          </m:sSubSup>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𝐿</m:t>
                              </m:r>
                            </m:e>
                            <m:sub>
                              <m:r>
                                <a:rPr lang="en-GB" sz="1800" i="1">
                                  <a:effectLst/>
                                  <a:latin typeface="Cambria Math" panose="02040503050406030204" pitchFamily="18" charset="0"/>
                                  <a:ea typeface="Times New Roman" panose="02020603050405020304" pitchFamily="18" charset="0"/>
                                </a:rPr>
                                <m:t>𝑗</m:t>
                              </m:r>
                            </m:sub>
                          </m:sSub>
                          <m:r>
                            <a:rPr lang="en-GB" sz="1800" i="1">
                              <a:effectLst/>
                              <a:latin typeface="Cambria Math" panose="02040503050406030204" pitchFamily="18" charset="0"/>
                              <a:ea typeface="Times New Roman" panose="02020603050405020304" pitchFamily="18" charset="0"/>
                            </a:rPr>
                            <m:t>4!</m:t>
                          </m:r>
                        </m:den>
                      </m:f>
                      <m:r>
                        <a:rPr lang="en-GB" sz="1800" i="1">
                          <a:effectLst/>
                          <a:latin typeface="Cambria Math" panose="02040503050406030204" pitchFamily="18" charset="0"/>
                          <a:ea typeface="Times New Roman" panose="02020603050405020304" pitchFamily="18" charset="0"/>
                        </a:rPr>
                        <m:t>+ </m:t>
                      </m:r>
                      <m:r>
                        <a:rPr lang="en-GB" sz="1800" i="1" smtClean="0">
                          <a:effectLst/>
                          <a:latin typeface="Cambria Math" panose="02040503050406030204" pitchFamily="18" charset="0"/>
                          <a:ea typeface="Times New Roman" panose="02020603050405020304" pitchFamily="18" charset="0"/>
                        </a:rPr>
                        <m:t>⋯</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9" name="Rectangle 8">
                <a:extLst>
                  <a:ext uri="{FF2B5EF4-FFF2-40B4-BE49-F238E27FC236}">
                    <a16:creationId xmlns:a16="http://schemas.microsoft.com/office/drawing/2014/main" id="{2DE0A343-A91B-1693-56E3-7E1E98F4DD87}"/>
                  </a:ext>
                </a:extLst>
              </p:cNvPr>
              <p:cNvSpPr>
                <a:spLocks noRot="1" noChangeAspect="1" noMove="1" noResize="1" noEditPoints="1" noAdjustHandles="1" noChangeArrowheads="1" noChangeShapeType="1" noTextEdit="1"/>
              </p:cNvSpPr>
              <p:nvPr/>
            </p:nvSpPr>
            <p:spPr>
              <a:xfrm>
                <a:off x="4995746" y="4806435"/>
                <a:ext cx="3233854" cy="1512764"/>
              </a:xfrm>
              <a:prstGeom prst="rect">
                <a:avLst/>
              </a:prstGeom>
              <a:blipFill>
                <a:blip r:embed="rId5"/>
                <a:stretch>
                  <a:fillRect/>
                </a:stretch>
              </a:blipFill>
            </p:spPr>
            <p:txBody>
              <a:bodyPr/>
              <a:lstStyle/>
              <a:p>
                <a:r>
                  <a:rPr lang="en-US">
                    <a:noFill/>
                  </a:rPr>
                  <a:t> </a:t>
                </a:r>
              </a:p>
            </p:txBody>
          </p:sp>
        </mc:Fallback>
      </mc:AlternateContent>
      <p:sp>
        <p:nvSpPr>
          <p:cNvPr id="10" name="TextBox 9">
            <a:hlinkClick r:id="rId6" action="ppaction://hlinksldjump"/>
            <a:extLst>
              <a:ext uri="{FF2B5EF4-FFF2-40B4-BE49-F238E27FC236}">
                <a16:creationId xmlns:a16="http://schemas.microsoft.com/office/drawing/2014/main" id="{BE61B64B-BD5B-F3B6-4B2F-5249830382FD}"/>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98815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ECEF-10B7-CB12-97CA-141974108C2A}"/>
              </a:ext>
            </a:extLst>
          </p:cNvPr>
          <p:cNvSpPr>
            <a:spLocks noGrp="1"/>
          </p:cNvSpPr>
          <p:nvPr>
            <p:ph type="title"/>
          </p:nvPr>
        </p:nvSpPr>
        <p:spPr/>
        <p:txBody>
          <a:bodyPr/>
          <a:lstStyle/>
          <a:p>
            <a:r>
              <a:rPr lang="en-US" dirty="0"/>
              <a:t>Anharmonicity and Introduction to the </a:t>
            </a:r>
            <a:r>
              <a:rPr lang="en-US" dirty="0" err="1"/>
              <a:t>Transmon</a:t>
            </a:r>
            <a:r>
              <a:rPr lang="en-US" dirty="0"/>
              <a:t> Qubit</a:t>
            </a:r>
          </a:p>
        </p:txBody>
      </p:sp>
      <p:sp>
        <p:nvSpPr>
          <p:cNvPr id="3" name="Content Placeholder 2">
            <a:extLst>
              <a:ext uri="{FF2B5EF4-FFF2-40B4-BE49-F238E27FC236}">
                <a16:creationId xmlns:a16="http://schemas.microsoft.com/office/drawing/2014/main" id="{DDAC4493-0B66-A646-FFA8-F1256AC77BE7}"/>
              </a:ext>
            </a:extLst>
          </p:cNvPr>
          <p:cNvSpPr>
            <a:spLocks noGrp="1"/>
          </p:cNvSpPr>
          <p:nvPr>
            <p:ph sz="half" idx="2"/>
          </p:nvPr>
        </p:nvSpPr>
        <p:spPr/>
        <p:txBody>
          <a:bodyPr/>
          <a:lstStyle/>
          <a:p>
            <a:r>
              <a:rPr lang="en-US" dirty="0"/>
              <a:t>We can write our Hamiltonian as:</a:t>
            </a:r>
          </a:p>
          <a:p>
            <a:endParaRPr lang="en-US" dirty="0"/>
          </a:p>
          <a:p>
            <a:endParaRPr lang="en-US" dirty="0"/>
          </a:p>
          <a:p>
            <a:pPr marL="0" indent="0">
              <a:buNone/>
            </a:pPr>
            <a:endParaRPr lang="en-US" dirty="0"/>
          </a:p>
          <a:p>
            <a:r>
              <a:rPr lang="en-US" dirty="0"/>
              <a:t>We shall now examine the energy levels of the anharmonic oscillator. I have used a numerical approach to approximate the energy levels of such systems.</a:t>
            </a:r>
          </a:p>
          <a:p>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F6A352D8-3648-40B3-E7B1-7FDA48EE75FD}"/>
                  </a:ext>
                </a:extLst>
              </p:cNvPr>
              <p:cNvSpPr/>
              <p:nvPr/>
            </p:nvSpPr>
            <p:spPr>
              <a:xfrm>
                <a:off x="607804" y="1820218"/>
                <a:ext cx="4256804" cy="919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smtClean="0">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𝐻</m:t>
                          </m:r>
                        </m:e>
                      </m:acc>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acc>
                                <m:accPr>
                                  <m:chr m:val="̂"/>
                                  <m:ctrlPr>
                                    <a:rPr lang="en-IN"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𝑄</m:t>
                                  </m:r>
                                </m:e>
                              </m:acc>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𝐶</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sSub>
                                <m:sSubPr>
                                  <m:ctrlPr>
                                    <a:rPr lang="en-IN" i="1">
                                      <a:latin typeface="Cambria Math" panose="02040503050406030204" pitchFamily="18" charset="0"/>
                                      <a:ea typeface="Times New Roman" panose="02020603050405020304" pitchFamily="18" charset="0"/>
                                    </a:rPr>
                                  </m:ctrlPr>
                                </m:sSubPr>
                                <m:e>
                                  <m:acc>
                                    <m:accPr>
                                      <m:chr m:val="̂"/>
                                      <m:ctrlPr>
                                        <a:rPr lang="en-IN" i="1">
                                          <a:latin typeface="Cambria Math" panose="02040503050406030204" pitchFamily="18" charset="0"/>
                                        </a:rPr>
                                      </m:ctrlPr>
                                    </m:accPr>
                                    <m:e>
                                      <m:r>
                                        <a:rPr lang="en-GB" i="1">
                                          <a:latin typeface="Cambria Math" panose="02040503050406030204" pitchFamily="18" charset="0"/>
                                          <a:ea typeface="Times New Roman" panose="02020603050405020304" pitchFamily="18" charset="0"/>
                                        </a:rPr>
                                        <m:t>𝜙</m:t>
                                      </m:r>
                                    </m:e>
                                  </m:acc>
                                </m:e>
                                <m:sub>
                                  <m:r>
                                    <a:rPr lang="en-GB" i="1">
                                      <a:latin typeface="Cambria Math" panose="02040503050406030204" pitchFamily="18" charset="0"/>
                                      <a:ea typeface="Times New Roman" panose="02020603050405020304" pitchFamily="18" charset="0"/>
                                    </a:rPr>
                                    <m:t>𝑗</m:t>
                                  </m:r>
                                </m:sub>
                              </m:sSub>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𝐿</m:t>
                          </m:r>
                        </m:den>
                      </m:f>
                      <m:r>
                        <a:rPr lang="en-US" sz="1800" b="0" i="1" smtClean="0">
                          <a:effectLst/>
                          <a:latin typeface="Cambria Math" panose="02040503050406030204" pitchFamily="18" charset="0"/>
                          <a:ea typeface="Times New Roman" panose="02020603050405020304" pitchFamily="18" charset="0"/>
                        </a:rPr>
                        <m:t>−</m:t>
                      </m:r>
                      <m:f>
                        <m:fPr>
                          <m:ctrlPr>
                            <a:rPr lang="en-IN" i="1">
                              <a:latin typeface="Cambria Math" panose="02040503050406030204" pitchFamily="18" charset="0"/>
                              <a:ea typeface="Times New Roman" panose="02020603050405020304" pitchFamily="18" charset="0"/>
                            </a:rPr>
                          </m:ctrlPr>
                        </m:fPr>
                        <m:num>
                          <m:sSup>
                            <m:sSupPr>
                              <m:ctrlPr>
                                <a:rPr lang="en-IN" i="1">
                                  <a:latin typeface="Cambria Math" panose="02040503050406030204" pitchFamily="18" charset="0"/>
                                  <a:ea typeface="Times New Roman" panose="02020603050405020304" pitchFamily="18" charset="0"/>
                                </a:rPr>
                              </m:ctrlPr>
                            </m:sSupPr>
                            <m:e>
                              <m:sSub>
                                <m:sSubPr>
                                  <m:ctrlPr>
                                    <a:rPr lang="en-IN" i="1" smtClean="0">
                                      <a:latin typeface="Cambria Math" panose="02040503050406030204" pitchFamily="18" charset="0"/>
                                      <a:ea typeface="Times New Roman" panose="02020603050405020304" pitchFamily="18" charset="0"/>
                                    </a:rPr>
                                  </m:ctrlPr>
                                </m:sSubPr>
                                <m:e>
                                  <m:acc>
                                    <m:accPr>
                                      <m:chr m:val="̂"/>
                                      <m:ctrlPr>
                                        <a:rPr lang="en-IN" sz="1800" i="1" smtClean="0">
                                          <a:effectLst/>
                                          <a:latin typeface="Cambria Math" panose="02040503050406030204" pitchFamily="18" charset="0"/>
                                        </a:rPr>
                                      </m:ctrlPr>
                                    </m:accPr>
                                    <m:e>
                                      <m:r>
                                        <a:rPr lang="en-GB" i="1">
                                          <a:latin typeface="Cambria Math" panose="02040503050406030204" pitchFamily="18" charset="0"/>
                                          <a:ea typeface="Times New Roman" panose="02020603050405020304" pitchFamily="18" charset="0"/>
                                        </a:rPr>
                                        <m:t>𝜙</m:t>
                                      </m:r>
                                    </m:e>
                                  </m:acc>
                                </m:e>
                                <m:sub>
                                  <m:r>
                                    <a:rPr lang="en-GB" i="1">
                                      <a:latin typeface="Cambria Math" panose="02040503050406030204" pitchFamily="18" charset="0"/>
                                      <a:ea typeface="Times New Roman" panose="02020603050405020304" pitchFamily="18" charset="0"/>
                                    </a:rPr>
                                    <m:t>𝑗</m:t>
                                  </m:r>
                                </m:sub>
                              </m:sSub>
                            </m:e>
                            <m:sup>
                              <m:r>
                                <a:rPr lang="en-GB" i="1">
                                  <a:latin typeface="Cambria Math" panose="02040503050406030204" pitchFamily="18" charset="0"/>
                                  <a:ea typeface="Times New Roman" panose="02020603050405020304" pitchFamily="18" charset="0"/>
                                </a:rPr>
                                <m:t>4</m:t>
                              </m:r>
                            </m:sup>
                          </m:sSup>
                        </m:num>
                        <m:den>
                          <m:sSub>
                            <m:sSubPr>
                              <m:ctrlPr>
                                <a:rPr lang="en-IN" i="1">
                                  <a:latin typeface="Cambria Math" panose="02040503050406030204" pitchFamily="18" charset="0"/>
                                  <a:ea typeface="Times New Roman" panose="02020603050405020304" pitchFamily="18" charset="0"/>
                                </a:rPr>
                              </m:ctrlPr>
                            </m:sSubPr>
                            <m:e>
                              <m:r>
                                <a:rPr lang="en-GB" i="1">
                                  <a:latin typeface="Cambria Math" panose="02040503050406030204" pitchFamily="18" charset="0"/>
                                  <a:ea typeface="Times New Roman" panose="02020603050405020304" pitchFamily="18" charset="0"/>
                                </a:rPr>
                                <m:t>𝐿</m:t>
                              </m:r>
                            </m:e>
                            <m:sub>
                              <m:r>
                                <a:rPr lang="en-GB" i="1">
                                  <a:latin typeface="Cambria Math" panose="02040503050406030204" pitchFamily="18" charset="0"/>
                                  <a:ea typeface="Times New Roman" panose="02020603050405020304" pitchFamily="18" charset="0"/>
                                </a:rPr>
                                <m:t>𝑗</m:t>
                              </m:r>
                            </m:sub>
                          </m:sSub>
                          <m:r>
                            <a:rPr lang="en-GB" i="1">
                              <a:latin typeface="Cambria Math" panose="02040503050406030204" pitchFamily="18" charset="0"/>
                              <a:ea typeface="Times New Roman" panose="02020603050405020304" pitchFamily="18" charset="0"/>
                            </a:rPr>
                            <m:t>4!</m:t>
                          </m:r>
                        </m:den>
                      </m:f>
                      <m:r>
                        <a:rPr lang="en-US" b="0" i="1" smtClean="0">
                          <a:latin typeface="Cambria Math" panose="02040503050406030204" pitchFamily="18" charset="0"/>
                          <a:ea typeface="Times New Roman" panose="02020603050405020304" pitchFamily="18" charset="0"/>
                        </a:rPr>
                        <m:t>=</m:t>
                      </m:r>
                      <m:sSub>
                        <m:sSubPr>
                          <m:ctrlPr>
                            <a:rPr lang="en-US" b="0" i="1" smtClean="0">
                              <a:latin typeface="Cambria Math" panose="02040503050406030204" pitchFamily="18" charset="0"/>
                            </a:rPr>
                          </m:ctrlPr>
                        </m:sSubPr>
                        <m:e>
                          <m:acc>
                            <m:accPr>
                              <m:chr m:val="̂"/>
                              <m:ctrlPr>
                                <a:rPr lang="en-IN" i="1">
                                  <a:latin typeface="Cambria Math" panose="02040503050406030204" pitchFamily="18" charset="0"/>
                                  <a:ea typeface="Times New Roman" panose="02020603050405020304" pitchFamily="18" charset="0"/>
                                </a:rPr>
                              </m:ctrlPr>
                            </m:accPr>
                            <m:e>
                              <m:r>
                                <a:rPr lang="en-GB" i="1">
                                  <a:latin typeface="Cambria Math" panose="02040503050406030204" pitchFamily="18" charset="0"/>
                                  <a:ea typeface="Times New Roman" panose="02020603050405020304" pitchFamily="18" charset="0"/>
                                </a:rPr>
                                <m:t>𝐻</m:t>
                              </m:r>
                            </m:e>
                          </m:acc>
                        </m:e>
                        <m:sub>
                          <m:r>
                            <a:rPr lang="en-US" b="0" i="1" smtClean="0">
                              <a:latin typeface="Cambria Math" panose="02040503050406030204" pitchFamily="18" charset="0"/>
                            </a:rPr>
                            <m:t>𝑄𝐻𝑂</m:t>
                          </m:r>
                        </m:sub>
                      </m:sSub>
                      <m:r>
                        <a:rPr lang="en-US" i="1">
                          <a:latin typeface="Cambria Math" panose="02040503050406030204" pitchFamily="18" charset="0"/>
                          <a:ea typeface="Times New Roman" panose="02020603050405020304" pitchFamily="18" charset="0"/>
                        </a:rPr>
                        <m:t>−</m:t>
                      </m:r>
                      <m:f>
                        <m:fPr>
                          <m:ctrlPr>
                            <a:rPr lang="en-IN" i="1">
                              <a:latin typeface="Cambria Math" panose="02040503050406030204" pitchFamily="18" charset="0"/>
                              <a:ea typeface="Times New Roman" panose="02020603050405020304" pitchFamily="18" charset="0"/>
                            </a:rPr>
                          </m:ctrlPr>
                        </m:fPr>
                        <m:num>
                          <m:sSup>
                            <m:sSupPr>
                              <m:ctrlPr>
                                <a:rPr lang="en-IN" i="1">
                                  <a:latin typeface="Cambria Math" panose="02040503050406030204" pitchFamily="18" charset="0"/>
                                  <a:ea typeface="Times New Roman" panose="02020603050405020304" pitchFamily="18" charset="0"/>
                                </a:rPr>
                              </m:ctrlPr>
                            </m:sSupPr>
                            <m:e>
                              <m:sSub>
                                <m:sSubPr>
                                  <m:ctrlPr>
                                    <a:rPr lang="en-IN" i="1">
                                      <a:latin typeface="Cambria Math" panose="02040503050406030204" pitchFamily="18" charset="0"/>
                                      <a:ea typeface="Times New Roman" panose="02020603050405020304" pitchFamily="18" charset="0"/>
                                    </a:rPr>
                                  </m:ctrlPr>
                                </m:sSubPr>
                                <m:e>
                                  <m:acc>
                                    <m:accPr>
                                      <m:chr m:val="̂"/>
                                      <m:ctrlPr>
                                        <a:rPr lang="en-IN" i="1">
                                          <a:latin typeface="Cambria Math" panose="02040503050406030204" pitchFamily="18" charset="0"/>
                                        </a:rPr>
                                      </m:ctrlPr>
                                    </m:accPr>
                                    <m:e>
                                      <m:r>
                                        <a:rPr lang="en-GB" i="1">
                                          <a:latin typeface="Cambria Math" panose="02040503050406030204" pitchFamily="18" charset="0"/>
                                          <a:ea typeface="Times New Roman" panose="02020603050405020304" pitchFamily="18" charset="0"/>
                                        </a:rPr>
                                        <m:t>𝜙</m:t>
                                      </m:r>
                                    </m:e>
                                  </m:acc>
                                </m:e>
                                <m:sub>
                                  <m:r>
                                    <a:rPr lang="en-GB" i="1">
                                      <a:latin typeface="Cambria Math" panose="02040503050406030204" pitchFamily="18" charset="0"/>
                                      <a:ea typeface="Times New Roman" panose="02020603050405020304" pitchFamily="18" charset="0"/>
                                    </a:rPr>
                                    <m:t>𝑗</m:t>
                                  </m:r>
                                </m:sub>
                              </m:sSub>
                            </m:e>
                            <m:sup>
                              <m:r>
                                <a:rPr lang="en-GB" i="1">
                                  <a:latin typeface="Cambria Math" panose="02040503050406030204" pitchFamily="18" charset="0"/>
                                  <a:ea typeface="Times New Roman" panose="02020603050405020304" pitchFamily="18" charset="0"/>
                                </a:rPr>
                                <m:t>4</m:t>
                              </m:r>
                            </m:sup>
                          </m:sSup>
                        </m:num>
                        <m:den>
                          <m:sSub>
                            <m:sSubPr>
                              <m:ctrlPr>
                                <a:rPr lang="en-IN" i="1">
                                  <a:latin typeface="Cambria Math" panose="02040503050406030204" pitchFamily="18" charset="0"/>
                                  <a:ea typeface="Times New Roman" panose="02020603050405020304" pitchFamily="18" charset="0"/>
                                </a:rPr>
                              </m:ctrlPr>
                            </m:sSubPr>
                            <m:e>
                              <m:sSubSup>
                                <m:sSubSupPr>
                                  <m:ctrlPr>
                                    <a:rPr lang="en-US" b="0" i="1" smtClean="0">
                                      <a:latin typeface="Cambria Math" panose="02040503050406030204" pitchFamily="18" charset="0"/>
                                    </a:rPr>
                                  </m:ctrlPr>
                                </m:sSubSupPr>
                                <m:e>
                                  <m:r>
                                    <a:rPr lang="en-GB" i="1">
                                      <a:latin typeface="Cambria Math" panose="02040503050406030204" pitchFamily="18" charset="0"/>
                                    </a:rPr>
                                    <m:t>𝜙</m:t>
                                  </m:r>
                                </m:e>
                                <m:sub>
                                  <m:r>
                                    <a:rPr lang="en-GB" i="1">
                                      <a:latin typeface="Cambria Math" panose="02040503050406030204" pitchFamily="18" charset="0"/>
                                    </a:rPr>
                                    <m:t>0</m:t>
                                  </m:r>
                                </m:sub>
                                <m:sup>
                                  <m:r>
                                    <a:rPr lang="en-US" b="0" i="1" smtClean="0">
                                      <a:latin typeface="Cambria Math" panose="02040503050406030204" pitchFamily="18" charset="0"/>
                                    </a:rPr>
                                    <m:t>2</m:t>
                                  </m:r>
                                </m:sup>
                              </m:sSubSup>
                              <m:r>
                                <a:rPr lang="en-GB" i="1">
                                  <a:latin typeface="Cambria Math" panose="02040503050406030204" pitchFamily="18" charset="0"/>
                                  <a:ea typeface="Times New Roman" panose="02020603050405020304" pitchFamily="18" charset="0"/>
                                </a:rPr>
                                <m:t>𝐿</m:t>
                              </m:r>
                            </m:e>
                            <m:sub>
                              <m:r>
                                <a:rPr lang="en-GB" i="1">
                                  <a:latin typeface="Cambria Math" panose="02040503050406030204" pitchFamily="18" charset="0"/>
                                  <a:ea typeface="Times New Roman" panose="02020603050405020304" pitchFamily="18" charset="0"/>
                                </a:rPr>
                                <m:t>𝑗</m:t>
                              </m:r>
                            </m:sub>
                          </m:sSub>
                          <m:r>
                            <a:rPr lang="en-GB" i="1">
                              <a:latin typeface="Cambria Math" panose="02040503050406030204" pitchFamily="18" charset="0"/>
                              <a:ea typeface="Times New Roman" panose="02020603050405020304" pitchFamily="18" charset="0"/>
                            </a:rPr>
                            <m:t>4!</m:t>
                          </m:r>
                        </m:den>
                      </m:f>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5" name="Rectangle 4">
                <a:extLst>
                  <a:ext uri="{FF2B5EF4-FFF2-40B4-BE49-F238E27FC236}">
                    <a16:creationId xmlns:a16="http://schemas.microsoft.com/office/drawing/2014/main" id="{F6A352D8-3648-40B3-E7B1-7FDA48EE75FD}"/>
                  </a:ext>
                </a:extLst>
              </p:cNvPr>
              <p:cNvSpPr>
                <a:spLocks noRot="1" noChangeAspect="1" noMove="1" noResize="1" noEditPoints="1" noAdjustHandles="1" noChangeArrowheads="1" noChangeShapeType="1" noTextEdit="1"/>
              </p:cNvSpPr>
              <p:nvPr/>
            </p:nvSpPr>
            <p:spPr>
              <a:xfrm>
                <a:off x="607804" y="1820218"/>
                <a:ext cx="4256804" cy="919976"/>
              </a:xfrm>
              <a:prstGeom prst="rect">
                <a:avLst/>
              </a:prstGeom>
              <a:blipFill>
                <a:blip r:embed="rId2"/>
                <a:stretch>
                  <a:fillRect/>
                </a:stretch>
              </a:blipFill>
            </p:spPr>
            <p:txBody>
              <a:bodyPr/>
              <a:lstStyle/>
              <a:p>
                <a:r>
                  <a:rPr lang="en-US">
                    <a:noFill/>
                  </a:rPr>
                  <a:t> </a:t>
                </a:r>
              </a:p>
            </p:txBody>
          </p:sp>
        </mc:Fallback>
      </mc:AlternateContent>
      <p:sp>
        <p:nvSpPr>
          <p:cNvPr id="6" name="TextBox 5">
            <a:hlinkClick r:id="rId3" action="ppaction://hlinksldjump"/>
            <a:extLst>
              <a:ext uri="{FF2B5EF4-FFF2-40B4-BE49-F238E27FC236}">
                <a16:creationId xmlns:a16="http://schemas.microsoft.com/office/drawing/2014/main" id="{FA088259-0BFB-FAB7-7FE3-073F460675BF}"/>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94761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408EE-BEA5-521E-1E68-7E55BE3FE49B}"/>
              </a:ext>
            </a:extLst>
          </p:cNvPr>
          <p:cNvSpPr>
            <a:spLocks noGrp="1"/>
          </p:cNvSpPr>
          <p:nvPr>
            <p:ph sz="half" idx="2"/>
          </p:nvPr>
        </p:nvSpPr>
        <p:spPr>
          <a:xfrm>
            <a:off x="180653" y="1173984"/>
            <a:ext cx="8768137" cy="1252224"/>
          </a:xfrm>
        </p:spPr>
        <p:txBody>
          <a:bodyPr/>
          <a:lstStyle/>
          <a:p>
            <a:r>
              <a:rPr lang="en-US" dirty="0"/>
              <a:t>Here is a review on the result obtained if the Hamiltonian of the </a:t>
            </a:r>
            <a:r>
              <a:rPr lang="en-US" dirty="0" err="1"/>
              <a:t>Transmon</a:t>
            </a:r>
            <a:r>
              <a:rPr lang="en-US" dirty="0"/>
              <a:t> is calculated. I have not derived this result and am only including this for reference.</a:t>
            </a:r>
          </a:p>
          <a:p>
            <a:endParaRPr lang="en-US" dirty="0"/>
          </a:p>
          <a:p>
            <a:endParaRPr lang="en-US" dirty="0"/>
          </a:p>
          <a:p>
            <a:endParaRPr lang="en-US" dirty="0"/>
          </a:p>
          <a:p>
            <a:endParaRPr lang="en-US" dirty="0"/>
          </a:p>
          <a:p>
            <a:endParaRPr lang="en-US" dirty="0"/>
          </a:p>
          <a:p>
            <a:r>
              <a:rPr lang="en-US" dirty="0"/>
              <a:t>Deriving this required knowledge of RWA and 1</a:t>
            </a:r>
            <a:r>
              <a:rPr lang="en-US" baseline="30000" dirty="0"/>
              <a:t>st</a:t>
            </a:r>
            <a:r>
              <a:rPr lang="en-US" dirty="0"/>
              <a:t> Order Perturbation Theory, which I have not explored as a part of the project, hence I resorted to a numerical method for calculating the energy eigenvalues. </a:t>
            </a:r>
          </a:p>
        </p:txBody>
      </p:sp>
      <p:sp>
        <p:nvSpPr>
          <p:cNvPr id="4" name="Title 1">
            <a:extLst>
              <a:ext uri="{FF2B5EF4-FFF2-40B4-BE49-F238E27FC236}">
                <a16:creationId xmlns:a16="http://schemas.microsoft.com/office/drawing/2014/main" id="{C7BD48DC-0AAB-B872-7CB0-ADE6EC01EA9D}"/>
              </a:ext>
            </a:extLst>
          </p:cNvPr>
          <p:cNvSpPr>
            <a:spLocks noGrp="1"/>
          </p:cNvSpPr>
          <p:nvPr>
            <p:ph type="title"/>
          </p:nvPr>
        </p:nvSpPr>
        <p:spPr/>
        <p:txBody>
          <a:bodyPr/>
          <a:lstStyle/>
          <a:p>
            <a:r>
              <a:rPr lang="en-US" dirty="0"/>
              <a:t>Anharmonicity and Introduction to the </a:t>
            </a:r>
            <a:r>
              <a:rPr lang="en-US" dirty="0" err="1"/>
              <a:t>Transmon</a:t>
            </a:r>
            <a:r>
              <a:rPr lang="en-US" dirty="0"/>
              <a:t> Qubit</a:t>
            </a:r>
          </a:p>
        </p:txBody>
      </p:sp>
      <p:pic>
        <p:nvPicPr>
          <p:cNvPr id="5" name="Picture 4">
            <a:extLst>
              <a:ext uri="{FF2B5EF4-FFF2-40B4-BE49-F238E27FC236}">
                <a16:creationId xmlns:a16="http://schemas.microsoft.com/office/drawing/2014/main" id="{ECEBD8C7-E09E-66C7-A484-267B7D19B8C6}"/>
              </a:ext>
            </a:extLst>
          </p:cNvPr>
          <p:cNvPicPr>
            <a:picLocks noChangeAspect="1"/>
          </p:cNvPicPr>
          <p:nvPr/>
        </p:nvPicPr>
        <p:blipFill>
          <a:blip r:embed="rId2"/>
          <a:stretch>
            <a:fillRect/>
          </a:stretch>
        </p:blipFill>
        <p:spPr>
          <a:xfrm>
            <a:off x="752348" y="2429256"/>
            <a:ext cx="2868676" cy="1881217"/>
          </a:xfrm>
          <a:prstGeom prst="rect">
            <a:avLst/>
          </a:prstGeom>
          <a:ln>
            <a:solidFill>
              <a:schemeClr val="tx1"/>
            </a:solidFill>
          </a:ln>
        </p:spPr>
      </p:pic>
      <p:pic>
        <p:nvPicPr>
          <p:cNvPr id="6" name="Picture 5">
            <a:extLst>
              <a:ext uri="{FF2B5EF4-FFF2-40B4-BE49-F238E27FC236}">
                <a16:creationId xmlns:a16="http://schemas.microsoft.com/office/drawing/2014/main" id="{3FD1E119-2A6A-BF82-D4B6-84B88BC29846}"/>
              </a:ext>
            </a:extLst>
          </p:cNvPr>
          <p:cNvPicPr>
            <a:picLocks noChangeAspect="1"/>
          </p:cNvPicPr>
          <p:nvPr/>
        </p:nvPicPr>
        <p:blipFill>
          <a:blip r:embed="rId3"/>
          <a:stretch>
            <a:fillRect/>
          </a:stretch>
        </p:blipFill>
        <p:spPr>
          <a:xfrm>
            <a:off x="3817712" y="2628878"/>
            <a:ext cx="3405022" cy="1681595"/>
          </a:xfrm>
          <a:prstGeom prst="rect">
            <a:avLst/>
          </a:prstGeom>
          <a:ln>
            <a:solidFill>
              <a:schemeClr val="tx1"/>
            </a:solidFill>
          </a:ln>
        </p:spPr>
      </p:pic>
      <p:sp>
        <p:nvSpPr>
          <p:cNvPr id="7" name="TextBox 6">
            <a:extLst>
              <a:ext uri="{FF2B5EF4-FFF2-40B4-BE49-F238E27FC236}">
                <a16:creationId xmlns:a16="http://schemas.microsoft.com/office/drawing/2014/main" id="{6DE9A4C2-0EF5-B2EB-1B97-162322CDC424}"/>
              </a:ext>
            </a:extLst>
          </p:cNvPr>
          <p:cNvSpPr txBox="1"/>
          <p:nvPr/>
        </p:nvSpPr>
        <p:spPr>
          <a:xfrm>
            <a:off x="3757479" y="2283930"/>
            <a:ext cx="1778051" cy="369332"/>
          </a:xfrm>
          <a:prstGeom prst="rect">
            <a:avLst/>
          </a:prstGeom>
          <a:noFill/>
        </p:spPr>
        <p:txBody>
          <a:bodyPr wrap="none" rtlCol="0">
            <a:spAutoFit/>
          </a:bodyPr>
          <a:lstStyle/>
          <a:p>
            <a:r>
              <a:rPr lang="en-US" dirty="0"/>
              <a:t>Kerr Hamiltonian</a:t>
            </a:r>
          </a:p>
        </p:txBody>
      </p:sp>
    </p:spTree>
    <p:extLst>
      <p:ext uri="{BB962C8B-B14F-4D97-AF65-F5344CB8AC3E}">
        <p14:creationId xmlns:p14="http://schemas.microsoft.com/office/powerpoint/2010/main" val="2836513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068C-C9F9-1C7C-B1A9-59C99B8CB065}"/>
              </a:ext>
            </a:extLst>
          </p:cNvPr>
          <p:cNvSpPr>
            <a:spLocks noGrp="1"/>
          </p:cNvSpPr>
          <p:nvPr>
            <p:ph type="title"/>
          </p:nvPr>
        </p:nvSpPr>
        <p:spPr/>
        <p:txBody>
          <a:bodyPr/>
          <a:lstStyle/>
          <a:p>
            <a:r>
              <a:rPr lang="en-US" dirty="0"/>
              <a:t>Simulating 1-D Potentials using MATLAB</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D24A87-E8CF-BDCF-B311-D9DFD6312A52}"/>
                  </a:ext>
                </a:extLst>
              </p:cNvPr>
              <p:cNvSpPr>
                <a:spLocks noGrp="1"/>
              </p:cNvSpPr>
              <p:nvPr>
                <p:ph sz="half" idx="2"/>
              </p:nvPr>
            </p:nvSpPr>
            <p:spPr/>
            <p:txBody>
              <a:bodyPr/>
              <a:lstStyle/>
              <a:p>
                <a:r>
                  <a:rPr lang="en-US" sz="2000" dirty="0">
                    <a:latin typeface="+mn-lt"/>
                  </a:rPr>
                  <a:t>Solving these equations can be cumbersome. Hence, we rely on numerical methods. </a:t>
                </a:r>
              </a:p>
              <a:p>
                <a:r>
                  <a:rPr lang="en-US" sz="2000" dirty="0">
                    <a:latin typeface="+mn-lt"/>
                  </a:rPr>
                  <a:t>The method I have used to solve the AHO revolves around dividing our space into N points and using a discrete version of the Schrodinger Equation to obtain the Wave Function and Energy Eigenvalues.</a:t>
                </a:r>
              </a:p>
              <a:p>
                <a:r>
                  <a:rPr lang="en-US" sz="2000" dirty="0">
                    <a:latin typeface="+mn-lt"/>
                  </a:rPr>
                  <a:t>If we assume the wave function at the </a:t>
                </a:r>
                <a:r>
                  <a:rPr lang="en-US" sz="2000" dirty="0" err="1">
                    <a:latin typeface="+mn-lt"/>
                  </a:rPr>
                  <a:t>j</a:t>
                </a:r>
                <a:r>
                  <a:rPr lang="en-US" sz="2000" baseline="30000" dirty="0" err="1">
                    <a:latin typeface="+mn-lt"/>
                  </a:rPr>
                  <a:t>th</a:t>
                </a:r>
                <a:r>
                  <a:rPr lang="en-US" sz="2000" dirty="0">
                    <a:latin typeface="+mn-lt"/>
                  </a:rPr>
                  <a:t> point to be </a:t>
                </a:r>
                <a14:m>
                  <m:oMath xmlns:m="http://schemas.openxmlformats.org/officeDocument/2006/math">
                    <m:sSub>
                      <m:sSubPr>
                        <m:ctrlPr>
                          <a:rPr lang="en-IN"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𝜓</m:t>
                        </m:r>
                      </m:e>
                      <m:sub>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n-US" sz="2000" dirty="0">
                    <a:latin typeface="+mn-lt"/>
                  </a:rPr>
                  <a:t>, then the 2</a:t>
                </a:r>
                <a:r>
                  <a:rPr lang="en-US" sz="2000" baseline="30000" dirty="0">
                    <a:latin typeface="+mn-lt"/>
                  </a:rPr>
                  <a:t>nd</a:t>
                </a:r>
                <a:r>
                  <a:rPr lang="en-US" sz="2000" dirty="0">
                    <a:latin typeface="+mn-lt"/>
                  </a:rPr>
                  <a:t> derivative can be expressed in a discrete form in terms of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GB" sz="2000" i="1">
                            <a:latin typeface="Cambria Math" panose="02040503050406030204" pitchFamily="18" charset="0"/>
                            <a:ea typeface="Times New Roman" panose="02020603050405020304" pitchFamily="18" charset="0"/>
                            <a:cs typeface="Times New Roman" panose="02020603050405020304" pitchFamily="18" charset="0"/>
                          </a:rPr>
                          <m:t>𝜓</m:t>
                        </m:r>
                      </m:e>
                      <m:sub>
                        <m:r>
                          <a:rPr lang="en-GB" sz="2000" i="1">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n-US" sz="2000" dirty="0">
                    <a:latin typeface="+mn-lt"/>
                  </a:rPr>
                  <a:t>,</a:t>
                </a:r>
                <a:r>
                  <a:rPr lang="en-IN" sz="2000" dirty="0">
                    <a:ea typeface="Times New Roman" panose="02020603050405020304" pitchFamily="18" charset="0"/>
                    <a:cs typeface="Times New Roman" panose="02020603050405020304" pitchFamily="18" charset="0"/>
                  </a:rPr>
                  <a:t>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GB" sz="2000" i="1">
                            <a:latin typeface="Cambria Math" panose="02040503050406030204" pitchFamily="18" charset="0"/>
                            <a:ea typeface="Times New Roman" panose="02020603050405020304" pitchFamily="18" charset="0"/>
                            <a:cs typeface="Times New Roman" panose="02020603050405020304" pitchFamily="18" charset="0"/>
                          </a:rPr>
                          <m:t>𝜓</m:t>
                        </m:r>
                      </m:e>
                      <m:sub>
                        <m:r>
                          <a:rPr lang="en-GB" sz="2000" i="1">
                            <a:latin typeface="Cambria Math" panose="02040503050406030204" pitchFamily="18" charset="0"/>
                            <a:ea typeface="Times New Roman" panose="02020603050405020304" pitchFamily="18" charset="0"/>
                            <a:cs typeface="Times New Roman" panose="02020603050405020304" pitchFamily="18" charset="0"/>
                          </a:rPr>
                          <m:t>𝑗</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sz="2000" dirty="0">
                    <a:latin typeface="+mn-lt"/>
                  </a:rPr>
                  <a:t> and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GB" sz="2000" i="1">
                            <a:latin typeface="Cambria Math" panose="02040503050406030204" pitchFamily="18" charset="0"/>
                            <a:ea typeface="Times New Roman" panose="02020603050405020304" pitchFamily="18" charset="0"/>
                            <a:cs typeface="Times New Roman" panose="02020603050405020304" pitchFamily="18" charset="0"/>
                          </a:rPr>
                          <m:t>𝜓</m:t>
                        </m:r>
                      </m:e>
                      <m:sub>
                        <m:r>
                          <a:rPr lang="en-GB" sz="2000" i="1">
                            <a:latin typeface="Cambria Math" panose="02040503050406030204" pitchFamily="18" charset="0"/>
                            <a:ea typeface="Times New Roman" panose="02020603050405020304" pitchFamily="18" charset="0"/>
                            <a:cs typeface="Times New Roman" panose="02020603050405020304" pitchFamily="18" charset="0"/>
                          </a:rPr>
                          <m:t>𝑗</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sz="2000" dirty="0">
                    <a:latin typeface="+mn-lt"/>
                  </a:rPr>
                  <a:t>. Hence for j = 1 to N-1 we get N-1 equations. </a:t>
                </a:r>
              </a:p>
              <a:p>
                <a:r>
                  <a:rPr lang="en-US" sz="2000" dirty="0">
                    <a:latin typeface="+mn-lt"/>
                  </a:rPr>
                  <a:t>For j=0 and j=N, we apply certain boundary conditions. Since we are not dealing with infinite space here, we have to assume that our particle would be bounded at these points. By taking N to be very large and assessing only the lower energy eigenstates, we can approximate for an unbounded system. </a:t>
                </a:r>
              </a:p>
            </p:txBody>
          </p:sp>
        </mc:Choice>
        <mc:Fallback>
          <p:sp>
            <p:nvSpPr>
              <p:cNvPr id="3" name="Content Placeholder 2">
                <a:extLst>
                  <a:ext uri="{FF2B5EF4-FFF2-40B4-BE49-F238E27FC236}">
                    <a16:creationId xmlns:a16="http://schemas.microsoft.com/office/drawing/2014/main" id="{C0D24A87-E8CF-BDCF-B311-D9DFD6312A52}"/>
                  </a:ext>
                </a:extLst>
              </p:cNvPr>
              <p:cNvSpPr>
                <a:spLocks noGrp="1" noRot="1" noChangeAspect="1" noMove="1" noResize="1" noEditPoints="1" noAdjustHandles="1" noChangeArrowheads="1" noChangeShapeType="1" noTextEdit="1"/>
              </p:cNvSpPr>
              <p:nvPr>
                <p:ph sz="half" idx="2"/>
              </p:nvPr>
            </p:nvSpPr>
            <p:spPr>
              <a:blipFill>
                <a:blip r:embed="rId2"/>
                <a:stretch>
                  <a:fillRect l="-579" t="-728" r="-1013"/>
                </a:stretch>
              </a:blipFill>
            </p:spPr>
            <p:txBody>
              <a:bodyPr/>
              <a:lstStyle/>
              <a:p>
                <a:r>
                  <a:rPr lang="en-US">
                    <a:noFill/>
                  </a:rPr>
                  <a:t> </a:t>
                </a:r>
              </a:p>
            </p:txBody>
          </p:sp>
        </mc:Fallback>
      </mc:AlternateContent>
      <p:sp>
        <p:nvSpPr>
          <p:cNvPr id="4" name="TextBox 3">
            <a:hlinkClick r:id="rId3" action="ppaction://hlinksldjump"/>
            <a:extLst>
              <a:ext uri="{FF2B5EF4-FFF2-40B4-BE49-F238E27FC236}">
                <a16:creationId xmlns:a16="http://schemas.microsoft.com/office/drawing/2014/main" id="{D3C752FF-830B-2BFC-94ED-07011303245E}"/>
              </a:ext>
            </a:extLst>
          </p:cNvPr>
          <p:cNvSpPr txBox="1"/>
          <p:nvPr/>
        </p:nvSpPr>
        <p:spPr>
          <a:xfrm>
            <a:off x="4091" y="6393400"/>
            <a:ext cx="6072496"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[3] </a:t>
            </a: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Luke Polson Physics Blog - Numerically Finding the Eigenstates/Energies of a 1D Quantum System </a:t>
            </a:r>
            <a:endPar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240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1363-A07D-DD9B-DEF7-8944521FD7D3}"/>
              </a:ext>
            </a:extLst>
          </p:cNvPr>
          <p:cNvSpPr>
            <a:spLocks noGrp="1"/>
          </p:cNvSpPr>
          <p:nvPr>
            <p:ph type="title"/>
          </p:nvPr>
        </p:nvSpPr>
        <p:spPr/>
        <p:txBody>
          <a:bodyPr/>
          <a:lstStyle/>
          <a:p>
            <a:r>
              <a:rPr lang="en-US" dirty="0"/>
              <a:t>Simulating 1-D Potentials using MATLAB</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4551A2-05E3-F9AF-53D0-550D09362D9F}"/>
                  </a:ext>
                </a:extLst>
              </p:cNvPr>
              <p:cNvSpPr>
                <a:spLocks noGrp="1"/>
              </p:cNvSpPr>
              <p:nvPr>
                <p:ph sz="half" idx="2"/>
              </p:nvPr>
            </p:nvSpPr>
            <p:spPr/>
            <p:txBody>
              <a:bodyPr/>
              <a:lstStyle/>
              <a:p>
                <a:pPr marL="0" indent="0">
                  <a:buNone/>
                </a:pPr>
                <a:r>
                  <a:rPr lang="en-GB" sz="2000" dirty="0">
                    <a:effectLst/>
                    <a:latin typeface="+mn-lt"/>
                    <a:ea typeface="Times New Roman" panose="02020603050405020304" pitchFamily="18" charset="0"/>
                  </a:rPr>
                  <a:t>In this method, we use an approximation that the system has the boundary conditions:</a:t>
                </a:r>
              </a:p>
              <a:p>
                <a:endParaRPr lang="en-IN" sz="20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i="1">
                          <a:effectLst/>
                          <a:latin typeface="+mn-lt"/>
                          <a:ea typeface="Times New Roman" panose="02020603050405020304" pitchFamily="18" charset="0"/>
                        </a:rPr>
                        <m:t>𝜓</m:t>
                      </m:r>
                      <m:d>
                        <m:dPr>
                          <m:ctrlPr>
                            <a:rPr lang="en-IN" sz="2000" i="1">
                              <a:effectLst/>
                              <a:latin typeface="+mn-lt"/>
                              <a:ea typeface="Times New Roman" panose="02020603050405020304" pitchFamily="18" charset="0"/>
                            </a:rPr>
                          </m:ctrlPr>
                        </m:dPr>
                        <m:e>
                          <m:r>
                            <a:rPr lang="en-GB" sz="2000" i="1">
                              <a:effectLst/>
                              <a:latin typeface="+mn-lt"/>
                              <a:ea typeface="Times New Roman" panose="02020603050405020304" pitchFamily="18" charset="0"/>
                            </a:rPr>
                            <m:t>0</m:t>
                          </m:r>
                        </m:e>
                      </m:d>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𝜓</m:t>
                      </m:r>
                      <m:d>
                        <m:dPr>
                          <m:ctrlPr>
                            <a:rPr lang="en-IN" sz="2000" i="1">
                              <a:effectLst/>
                              <a:latin typeface="+mn-lt"/>
                              <a:ea typeface="Times New Roman" panose="02020603050405020304" pitchFamily="18" charset="0"/>
                            </a:rPr>
                          </m:ctrlPr>
                        </m:dPr>
                        <m:e>
                          <m:r>
                            <a:rPr lang="en-GB" sz="2000" i="1">
                              <a:effectLst/>
                              <a:latin typeface="+mn-lt"/>
                              <a:ea typeface="Times New Roman" panose="02020603050405020304" pitchFamily="18" charset="0"/>
                            </a:rPr>
                            <m:t>𝐿</m:t>
                          </m:r>
                        </m:e>
                      </m:d>
                      <m:r>
                        <a:rPr lang="en-GB" sz="2000" i="1">
                          <a:effectLst/>
                          <a:latin typeface="+mn-lt"/>
                          <a:ea typeface="Times New Roman" panose="02020603050405020304" pitchFamily="18" charset="0"/>
                        </a:rPr>
                        <m:t>=0</m:t>
                      </m:r>
                    </m:oMath>
                  </m:oMathPara>
                </a14:m>
                <a:endParaRPr lang="en-IN" sz="2000" dirty="0">
                  <a:effectLst/>
                  <a:latin typeface="+mn-lt"/>
                  <a:ea typeface="Times New Roman" panose="02020603050405020304" pitchFamily="18" charset="0"/>
                </a:endParaRPr>
              </a:p>
              <a:p>
                <a:pPr marL="0" indent="0">
                  <a:buNone/>
                </a:pPr>
                <a:endParaRPr lang="en-IN" sz="2000" dirty="0">
                  <a:effectLst/>
                  <a:latin typeface="+mn-lt"/>
                  <a:ea typeface="Times New Roman" panose="02020603050405020304" pitchFamily="18" charset="0"/>
                </a:endParaRPr>
              </a:p>
              <a:p>
                <a:pPr marL="0" indent="0">
                  <a:buNone/>
                </a:pPr>
                <a:r>
                  <a:rPr lang="en-GB" sz="2000" dirty="0">
                    <a:effectLst/>
                    <a:latin typeface="+mn-lt"/>
                    <a:ea typeface="Times New Roman" panose="02020603050405020304" pitchFamily="18" charset="0"/>
                  </a:rPr>
                  <a:t>i.e., the particle is bounded from x=0 to x=L. </a:t>
                </a:r>
                <a:endParaRPr lang="en-GB" sz="2000" dirty="0">
                  <a:latin typeface="+mn-lt"/>
                  <a:ea typeface="Times New Roman" panose="02020603050405020304" pitchFamily="18" charset="0"/>
                </a:endParaRPr>
              </a:p>
              <a:p>
                <a:pPr marL="0" indent="0">
                  <a:buNone/>
                </a:pPr>
                <a:endParaRPr lang="en-IN" sz="2000" dirty="0">
                  <a:effectLst/>
                  <a:latin typeface="+mn-lt"/>
                  <a:ea typeface="Times New Roman" panose="02020603050405020304" pitchFamily="18" charset="0"/>
                </a:endParaRPr>
              </a:p>
              <a:p>
                <a:pPr marL="0" indent="0">
                  <a:buNone/>
                </a:pPr>
                <a:r>
                  <a:rPr lang="en-GB" sz="2000" dirty="0">
                    <a:effectLst/>
                    <a:latin typeface="+mn-lt"/>
                    <a:ea typeface="Times New Roman" panose="02020603050405020304" pitchFamily="18" charset="0"/>
                  </a:rPr>
                  <a:t>For a 1-D potential, the Time Independent Schrodinger Equation is written as:</a:t>
                </a:r>
                <a:endParaRPr lang="en-IN" sz="20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sSup>
                            <m:sSupPr>
                              <m:ctrlPr>
                                <a:rPr lang="en-IN" sz="2000" i="1">
                                  <a:effectLst/>
                                  <a:latin typeface="+mn-lt"/>
                                  <a:ea typeface="Times New Roman" panose="02020603050405020304" pitchFamily="18" charset="0"/>
                                </a:rPr>
                              </m:ctrlPr>
                            </m:sSupPr>
                            <m:e>
                              <m:r>
                                <a:rPr lang="en-GB" sz="2000" i="1">
                                  <a:effectLst/>
                                  <a:latin typeface="+mn-lt"/>
                                  <a:ea typeface="Times New Roman" panose="02020603050405020304" pitchFamily="18" charset="0"/>
                                </a:rPr>
                                <m:t>ℏ</m:t>
                              </m:r>
                            </m:e>
                            <m:sup>
                              <m:r>
                                <a:rPr lang="en-GB" sz="2000" i="1">
                                  <a:effectLst/>
                                  <a:latin typeface="+mn-lt"/>
                                  <a:ea typeface="Times New Roman" panose="02020603050405020304" pitchFamily="18" charset="0"/>
                                </a:rPr>
                                <m:t>2</m:t>
                              </m:r>
                            </m:sup>
                          </m:sSup>
                        </m:num>
                        <m:den>
                          <m:r>
                            <a:rPr lang="en-GB" sz="2000" i="1">
                              <a:effectLst/>
                              <a:latin typeface="+mn-lt"/>
                              <a:ea typeface="Times New Roman" panose="02020603050405020304" pitchFamily="18" charset="0"/>
                            </a:rPr>
                            <m:t>2</m:t>
                          </m:r>
                          <m:r>
                            <a:rPr lang="en-GB" sz="2000" i="1">
                              <a:effectLst/>
                              <a:latin typeface="+mn-lt"/>
                              <a:ea typeface="Times New Roman" panose="02020603050405020304" pitchFamily="18" charset="0"/>
                            </a:rPr>
                            <m:t>𝑚</m:t>
                          </m:r>
                        </m:den>
                      </m:f>
                      <m:f>
                        <m:fPr>
                          <m:ctrlPr>
                            <a:rPr lang="en-IN" sz="2000" i="1">
                              <a:effectLst/>
                              <a:latin typeface="+mn-lt"/>
                              <a:ea typeface="Times New Roman" panose="02020603050405020304" pitchFamily="18" charset="0"/>
                            </a:rPr>
                          </m:ctrlPr>
                        </m:fPr>
                        <m:num>
                          <m:sSup>
                            <m:sSupPr>
                              <m:ctrlPr>
                                <a:rPr lang="en-IN" sz="2000" i="1">
                                  <a:effectLst/>
                                  <a:latin typeface="+mn-lt"/>
                                  <a:ea typeface="Times New Roman" panose="02020603050405020304" pitchFamily="18" charset="0"/>
                                </a:rPr>
                              </m:ctrlPr>
                            </m:sSupPr>
                            <m:e>
                              <m:r>
                                <a:rPr lang="en-GB" sz="2000" i="1">
                                  <a:effectLst/>
                                  <a:latin typeface="+mn-lt"/>
                                  <a:ea typeface="Times New Roman" panose="02020603050405020304" pitchFamily="18" charset="0"/>
                                </a:rPr>
                                <m:t>𝜕</m:t>
                              </m:r>
                            </m:e>
                            <m:sup>
                              <m:r>
                                <a:rPr lang="en-GB" sz="2000" i="1">
                                  <a:effectLst/>
                                  <a:latin typeface="+mn-lt"/>
                                  <a:ea typeface="Times New Roman" panose="02020603050405020304" pitchFamily="18" charset="0"/>
                                </a:rPr>
                                <m:t>2</m:t>
                              </m:r>
                            </m:sup>
                          </m:sSup>
                          <m:r>
                            <a:rPr lang="en-GB" sz="2000" i="1">
                              <a:effectLst/>
                              <a:latin typeface="+mn-lt"/>
                              <a:ea typeface="Times New Roman" panose="02020603050405020304" pitchFamily="18" charset="0"/>
                            </a:rPr>
                            <m:t>𝜓</m:t>
                          </m:r>
                        </m:num>
                        <m:den>
                          <m:r>
                            <a:rPr lang="en-GB" sz="2000" i="1">
                              <a:effectLst/>
                              <a:latin typeface="+mn-lt"/>
                              <a:ea typeface="Times New Roman" panose="02020603050405020304" pitchFamily="18" charset="0"/>
                            </a:rPr>
                            <m:t>𝜕</m:t>
                          </m:r>
                          <m:sSup>
                            <m:sSupPr>
                              <m:ctrlPr>
                                <a:rPr lang="en-IN" sz="2000" i="1">
                                  <a:effectLst/>
                                  <a:latin typeface="+mn-lt"/>
                                  <a:ea typeface="Times New Roman" panose="02020603050405020304" pitchFamily="18" charset="0"/>
                                </a:rPr>
                              </m:ctrlPr>
                            </m:sSupPr>
                            <m:e>
                              <m:r>
                                <a:rPr lang="en-GB" sz="2000" i="1">
                                  <a:effectLst/>
                                  <a:latin typeface="+mn-lt"/>
                                  <a:ea typeface="Times New Roman" panose="02020603050405020304" pitchFamily="18" charset="0"/>
                                </a:rPr>
                                <m:t>𝑥</m:t>
                              </m:r>
                            </m:e>
                            <m:sup>
                              <m:r>
                                <a:rPr lang="en-GB" sz="2000" i="1">
                                  <a:effectLst/>
                                  <a:latin typeface="+mn-lt"/>
                                  <a:ea typeface="Times New Roman" panose="02020603050405020304" pitchFamily="18" charset="0"/>
                                </a:rPr>
                                <m:t>2</m:t>
                              </m:r>
                            </m:sup>
                          </m:sSup>
                        </m:den>
                      </m:f>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𝑉</m:t>
                      </m:r>
                      <m:d>
                        <m:dPr>
                          <m:ctrlPr>
                            <a:rPr lang="en-IN" sz="2000" i="1">
                              <a:effectLst/>
                              <a:latin typeface="+mn-lt"/>
                              <a:ea typeface="Times New Roman" panose="02020603050405020304" pitchFamily="18" charset="0"/>
                            </a:rPr>
                          </m:ctrlPr>
                        </m:dPr>
                        <m:e>
                          <m:r>
                            <a:rPr lang="en-GB" sz="2000" i="1">
                              <a:effectLst/>
                              <a:latin typeface="+mn-lt"/>
                              <a:ea typeface="Times New Roman" panose="02020603050405020304" pitchFamily="18" charset="0"/>
                            </a:rPr>
                            <m:t>𝑥</m:t>
                          </m:r>
                        </m:e>
                      </m:d>
                      <m:r>
                        <a:rPr lang="en-GB" sz="2000" i="1">
                          <a:effectLst/>
                          <a:latin typeface="+mn-lt"/>
                          <a:ea typeface="Times New Roman" panose="02020603050405020304" pitchFamily="18" charset="0"/>
                        </a:rPr>
                        <m:t>𝜓</m:t>
                      </m:r>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𝐸</m:t>
                      </m:r>
                      <m:r>
                        <a:rPr lang="en-GB" sz="2000" i="1">
                          <a:effectLst/>
                          <a:latin typeface="+mn-lt"/>
                          <a:ea typeface="Times New Roman" panose="02020603050405020304" pitchFamily="18" charset="0"/>
                        </a:rPr>
                        <m:t>𝜓</m:t>
                      </m:r>
                      <m:r>
                        <a:rPr lang="en-GB" sz="2000" i="1">
                          <a:effectLst/>
                          <a:latin typeface="+mn-lt"/>
                          <a:ea typeface="Times New Roman" panose="02020603050405020304" pitchFamily="18" charset="0"/>
                        </a:rPr>
                        <m:t> </m:t>
                      </m:r>
                    </m:oMath>
                  </m:oMathPara>
                </a14:m>
                <a:endParaRPr lang="en-IN" sz="2000" dirty="0">
                  <a:effectLst/>
                  <a:latin typeface="+mn-lt"/>
                  <a:ea typeface="Times New Roman" panose="02020603050405020304" pitchFamily="18" charset="0"/>
                </a:endParaRPr>
              </a:p>
              <a:p>
                <a:pPr marL="0" indent="0">
                  <a:buNone/>
                </a:pPr>
                <a:r>
                  <a:rPr lang="en-GB" sz="2000" dirty="0">
                    <a:effectLst/>
                    <a:latin typeface="+mn-lt"/>
                    <a:ea typeface="Times New Roman" panose="02020603050405020304" pitchFamily="18" charset="0"/>
                  </a:rPr>
                  <a:t>Let us use the convention </a:t>
                </a:r>
                <a:r>
                  <a:rPr lang="en-GB" sz="2000" dirty="0" err="1">
                    <a:effectLst/>
                    <a:latin typeface="+mn-lt"/>
                    <a:ea typeface="Times New Roman" panose="02020603050405020304" pitchFamily="18" charset="0"/>
                  </a:rPr>
                  <a:t>ħ</a:t>
                </a:r>
                <a:r>
                  <a:rPr lang="en-GB" sz="2000" dirty="0">
                    <a:effectLst/>
                    <a:latin typeface="+mn-lt"/>
                    <a:ea typeface="Times New Roman" panose="02020603050405020304" pitchFamily="18" charset="0"/>
                  </a:rPr>
                  <a:t>=1, and non-</a:t>
                </a:r>
                <a:r>
                  <a:rPr lang="en-GB" sz="2000" dirty="0" err="1">
                    <a:effectLst/>
                    <a:latin typeface="+mn-lt"/>
                    <a:ea typeface="Times New Roman" panose="02020603050405020304" pitchFamily="18" charset="0"/>
                  </a:rPr>
                  <a:t>dimensionalise</a:t>
                </a:r>
                <a:r>
                  <a:rPr lang="en-GB" sz="2000" dirty="0">
                    <a:effectLst/>
                    <a:latin typeface="+mn-lt"/>
                    <a:ea typeface="Times New Roman" panose="02020603050405020304" pitchFamily="18" charset="0"/>
                  </a:rPr>
                  <a:t> the equation by expressing x = L*y, </a:t>
                </a:r>
                <a:endParaRPr lang="en-IN" sz="20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1</m:t>
                          </m:r>
                        </m:num>
                        <m:den>
                          <m:r>
                            <a:rPr lang="en-GB" sz="2000" i="1">
                              <a:effectLst/>
                              <a:latin typeface="+mn-lt"/>
                              <a:ea typeface="Times New Roman" panose="02020603050405020304" pitchFamily="18" charset="0"/>
                            </a:rPr>
                            <m:t>2</m:t>
                          </m:r>
                        </m:den>
                      </m:f>
                      <m:f>
                        <m:fPr>
                          <m:ctrlPr>
                            <a:rPr lang="en-IN" sz="2000" i="1">
                              <a:effectLst/>
                              <a:latin typeface="+mn-lt"/>
                              <a:ea typeface="Times New Roman" panose="02020603050405020304" pitchFamily="18" charset="0"/>
                            </a:rPr>
                          </m:ctrlPr>
                        </m:fPr>
                        <m:num>
                          <m:sSup>
                            <m:sSupPr>
                              <m:ctrlPr>
                                <a:rPr lang="en-IN" sz="2000" i="1">
                                  <a:effectLst/>
                                  <a:latin typeface="+mn-lt"/>
                                  <a:ea typeface="Times New Roman" panose="02020603050405020304" pitchFamily="18" charset="0"/>
                                </a:rPr>
                              </m:ctrlPr>
                            </m:sSupPr>
                            <m:e>
                              <m:r>
                                <a:rPr lang="en-GB" sz="2000" i="1">
                                  <a:effectLst/>
                                  <a:latin typeface="+mn-lt"/>
                                  <a:ea typeface="Times New Roman" panose="02020603050405020304" pitchFamily="18" charset="0"/>
                                </a:rPr>
                                <m:t>𝑑</m:t>
                              </m:r>
                            </m:e>
                            <m:sup>
                              <m:r>
                                <a:rPr lang="en-GB" sz="2000" i="1">
                                  <a:effectLst/>
                                  <a:latin typeface="+mn-lt"/>
                                  <a:ea typeface="Times New Roman" panose="02020603050405020304" pitchFamily="18" charset="0"/>
                                </a:rPr>
                                <m:t>2</m:t>
                              </m:r>
                            </m:sup>
                          </m:sSup>
                          <m:r>
                            <a:rPr lang="en-GB" sz="2000" i="1">
                              <a:effectLst/>
                              <a:latin typeface="+mn-lt"/>
                              <a:ea typeface="Times New Roman" panose="02020603050405020304" pitchFamily="18" charset="0"/>
                            </a:rPr>
                            <m:t>𝜓</m:t>
                          </m:r>
                        </m:num>
                        <m:den>
                          <m:r>
                            <a:rPr lang="en-GB" sz="2000" i="1">
                              <a:effectLst/>
                              <a:latin typeface="+mn-lt"/>
                              <a:ea typeface="Times New Roman" panose="02020603050405020304" pitchFamily="18" charset="0"/>
                            </a:rPr>
                            <m:t>𝑑</m:t>
                          </m:r>
                          <m:sSup>
                            <m:sSupPr>
                              <m:ctrlPr>
                                <a:rPr lang="en-IN" sz="2000" i="1">
                                  <a:effectLst/>
                                  <a:latin typeface="+mn-lt"/>
                                  <a:ea typeface="Times New Roman" panose="02020603050405020304" pitchFamily="18" charset="0"/>
                                </a:rPr>
                              </m:ctrlPr>
                            </m:sSupPr>
                            <m:e>
                              <m:r>
                                <a:rPr lang="en-GB" sz="2000" i="1">
                                  <a:effectLst/>
                                  <a:latin typeface="+mn-lt"/>
                                  <a:ea typeface="Times New Roman" panose="02020603050405020304" pitchFamily="18" charset="0"/>
                                </a:rPr>
                                <m:t>𝑦</m:t>
                              </m:r>
                            </m:e>
                            <m:sup>
                              <m:r>
                                <a:rPr lang="en-GB" sz="2000" i="1">
                                  <a:effectLst/>
                                  <a:latin typeface="+mn-lt"/>
                                  <a:ea typeface="Times New Roman" panose="02020603050405020304" pitchFamily="18" charset="0"/>
                                </a:rPr>
                                <m:t>2</m:t>
                              </m:r>
                            </m:sup>
                          </m:sSup>
                        </m:den>
                      </m:f>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𝑚</m:t>
                      </m:r>
                      <m:sSup>
                        <m:sSupPr>
                          <m:ctrlPr>
                            <a:rPr lang="en-IN" sz="2000" i="1">
                              <a:effectLst/>
                              <a:latin typeface="+mn-lt"/>
                              <a:ea typeface="Times New Roman" panose="02020603050405020304" pitchFamily="18" charset="0"/>
                            </a:rPr>
                          </m:ctrlPr>
                        </m:sSupPr>
                        <m:e>
                          <m:r>
                            <a:rPr lang="en-GB" sz="2000" i="1">
                              <a:effectLst/>
                              <a:latin typeface="+mn-lt"/>
                              <a:ea typeface="Times New Roman" panose="02020603050405020304" pitchFamily="18" charset="0"/>
                            </a:rPr>
                            <m:t>𝐿</m:t>
                          </m:r>
                        </m:e>
                        <m:sup>
                          <m:r>
                            <a:rPr lang="en-GB" sz="2000" i="1">
                              <a:effectLst/>
                              <a:latin typeface="+mn-lt"/>
                              <a:ea typeface="Times New Roman" panose="02020603050405020304" pitchFamily="18" charset="0"/>
                            </a:rPr>
                            <m:t>2</m:t>
                          </m:r>
                        </m:sup>
                      </m:sSup>
                      <m:r>
                        <a:rPr lang="en-GB" sz="2000" i="1">
                          <a:effectLst/>
                          <a:latin typeface="+mn-lt"/>
                          <a:ea typeface="Times New Roman" panose="02020603050405020304" pitchFamily="18" charset="0"/>
                        </a:rPr>
                        <m:t>𝑉</m:t>
                      </m:r>
                      <m:d>
                        <m:dPr>
                          <m:ctrlPr>
                            <a:rPr lang="en-IN" sz="2000" i="1">
                              <a:effectLst/>
                              <a:latin typeface="+mn-lt"/>
                              <a:ea typeface="Times New Roman" panose="02020603050405020304" pitchFamily="18" charset="0"/>
                            </a:rPr>
                          </m:ctrlPr>
                        </m:dPr>
                        <m:e>
                          <m:r>
                            <a:rPr lang="en-GB" sz="2000" i="1">
                              <a:effectLst/>
                              <a:latin typeface="+mn-lt"/>
                              <a:ea typeface="Times New Roman" panose="02020603050405020304" pitchFamily="18" charset="0"/>
                            </a:rPr>
                            <m:t>𝑦</m:t>
                          </m:r>
                        </m:e>
                      </m:d>
                      <m:r>
                        <a:rPr lang="en-GB" sz="2000" i="1">
                          <a:effectLst/>
                          <a:latin typeface="+mn-lt"/>
                          <a:ea typeface="Times New Roman" panose="02020603050405020304" pitchFamily="18" charset="0"/>
                        </a:rPr>
                        <m:t>𝜓</m:t>
                      </m:r>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𝑚</m:t>
                      </m:r>
                      <m:sSup>
                        <m:sSupPr>
                          <m:ctrlPr>
                            <a:rPr lang="en-IN" sz="2000" i="1">
                              <a:effectLst/>
                              <a:latin typeface="+mn-lt"/>
                              <a:ea typeface="Times New Roman" panose="02020603050405020304" pitchFamily="18" charset="0"/>
                            </a:rPr>
                          </m:ctrlPr>
                        </m:sSupPr>
                        <m:e>
                          <m:r>
                            <a:rPr lang="en-GB" sz="2000" i="1">
                              <a:effectLst/>
                              <a:latin typeface="+mn-lt"/>
                              <a:ea typeface="Times New Roman" panose="02020603050405020304" pitchFamily="18" charset="0"/>
                            </a:rPr>
                            <m:t>𝐿</m:t>
                          </m:r>
                        </m:e>
                        <m:sup>
                          <m:r>
                            <a:rPr lang="en-GB" sz="2000" i="1">
                              <a:effectLst/>
                              <a:latin typeface="+mn-lt"/>
                              <a:ea typeface="Times New Roman" panose="02020603050405020304" pitchFamily="18" charset="0"/>
                            </a:rPr>
                            <m:t>2</m:t>
                          </m:r>
                        </m:sup>
                      </m:sSup>
                      <m:r>
                        <a:rPr lang="en-GB" sz="2000" i="1">
                          <a:effectLst/>
                          <a:latin typeface="+mn-lt"/>
                          <a:ea typeface="Times New Roman" panose="02020603050405020304" pitchFamily="18" charset="0"/>
                        </a:rPr>
                        <m:t>𝐸</m:t>
                      </m:r>
                      <m:r>
                        <a:rPr lang="en-GB" sz="2000" i="1">
                          <a:effectLst/>
                          <a:latin typeface="+mn-lt"/>
                          <a:ea typeface="Times New Roman" panose="02020603050405020304" pitchFamily="18" charset="0"/>
                        </a:rPr>
                        <m:t>𝜓</m:t>
                      </m:r>
                    </m:oMath>
                  </m:oMathPara>
                </a14:m>
                <a:endParaRPr lang="en-IN" sz="2000" dirty="0">
                  <a:effectLst/>
                  <a:latin typeface="+mn-lt"/>
                  <a:ea typeface="Times New Roman" panose="02020603050405020304" pitchFamily="18" charset="0"/>
                </a:endParaRPr>
              </a:p>
              <a:p>
                <a:pPr marL="0" indent="0">
                  <a:buNone/>
                </a:pPr>
                <a:r>
                  <a:rPr lang="en-IN" sz="2000" dirty="0">
                    <a:latin typeface="+mn-lt"/>
                    <a:ea typeface="Times New Roman" panose="02020603050405020304" pitchFamily="18" charset="0"/>
                  </a:rPr>
                  <a:t>Note that Boundary Conditions still hold, so </a:t>
                </a:r>
                <a14:m>
                  <m:oMath xmlns:m="http://schemas.openxmlformats.org/officeDocument/2006/math">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IN" sz="1600" i="1">
                            <a:effectLst/>
                            <a:latin typeface="Cambria Math" panose="02040503050406030204" pitchFamily="18" charset="0"/>
                          </a:rPr>
                        </m:ctrlPr>
                      </m:dPr>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=0</m:t>
                        </m:r>
                      </m:e>
                    </m:d>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IN" sz="1600" i="1">
                            <a:effectLst/>
                            <a:latin typeface="Cambria Math" panose="02040503050406030204" pitchFamily="18" charset="0"/>
                          </a:rPr>
                        </m:ctrlPr>
                      </m:dPr>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1600" dirty="0">
                    <a:effectLst/>
                  </a:rPr>
                  <a:t> 0</a:t>
                </a:r>
                <a:endParaRPr lang="en-IN" sz="2000" dirty="0">
                  <a:effectLst/>
                  <a:latin typeface="+mn-lt"/>
                  <a:ea typeface="Times New Roman" panose="02020603050405020304" pitchFamily="18" charset="0"/>
                </a:endParaRPr>
              </a:p>
              <a:p>
                <a:pPr marL="0" indent="0">
                  <a:buNone/>
                </a:pPr>
                <a:endParaRPr lang="en-US" sz="2000" dirty="0">
                  <a:latin typeface="+mn-lt"/>
                </a:endParaRPr>
              </a:p>
            </p:txBody>
          </p:sp>
        </mc:Choice>
        <mc:Fallback>
          <p:sp>
            <p:nvSpPr>
              <p:cNvPr id="3" name="Content Placeholder 2">
                <a:extLst>
                  <a:ext uri="{FF2B5EF4-FFF2-40B4-BE49-F238E27FC236}">
                    <a16:creationId xmlns:a16="http://schemas.microsoft.com/office/drawing/2014/main" id="{084551A2-05E3-F9AF-53D0-550D09362D9F}"/>
                  </a:ext>
                </a:extLst>
              </p:cNvPr>
              <p:cNvSpPr>
                <a:spLocks noGrp="1" noRot="1" noChangeAspect="1" noMove="1" noResize="1" noEditPoints="1" noAdjustHandles="1" noChangeArrowheads="1" noChangeShapeType="1" noTextEdit="1"/>
              </p:cNvSpPr>
              <p:nvPr>
                <p:ph sz="half" idx="2"/>
              </p:nvPr>
            </p:nvSpPr>
            <p:spPr>
              <a:blipFill>
                <a:blip r:embed="rId2"/>
                <a:stretch>
                  <a:fillRect l="-724" t="-728" r="-579" b="-971"/>
                </a:stretch>
              </a:blipFill>
            </p:spPr>
            <p:txBody>
              <a:bodyPr/>
              <a:lstStyle/>
              <a:p>
                <a:r>
                  <a:rPr lang="en-US">
                    <a:noFill/>
                  </a:rPr>
                  <a:t> </a:t>
                </a:r>
              </a:p>
            </p:txBody>
          </p:sp>
        </mc:Fallback>
      </mc:AlternateContent>
      <p:sp>
        <p:nvSpPr>
          <p:cNvPr id="8" name="TextBox 7">
            <a:hlinkClick r:id="rId3" action="ppaction://hlinksldjump"/>
            <a:extLst>
              <a:ext uri="{FF2B5EF4-FFF2-40B4-BE49-F238E27FC236}">
                <a16:creationId xmlns:a16="http://schemas.microsoft.com/office/drawing/2014/main" id="{D7CC286F-5C39-0C79-1976-0ABDF2197BE3}"/>
              </a:ext>
            </a:extLst>
          </p:cNvPr>
          <p:cNvSpPr txBox="1"/>
          <p:nvPr/>
        </p:nvSpPr>
        <p:spPr>
          <a:xfrm>
            <a:off x="4091" y="6393400"/>
            <a:ext cx="6072496"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[3] </a:t>
            </a: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Luke Polson Physics Blog - Numerically Finding the Eigenstates/Energies of a 1D Quantum System </a:t>
            </a:r>
            <a:endPar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600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23092-61AC-90A9-C01E-EF87407ECAC0}"/>
              </a:ext>
            </a:extLst>
          </p:cNvPr>
          <p:cNvSpPr>
            <a:spLocks noGrp="1"/>
          </p:cNvSpPr>
          <p:nvPr>
            <p:ph type="title"/>
          </p:nvPr>
        </p:nvSpPr>
        <p:spPr/>
        <p:txBody>
          <a:bodyPr/>
          <a:lstStyle/>
          <a:p>
            <a:r>
              <a:rPr lang="en-US" dirty="0"/>
              <a:t>Simulating 1-D Potentials using MATLAB</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62D7DB-98CC-AE3D-0680-1843CC1D432C}"/>
                  </a:ext>
                </a:extLst>
              </p:cNvPr>
              <p:cNvSpPr>
                <a:spLocks noGrp="1"/>
              </p:cNvSpPr>
              <p:nvPr>
                <p:ph sz="half" idx="2"/>
              </p:nvPr>
            </p:nvSpPr>
            <p:spPr/>
            <p:txBody>
              <a:bodyPr/>
              <a:lstStyle/>
              <a:p>
                <a:r>
                  <a:rPr lang="en-US" sz="1800" dirty="0">
                    <a:latin typeface="+mn-lt"/>
                  </a:rPr>
                  <a:t>We use a discrete definition of the 2</a:t>
                </a:r>
                <a:r>
                  <a:rPr lang="en-US" sz="1800" baseline="30000" dirty="0">
                    <a:latin typeface="+mn-lt"/>
                  </a:rPr>
                  <a:t>nd</a:t>
                </a:r>
                <a:r>
                  <a:rPr lang="en-US" sz="1800" dirty="0">
                    <a:latin typeface="+mn-lt"/>
                  </a:rPr>
                  <a:t> Derivative:</a:t>
                </a:r>
              </a:p>
              <a:p>
                <a:pPr marL="0" indent="0">
                  <a:buNone/>
                </a:pPr>
                <a14:m>
                  <m:oMathPara xmlns:m="http://schemas.openxmlformats.org/officeDocument/2006/math">
                    <m:oMathParaPr>
                      <m:jc m:val="centerGroup"/>
                    </m:oMathParaPr>
                    <m:oMath xmlns:m="http://schemas.openxmlformats.org/officeDocument/2006/math">
                      <m:sSub>
                        <m:sSubPr>
                          <m:ctrlPr>
                            <a:rPr lang="en-IN" sz="1600" i="1" smtClean="0">
                              <a:effectLst/>
                              <a:latin typeface="+mn-lt"/>
                              <a:ea typeface="Times New Roman" panose="02020603050405020304" pitchFamily="18" charset="0"/>
                            </a:rPr>
                          </m:ctrlPr>
                        </m:sSubPr>
                        <m:e>
                          <m:f>
                            <m:fPr>
                              <m:ctrlPr>
                                <a:rPr lang="en-IN" sz="1600" i="1">
                                  <a:effectLst/>
                                  <a:latin typeface="+mn-lt"/>
                                  <a:ea typeface="Times New Roman" panose="02020603050405020304" pitchFamily="18" charset="0"/>
                                </a:rPr>
                              </m:ctrlPr>
                            </m:fPr>
                            <m:num>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𝑑</m:t>
                                  </m:r>
                                </m:e>
                                <m:sup>
                                  <m:r>
                                    <a:rPr lang="en-GB" sz="1600" i="1">
                                      <a:effectLst/>
                                      <a:latin typeface="+mn-lt"/>
                                      <a:ea typeface="Times New Roman" panose="02020603050405020304" pitchFamily="18" charset="0"/>
                                    </a:rPr>
                                    <m:t>2</m:t>
                                  </m:r>
                                </m:sup>
                              </m:sSup>
                              <m:r>
                                <a:rPr lang="en-GB" sz="1600" i="1">
                                  <a:effectLst/>
                                  <a:latin typeface="+mn-lt"/>
                                  <a:ea typeface="Times New Roman" panose="02020603050405020304" pitchFamily="18" charset="0"/>
                                </a:rPr>
                                <m:t>𝜓</m:t>
                              </m:r>
                            </m:num>
                            <m:den>
                              <m:r>
                                <a:rPr lang="en-GB" sz="1600" i="1">
                                  <a:effectLst/>
                                  <a:latin typeface="+mn-lt"/>
                                  <a:ea typeface="Times New Roman" panose="02020603050405020304" pitchFamily="18" charset="0"/>
                                </a:rPr>
                                <m:t>𝑑</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𝑦</m:t>
                                  </m:r>
                                </m:e>
                                <m:sup>
                                  <m:r>
                                    <a:rPr lang="en-GB" sz="1600" i="1">
                                      <a:effectLst/>
                                      <a:latin typeface="+mn-lt"/>
                                      <a:ea typeface="Times New Roman" panose="02020603050405020304" pitchFamily="18" charset="0"/>
                                    </a:rPr>
                                    <m:t>2</m:t>
                                  </m:r>
                                </m:sup>
                              </m:sSup>
                            </m:den>
                          </m:f>
                        </m:e>
                        <m:sub>
                          <m:r>
                            <a:rPr lang="en-GB" sz="1600" i="1">
                              <a:effectLst/>
                              <a:latin typeface="+mn-lt"/>
                              <a:ea typeface="Times New Roman" panose="02020603050405020304" pitchFamily="18" charset="0"/>
                            </a:rPr>
                            <m:t>𝑦</m:t>
                          </m:r>
                          <m:r>
                            <a:rPr lang="en-GB" sz="1600" i="1">
                              <a:effectLst/>
                              <a:latin typeface="+mn-lt"/>
                              <a:ea typeface="Times New Roman" panose="02020603050405020304" pitchFamily="18" charset="0"/>
                            </a:rPr>
                            <m:t>=</m:t>
                          </m:r>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m:t>
                          </m:r>
                          <m:r>
                            <a:rPr lang="en-GB" sz="1600" i="1">
                              <a:effectLst/>
                              <a:latin typeface="+mn-lt"/>
                              <a:ea typeface="Times New Roman" panose="02020603050405020304" pitchFamily="18" charset="0"/>
                            </a:rPr>
                            <m:t>𝑦</m:t>
                          </m:r>
                        </m:sub>
                      </m:sSub>
                      <m:r>
                        <a:rPr lang="en-GB" sz="1600" i="1">
                          <a:effectLst/>
                          <a:latin typeface="+mn-lt"/>
                          <a:ea typeface="Times New Roman" panose="02020603050405020304" pitchFamily="18" charset="0"/>
                        </a:rPr>
                        <m:t>≈</m:t>
                      </m:r>
                      <m:f>
                        <m:fPr>
                          <m:ctrlPr>
                            <a:rPr lang="en-IN" sz="1600" i="1">
                              <a:effectLst/>
                              <a:latin typeface="+mn-lt"/>
                              <a:ea typeface="Times New Roman" panose="02020603050405020304" pitchFamily="18" charset="0"/>
                            </a:rPr>
                          </m:ctrlPr>
                        </m:fPr>
                        <m:num>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+1</m:t>
                              </m:r>
                            </m:sub>
                          </m:sSub>
                          <m:r>
                            <a:rPr lang="en-GB" sz="1600" i="1">
                              <a:effectLst/>
                              <a:latin typeface="+mn-lt"/>
                              <a:ea typeface="Times New Roman" panose="02020603050405020304" pitchFamily="18" charset="0"/>
                            </a:rPr>
                            <m:t>−2</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sub>
                          </m:sSub>
                          <m:r>
                            <a:rPr lang="en-GB" sz="1600" i="1">
                              <a:effectLst/>
                              <a:latin typeface="+mn-lt"/>
                              <a:ea typeface="Times New Roman" panose="02020603050405020304" pitchFamily="18" charset="0"/>
                            </a:rPr>
                            <m:t>+</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−1</m:t>
                              </m:r>
                            </m:sub>
                          </m:sSub>
                        </m:num>
                        <m:den>
                          <m:r>
                            <a:rPr lang="en-GB" sz="1600" i="1">
                              <a:effectLst/>
                              <a:latin typeface="+mn-lt"/>
                              <a:ea typeface="Times New Roman" panose="02020603050405020304" pitchFamily="18" charset="0"/>
                            </a:rPr>
                            <m:t>∆</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𝑦</m:t>
                              </m:r>
                            </m:e>
                            <m:sup>
                              <m:r>
                                <a:rPr lang="en-GB" sz="1600" i="1">
                                  <a:effectLst/>
                                  <a:latin typeface="+mn-lt"/>
                                  <a:ea typeface="Times New Roman" panose="02020603050405020304" pitchFamily="18" charset="0"/>
                                </a:rPr>
                                <m:t>2</m:t>
                              </m:r>
                            </m:sup>
                          </m:sSup>
                        </m:den>
                      </m:f>
                    </m:oMath>
                  </m:oMathPara>
                </a14:m>
                <a:endParaRPr lang="en-IN" sz="1800" dirty="0">
                  <a:effectLst/>
                  <a:latin typeface="+mn-lt"/>
                  <a:ea typeface="Times New Roman" panose="02020603050405020304" pitchFamily="18" charset="0"/>
                </a:endParaRPr>
              </a:p>
              <a:p>
                <a:r>
                  <a:rPr lang="en-IN" sz="1800" dirty="0">
                    <a:effectLst/>
                    <a:latin typeface="+mn-lt"/>
                    <a:ea typeface="Times New Roman" panose="02020603050405020304" pitchFamily="18" charset="0"/>
                  </a:rPr>
                  <a:t>Substitute in S.E.:</a:t>
                </a:r>
              </a:p>
              <a:p>
                <a:pPr marL="0" indent="0">
                  <a:buNone/>
                </a:pPr>
                <a14:m>
                  <m:oMathPara xmlns:m="http://schemas.openxmlformats.org/officeDocument/2006/math">
                    <m:oMathParaPr>
                      <m:jc m:val="centerGroup"/>
                    </m:oMathParaPr>
                    <m:oMath xmlns:m="http://schemas.openxmlformats.org/officeDocument/2006/math">
                      <m:r>
                        <a:rPr lang="en-GB" sz="1600" i="1" smtClean="0">
                          <a:effectLst/>
                          <a:latin typeface="+mn-lt"/>
                          <a:ea typeface="Times New Roman" panose="02020603050405020304" pitchFamily="18" charset="0"/>
                        </a:rPr>
                        <m:t>−</m:t>
                      </m:r>
                      <m:f>
                        <m:fPr>
                          <m:ctrlPr>
                            <a:rPr lang="en-IN" sz="1600" i="1">
                              <a:effectLst/>
                              <a:latin typeface="+mn-lt"/>
                              <a:ea typeface="Times New Roman" panose="02020603050405020304" pitchFamily="18" charset="0"/>
                            </a:rPr>
                          </m:ctrlPr>
                        </m:fPr>
                        <m:num>
                          <m:r>
                            <a:rPr lang="en-GB" sz="1600" i="1">
                              <a:effectLst/>
                              <a:latin typeface="+mn-lt"/>
                              <a:ea typeface="Times New Roman" panose="02020603050405020304" pitchFamily="18" charset="0"/>
                            </a:rPr>
                            <m:t>1</m:t>
                          </m:r>
                        </m:num>
                        <m:den>
                          <m:r>
                            <a:rPr lang="en-GB" sz="1600" i="1">
                              <a:effectLst/>
                              <a:latin typeface="+mn-lt"/>
                              <a:ea typeface="Times New Roman" panose="02020603050405020304" pitchFamily="18" charset="0"/>
                            </a:rPr>
                            <m:t>2</m:t>
                          </m:r>
                        </m:den>
                      </m:f>
                      <m:d>
                        <m:dPr>
                          <m:ctrlPr>
                            <a:rPr lang="en-IN" sz="1600" i="1">
                              <a:effectLst/>
                              <a:latin typeface="+mn-lt"/>
                              <a:ea typeface="Times New Roman" panose="02020603050405020304" pitchFamily="18" charset="0"/>
                            </a:rPr>
                          </m:ctrlPr>
                        </m:dPr>
                        <m:e>
                          <m:f>
                            <m:fPr>
                              <m:ctrlPr>
                                <a:rPr lang="en-IN" sz="1600" i="1">
                                  <a:effectLst/>
                                  <a:latin typeface="+mn-lt"/>
                                  <a:ea typeface="Times New Roman" panose="02020603050405020304" pitchFamily="18" charset="0"/>
                                </a:rPr>
                              </m:ctrlPr>
                            </m:fPr>
                            <m:num>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+1</m:t>
                                  </m:r>
                                </m:sub>
                              </m:sSub>
                              <m:r>
                                <a:rPr lang="en-GB" sz="1600" i="1">
                                  <a:effectLst/>
                                  <a:latin typeface="+mn-lt"/>
                                  <a:ea typeface="Times New Roman" panose="02020603050405020304" pitchFamily="18" charset="0"/>
                                </a:rPr>
                                <m:t>−2</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sub>
                              </m:sSub>
                              <m:r>
                                <a:rPr lang="en-GB" sz="1600" i="1">
                                  <a:effectLst/>
                                  <a:latin typeface="+mn-lt"/>
                                  <a:ea typeface="Times New Roman" panose="02020603050405020304" pitchFamily="18" charset="0"/>
                                </a:rPr>
                                <m:t>+</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−1</m:t>
                                  </m:r>
                                </m:sub>
                              </m:sSub>
                            </m:num>
                            <m:den>
                              <m:r>
                                <a:rPr lang="en-GB" sz="1600" i="1">
                                  <a:effectLst/>
                                  <a:latin typeface="+mn-lt"/>
                                  <a:ea typeface="Times New Roman" panose="02020603050405020304" pitchFamily="18" charset="0"/>
                                </a:rPr>
                                <m:t>∆</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𝑦</m:t>
                                  </m:r>
                                </m:e>
                                <m:sup>
                                  <m:r>
                                    <a:rPr lang="en-GB" sz="1600" i="1">
                                      <a:effectLst/>
                                      <a:latin typeface="+mn-lt"/>
                                      <a:ea typeface="Times New Roman" panose="02020603050405020304" pitchFamily="18" charset="0"/>
                                    </a:rPr>
                                    <m:t>2</m:t>
                                  </m:r>
                                </m:sup>
                              </m:sSup>
                            </m:den>
                          </m:f>
                        </m:e>
                      </m:d>
                      <m:r>
                        <a:rPr lang="en-GB" sz="1600" i="1">
                          <a:effectLst/>
                          <a:latin typeface="+mn-lt"/>
                          <a:ea typeface="Times New Roman" panose="02020603050405020304" pitchFamily="18" charset="0"/>
                        </a:rPr>
                        <m:t>+</m:t>
                      </m:r>
                      <m:r>
                        <a:rPr lang="en-GB" sz="1600" i="1">
                          <a:effectLst/>
                          <a:latin typeface="+mn-lt"/>
                          <a:ea typeface="Times New Roman" panose="02020603050405020304" pitchFamily="18" charset="0"/>
                        </a:rPr>
                        <m:t>𝑚</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𝐿</m:t>
                          </m:r>
                        </m:e>
                        <m:sup>
                          <m:r>
                            <a:rPr lang="en-GB" sz="1600" i="1">
                              <a:effectLst/>
                              <a:latin typeface="+mn-lt"/>
                              <a:ea typeface="Times New Roman" panose="02020603050405020304" pitchFamily="18" charset="0"/>
                            </a:rPr>
                            <m:t>2</m:t>
                          </m:r>
                        </m:sup>
                      </m:sSup>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𝑉</m:t>
                          </m:r>
                        </m:e>
                        <m:sub>
                          <m:r>
                            <a:rPr lang="en-GB" sz="1600" i="1">
                              <a:effectLst/>
                              <a:latin typeface="+mn-lt"/>
                              <a:ea typeface="Times New Roman" panose="02020603050405020304" pitchFamily="18" charset="0"/>
                            </a:rPr>
                            <m:t>𝑗</m:t>
                          </m:r>
                        </m:sub>
                      </m:sSub>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sub>
                      </m:sSub>
                      <m:r>
                        <a:rPr lang="en-GB" sz="1600" i="1">
                          <a:effectLst/>
                          <a:latin typeface="+mn-lt"/>
                          <a:ea typeface="Times New Roman" panose="02020603050405020304" pitchFamily="18" charset="0"/>
                        </a:rPr>
                        <m:t>=</m:t>
                      </m:r>
                      <m:r>
                        <a:rPr lang="en-GB" sz="1600" i="1">
                          <a:effectLst/>
                          <a:latin typeface="+mn-lt"/>
                          <a:ea typeface="Times New Roman" panose="02020603050405020304" pitchFamily="18" charset="0"/>
                        </a:rPr>
                        <m:t>𝑚</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𝐿</m:t>
                          </m:r>
                        </m:e>
                        <m:sup>
                          <m:r>
                            <a:rPr lang="en-GB" sz="1600" i="1">
                              <a:effectLst/>
                              <a:latin typeface="+mn-lt"/>
                              <a:ea typeface="Times New Roman" panose="02020603050405020304" pitchFamily="18" charset="0"/>
                            </a:rPr>
                            <m:t>2</m:t>
                          </m:r>
                        </m:sup>
                      </m:sSup>
                      <m:r>
                        <a:rPr lang="en-GB" sz="1600" i="1">
                          <a:effectLst/>
                          <a:latin typeface="+mn-lt"/>
                          <a:ea typeface="Times New Roman" panose="02020603050405020304" pitchFamily="18" charset="0"/>
                        </a:rPr>
                        <m:t>𝐸</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sub>
                      </m:sSub>
                    </m:oMath>
                  </m:oMathPara>
                </a14:m>
                <a:endParaRPr lang="en-IN" sz="1600" dirty="0">
                  <a:effectLst/>
                  <a:latin typeface="+mn-lt"/>
                  <a:ea typeface="Times New Roman" panose="02020603050405020304" pitchFamily="18" charset="0"/>
                </a:endParaRPr>
              </a:p>
              <a:p>
                <a:pPr marL="0" lvl="0" indent="0" algn="just">
                  <a:lnSpc>
                    <a:spcPct val="150000"/>
                  </a:lnSpc>
                  <a:buNone/>
                </a:pPr>
                <a:r>
                  <a:rPr lang="en-GB" sz="1600" dirty="0">
                    <a:effectLst/>
                    <a:latin typeface="+mn-lt"/>
                    <a:ea typeface="Times New Roman" panose="02020603050405020304" pitchFamily="18" charset="0"/>
                    <a:cs typeface="Times New Roman" panose="02020603050405020304" pitchFamily="18" charset="0"/>
                  </a:rPr>
                  <a:t>	</a:t>
                </a:r>
                <a:r>
                  <a:rPr lang="en-GB" sz="1600" dirty="0">
                    <a:latin typeface="+mn-lt"/>
                    <a:ea typeface="Times New Roman" panose="02020603050405020304" pitchFamily="18" charset="0"/>
                    <a:cs typeface="Times New Roman" panose="02020603050405020304" pitchFamily="18" charset="0"/>
                  </a:rPr>
                  <a:t>⇒</a:t>
                </a:r>
                <a:r>
                  <a:rPr lang="en-GB" sz="1600" dirty="0">
                    <a:effectLst/>
                    <a:latin typeface="+mn-lt"/>
                    <a:ea typeface="Times New Roman" panose="02020603050405020304" pitchFamily="18" charset="0"/>
                    <a:cs typeface="Times New Roman" panose="02020603050405020304" pitchFamily="18" charset="0"/>
                  </a:rPr>
                  <a:t> </a:t>
                </a:r>
                <a14:m>
                  <m:oMath xmlns:m="http://schemas.openxmlformats.org/officeDocument/2006/math">
                    <m:r>
                      <a:rPr lang="en-GB" sz="1600" i="1">
                        <a:effectLst/>
                        <a:latin typeface="+mn-lt"/>
                        <a:ea typeface="Times New Roman" panose="02020603050405020304" pitchFamily="18" charset="0"/>
                        <a:cs typeface="Times New Roman" panose="02020603050405020304" pitchFamily="18" charset="0"/>
                      </a:rPr>
                      <m:t>−</m:t>
                    </m:r>
                    <m:f>
                      <m:fPr>
                        <m:ctrlPr>
                          <a:rPr lang="en-IN" sz="1600" i="1">
                            <a:effectLst/>
                            <a:latin typeface="+mn-lt"/>
                            <a:ea typeface="Times New Roman" panose="02020603050405020304" pitchFamily="18" charset="0"/>
                            <a:cs typeface="Times New Roman" panose="02020603050405020304" pitchFamily="18" charset="0"/>
                          </a:rPr>
                        </m:ctrlPr>
                      </m:fPr>
                      <m:num>
                        <m:r>
                          <a:rPr lang="en-GB" sz="1600" i="1">
                            <a:effectLst/>
                            <a:latin typeface="+mn-lt"/>
                            <a:ea typeface="Times New Roman" panose="02020603050405020304" pitchFamily="18" charset="0"/>
                            <a:cs typeface="Times New Roman" panose="02020603050405020304" pitchFamily="18" charset="0"/>
                          </a:rPr>
                          <m:t>1</m:t>
                        </m:r>
                      </m:num>
                      <m:den>
                        <m:r>
                          <a:rPr lang="en-GB" sz="1600" i="1">
                            <a:effectLst/>
                            <a:latin typeface="+mn-lt"/>
                            <a:ea typeface="Times New Roman" panose="02020603050405020304" pitchFamily="18" charset="0"/>
                            <a:cs typeface="Times New Roman" panose="02020603050405020304" pitchFamily="18" charset="0"/>
                          </a:rPr>
                          <m:t>2∆</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𝑦</m:t>
                            </m:r>
                          </m:e>
                          <m:sup>
                            <m:r>
                              <a:rPr lang="en-GB" sz="1600" i="1">
                                <a:effectLst/>
                                <a:latin typeface="+mn-lt"/>
                                <a:ea typeface="Times New Roman" panose="02020603050405020304" pitchFamily="18" charset="0"/>
                                <a:cs typeface="Times New Roman" panose="02020603050405020304" pitchFamily="18" charset="0"/>
                              </a:rPr>
                              <m:t>2</m:t>
                            </m:r>
                          </m:sup>
                        </m:sSup>
                      </m:den>
                    </m:f>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𝜓</m:t>
                        </m:r>
                      </m:e>
                      <m:sub>
                        <m:r>
                          <a:rPr lang="en-GB" sz="1600" i="1">
                            <a:effectLst/>
                            <a:latin typeface="+mn-lt"/>
                            <a:ea typeface="Times New Roman" panose="02020603050405020304" pitchFamily="18" charset="0"/>
                            <a:cs typeface="Times New Roman" panose="02020603050405020304" pitchFamily="18" charset="0"/>
                          </a:rPr>
                          <m:t>𝑗</m:t>
                        </m:r>
                        <m:r>
                          <a:rPr lang="en-GB" sz="1600" i="1">
                            <a:effectLst/>
                            <a:latin typeface="+mn-lt"/>
                            <a:ea typeface="Times New Roman" panose="02020603050405020304" pitchFamily="18" charset="0"/>
                            <a:cs typeface="Times New Roman" panose="02020603050405020304" pitchFamily="18" charset="0"/>
                          </a:rPr>
                          <m:t>+1</m:t>
                        </m:r>
                      </m:sub>
                    </m:sSub>
                    <m:r>
                      <a:rPr lang="en-GB" sz="1600" i="1">
                        <a:effectLst/>
                        <a:latin typeface="+mn-lt"/>
                        <a:ea typeface="Times New Roman" panose="02020603050405020304" pitchFamily="18" charset="0"/>
                        <a:cs typeface="Times New Roman" panose="02020603050405020304" pitchFamily="18" charset="0"/>
                      </a:rPr>
                      <m:t>+</m:t>
                    </m:r>
                    <m:d>
                      <m:dPr>
                        <m:ctrlPr>
                          <a:rPr lang="en-IN" sz="1600" i="1">
                            <a:effectLst/>
                            <a:latin typeface="+mn-lt"/>
                            <a:ea typeface="Times New Roman" panose="02020603050405020304" pitchFamily="18" charset="0"/>
                            <a:cs typeface="Times New Roman" panose="02020603050405020304" pitchFamily="18" charset="0"/>
                          </a:rPr>
                        </m:ctrlPr>
                      </m:dPr>
                      <m:e>
                        <m:f>
                          <m:fPr>
                            <m:ctrlPr>
                              <a:rPr lang="en-IN" sz="1600" i="1">
                                <a:effectLst/>
                                <a:latin typeface="+mn-lt"/>
                                <a:ea typeface="Times New Roman" panose="02020603050405020304" pitchFamily="18" charset="0"/>
                                <a:cs typeface="Times New Roman" panose="02020603050405020304" pitchFamily="18" charset="0"/>
                              </a:rPr>
                            </m:ctrlPr>
                          </m:fPr>
                          <m:num>
                            <m:r>
                              <a:rPr lang="en-GB" sz="1600" i="1">
                                <a:effectLst/>
                                <a:latin typeface="+mn-lt"/>
                                <a:ea typeface="Times New Roman" panose="02020603050405020304" pitchFamily="18" charset="0"/>
                                <a:cs typeface="Times New Roman" panose="02020603050405020304" pitchFamily="18" charset="0"/>
                              </a:rPr>
                              <m:t>1</m:t>
                            </m:r>
                          </m:num>
                          <m:den>
                            <m:r>
                              <a:rPr lang="en-GB" sz="1600" i="1">
                                <a:effectLst/>
                                <a:latin typeface="+mn-lt"/>
                                <a:ea typeface="Times New Roman" panose="02020603050405020304" pitchFamily="18" charset="0"/>
                                <a:cs typeface="Times New Roman" panose="02020603050405020304" pitchFamily="18" charset="0"/>
                              </a:rPr>
                              <m:t>∆</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𝑦</m:t>
                                </m:r>
                              </m:e>
                              <m:sup>
                                <m:r>
                                  <a:rPr lang="en-GB" sz="1600" i="1">
                                    <a:effectLst/>
                                    <a:latin typeface="+mn-lt"/>
                                    <a:ea typeface="Times New Roman" panose="02020603050405020304" pitchFamily="18" charset="0"/>
                                    <a:cs typeface="Times New Roman" panose="02020603050405020304" pitchFamily="18" charset="0"/>
                                  </a:rPr>
                                  <m:t>2</m:t>
                                </m:r>
                              </m:sup>
                            </m:sSup>
                          </m:den>
                        </m:f>
                        <m:r>
                          <a:rPr lang="en-GB" sz="1600" i="1">
                            <a:effectLst/>
                            <a:latin typeface="+mn-lt"/>
                            <a:ea typeface="Times New Roman" panose="02020603050405020304" pitchFamily="18" charset="0"/>
                            <a:cs typeface="Times New Roman" panose="02020603050405020304" pitchFamily="18" charset="0"/>
                          </a:rPr>
                          <m:t>+</m:t>
                        </m:r>
                        <m:r>
                          <a:rPr lang="en-GB" sz="1600" i="1">
                            <a:effectLst/>
                            <a:latin typeface="+mn-lt"/>
                            <a:ea typeface="Times New Roman" panose="02020603050405020304" pitchFamily="18" charset="0"/>
                            <a:cs typeface="Times New Roman" panose="02020603050405020304" pitchFamily="18" charset="0"/>
                          </a:rPr>
                          <m:t>𝑚</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𝐿</m:t>
                            </m:r>
                          </m:e>
                          <m:sup>
                            <m:r>
                              <a:rPr lang="en-GB" sz="1600" i="1">
                                <a:effectLst/>
                                <a:latin typeface="+mn-lt"/>
                                <a:ea typeface="Times New Roman" panose="02020603050405020304" pitchFamily="18" charset="0"/>
                                <a:cs typeface="Times New Roman" panose="02020603050405020304" pitchFamily="18" charset="0"/>
                              </a:rPr>
                              <m:t>2</m:t>
                            </m:r>
                          </m:sup>
                        </m:sSup>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𝑉</m:t>
                            </m:r>
                          </m:e>
                          <m:sub>
                            <m:r>
                              <a:rPr lang="en-GB" sz="1600" i="1">
                                <a:effectLst/>
                                <a:latin typeface="+mn-lt"/>
                                <a:ea typeface="Times New Roman" panose="02020603050405020304" pitchFamily="18" charset="0"/>
                                <a:cs typeface="Times New Roman" panose="02020603050405020304" pitchFamily="18" charset="0"/>
                              </a:rPr>
                              <m:t>𝑗</m:t>
                            </m:r>
                          </m:sub>
                        </m:sSub>
                      </m:e>
                    </m:d>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𝜓</m:t>
                        </m:r>
                      </m:e>
                      <m:sub>
                        <m:r>
                          <a:rPr lang="en-GB" sz="1600" i="1">
                            <a:effectLst/>
                            <a:latin typeface="+mn-lt"/>
                            <a:ea typeface="Times New Roman" panose="02020603050405020304" pitchFamily="18" charset="0"/>
                            <a:cs typeface="Times New Roman" panose="02020603050405020304" pitchFamily="18" charset="0"/>
                          </a:rPr>
                          <m:t>𝑗</m:t>
                        </m:r>
                      </m:sub>
                    </m:sSub>
                    <m:r>
                      <a:rPr lang="en-GB" sz="1600" i="1">
                        <a:effectLst/>
                        <a:latin typeface="+mn-lt"/>
                        <a:ea typeface="Times New Roman" panose="02020603050405020304" pitchFamily="18" charset="0"/>
                        <a:cs typeface="Times New Roman" panose="02020603050405020304" pitchFamily="18" charset="0"/>
                      </a:rPr>
                      <m:t>−</m:t>
                    </m:r>
                    <m:f>
                      <m:fPr>
                        <m:ctrlPr>
                          <a:rPr lang="en-IN" sz="1600" i="1">
                            <a:effectLst/>
                            <a:latin typeface="+mn-lt"/>
                            <a:ea typeface="Times New Roman" panose="02020603050405020304" pitchFamily="18" charset="0"/>
                            <a:cs typeface="Times New Roman" panose="02020603050405020304" pitchFamily="18" charset="0"/>
                          </a:rPr>
                        </m:ctrlPr>
                      </m:fPr>
                      <m:num>
                        <m:r>
                          <a:rPr lang="en-GB" sz="1600" i="1">
                            <a:effectLst/>
                            <a:latin typeface="+mn-lt"/>
                            <a:ea typeface="Times New Roman" panose="02020603050405020304" pitchFamily="18" charset="0"/>
                            <a:cs typeface="Times New Roman" panose="02020603050405020304" pitchFamily="18" charset="0"/>
                          </a:rPr>
                          <m:t>1</m:t>
                        </m:r>
                      </m:num>
                      <m:den>
                        <m:r>
                          <a:rPr lang="en-GB" sz="1600" i="1">
                            <a:effectLst/>
                            <a:latin typeface="+mn-lt"/>
                            <a:ea typeface="Times New Roman" panose="02020603050405020304" pitchFamily="18" charset="0"/>
                            <a:cs typeface="Times New Roman" panose="02020603050405020304" pitchFamily="18" charset="0"/>
                          </a:rPr>
                          <m:t>2∆</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𝑦</m:t>
                            </m:r>
                          </m:e>
                          <m:sup>
                            <m:r>
                              <a:rPr lang="en-GB" sz="1600" i="1">
                                <a:effectLst/>
                                <a:latin typeface="+mn-lt"/>
                                <a:ea typeface="Times New Roman" panose="02020603050405020304" pitchFamily="18" charset="0"/>
                                <a:cs typeface="Times New Roman" panose="02020603050405020304" pitchFamily="18" charset="0"/>
                              </a:rPr>
                              <m:t>2</m:t>
                            </m:r>
                          </m:sup>
                        </m:sSup>
                      </m:den>
                    </m:f>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𝜓</m:t>
                        </m:r>
                      </m:e>
                      <m:sub>
                        <m:r>
                          <a:rPr lang="en-GB" sz="1600" i="1">
                            <a:effectLst/>
                            <a:latin typeface="+mn-lt"/>
                            <a:ea typeface="Times New Roman" panose="02020603050405020304" pitchFamily="18" charset="0"/>
                            <a:cs typeface="Times New Roman" panose="02020603050405020304" pitchFamily="18" charset="0"/>
                          </a:rPr>
                          <m:t>𝑗</m:t>
                        </m:r>
                        <m:r>
                          <a:rPr lang="en-GB" sz="1600" i="1">
                            <a:effectLst/>
                            <a:latin typeface="+mn-lt"/>
                            <a:ea typeface="Times New Roman" panose="02020603050405020304" pitchFamily="18" charset="0"/>
                            <a:cs typeface="Times New Roman" panose="02020603050405020304" pitchFamily="18" charset="0"/>
                          </a:rPr>
                          <m:t>−1</m:t>
                        </m:r>
                      </m:sub>
                    </m:sSub>
                    <m:r>
                      <a:rPr lang="en-GB" sz="1600" i="1">
                        <a:effectLst/>
                        <a:latin typeface="+mn-lt"/>
                        <a:ea typeface="Times New Roman" panose="02020603050405020304" pitchFamily="18" charset="0"/>
                        <a:cs typeface="Times New Roman" panose="02020603050405020304" pitchFamily="18" charset="0"/>
                      </a:rPr>
                      <m:t>=</m:t>
                    </m:r>
                    <m:r>
                      <a:rPr lang="en-GB" sz="1600" i="1">
                        <a:effectLst/>
                        <a:latin typeface="+mn-lt"/>
                        <a:ea typeface="Times New Roman" panose="02020603050405020304" pitchFamily="18" charset="0"/>
                        <a:cs typeface="Times New Roman" panose="02020603050405020304" pitchFamily="18" charset="0"/>
                      </a:rPr>
                      <m:t>𝑚</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𝐿</m:t>
                        </m:r>
                      </m:e>
                      <m:sup>
                        <m:r>
                          <a:rPr lang="en-GB" sz="1600" i="1">
                            <a:effectLst/>
                            <a:latin typeface="+mn-lt"/>
                            <a:ea typeface="Times New Roman" panose="02020603050405020304" pitchFamily="18" charset="0"/>
                            <a:cs typeface="Times New Roman" panose="02020603050405020304" pitchFamily="18" charset="0"/>
                          </a:rPr>
                          <m:t>2</m:t>
                        </m:r>
                      </m:sup>
                    </m:sSup>
                    <m:r>
                      <a:rPr lang="en-GB" sz="1600" i="1">
                        <a:effectLst/>
                        <a:latin typeface="+mn-lt"/>
                        <a:ea typeface="Times New Roman" panose="02020603050405020304" pitchFamily="18" charset="0"/>
                        <a:cs typeface="Times New Roman" panose="02020603050405020304" pitchFamily="18" charset="0"/>
                      </a:rPr>
                      <m:t>𝐸</m:t>
                    </m:r>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𝜓</m:t>
                        </m:r>
                      </m:e>
                      <m:sub>
                        <m:r>
                          <a:rPr lang="en-GB" sz="1600" i="1">
                            <a:effectLst/>
                            <a:latin typeface="+mn-lt"/>
                            <a:ea typeface="Times New Roman" panose="02020603050405020304" pitchFamily="18" charset="0"/>
                            <a:cs typeface="Times New Roman" panose="02020603050405020304" pitchFamily="18" charset="0"/>
                          </a:rPr>
                          <m:t>𝑗</m:t>
                        </m:r>
                      </m:sub>
                    </m:sSub>
                    <m:r>
                      <a:rPr lang="en-GB" sz="1600" i="1">
                        <a:effectLst/>
                        <a:latin typeface="+mn-lt"/>
                        <a:ea typeface="Times New Roman" panose="02020603050405020304" pitchFamily="18" charset="0"/>
                        <a:cs typeface="Times New Roman" panose="02020603050405020304" pitchFamily="18" charset="0"/>
                      </a:rPr>
                      <m:t> (</m:t>
                    </m:r>
                    <m:r>
                      <a:rPr lang="en-GB" sz="1600" i="1">
                        <a:effectLst/>
                        <a:latin typeface="+mn-lt"/>
                        <a:ea typeface="Times New Roman" panose="02020603050405020304" pitchFamily="18" charset="0"/>
                        <a:cs typeface="Times New Roman" panose="02020603050405020304" pitchFamily="18" charset="0"/>
                      </a:rPr>
                      <m:t>𝑓𝑜𝑟</m:t>
                    </m:r>
                    <m:r>
                      <a:rPr lang="en-GB" sz="1600" i="1">
                        <a:effectLst/>
                        <a:latin typeface="+mn-lt"/>
                        <a:ea typeface="Times New Roman" panose="02020603050405020304" pitchFamily="18" charset="0"/>
                        <a:cs typeface="Times New Roman" panose="02020603050405020304" pitchFamily="18" charset="0"/>
                      </a:rPr>
                      <m:t> </m:t>
                    </m:r>
                    <m:r>
                      <a:rPr lang="en-GB" sz="1600" i="1">
                        <a:effectLst/>
                        <a:latin typeface="+mn-lt"/>
                        <a:ea typeface="Times New Roman" panose="02020603050405020304" pitchFamily="18" charset="0"/>
                        <a:cs typeface="Times New Roman" panose="02020603050405020304" pitchFamily="18" charset="0"/>
                      </a:rPr>
                      <m:t>𝑗</m:t>
                    </m:r>
                    <m:r>
                      <a:rPr lang="en-GB" sz="1600" i="1">
                        <a:effectLst/>
                        <a:latin typeface="+mn-lt"/>
                        <a:ea typeface="Times New Roman" panose="02020603050405020304" pitchFamily="18" charset="0"/>
                        <a:cs typeface="Times New Roman" panose="02020603050405020304" pitchFamily="18" charset="0"/>
                      </a:rPr>
                      <m:t>=1 </m:t>
                    </m:r>
                    <m:r>
                      <a:rPr lang="en-GB" sz="1600" i="1">
                        <a:effectLst/>
                        <a:latin typeface="+mn-lt"/>
                        <a:ea typeface="Times New Roman" panose="02020603050405020304" pitchFamily="18" charset="0"/>
                        <a:cs typeface="Times New Roman" panose="02020603050405020304" pitchFamily="18" charset="0"/>
                      </a:rPr>
                      <m:t>𝑡𝑜</m:t>
                    </m:r>
                    <m:r>
                      <a:rPr lang="en-GB" sz="1600" i="1">
                        <a:effectLst/>
                        <a:latin typeface="+mn-lt"/>
                        <a:ea typeface="Times New Roman" panose="02020603050405020304" pitchFamily="18" charset="0"/>
                        <a:cs typeface="Times New Roman" panose="02020603050405020304" pitchFamily="18" charset="0"/>
                      </a:rPr>
                      <m:t> </m:t>
                    </m:r>
                    <m:r>
                      <a:rPr lang="en-GB" sz="1600" i="1">
                        <a:effectLst/>
                        <a:latin typeface="+mn-lt"/>
                        <a:ea typeface="Times New Roman" panose="02020603050405020304" pitchFamily="18" charset="0"/>
                        <a:cs typeface="Times New Roman" panose="02020603050405020304" pitchFamily="18" charset="0"/>
                      </a:rPr>
                      <m:t>𝑁</m:t>
                    </m:r>
                    <m:r>
                      <a:rPr lang="en-GB" sz="1600" i="1">
                        <a:effectLst/>
                        <a:latin typeface="+mn-lt"/>
                        <a:ea typeface="Times New Roman" panose="02020603050405020304" pitchFamily="18" charset="0"/>
                        <a:cs typeface="Times New Roman" panose="02020603050405020304" pitchFamily="18" charset="0"/>
                      </a:rPr>
                      <m:t>−1)</m:t>
                    </m:r>
                  </m:oMath>
                </a14:m>
                <a:endParaRPr lang="en-IN" sz="1600" dirty="0">
                  <a:effectLst/>
                  <a:latin typeface="+mn-lt"/>
                  <a:ea typeface="Times New Roman" panose="02020603050405020304" pitchFamily="18" charset="0"/>
                  <a:cs typeface="Times New Roman" panose="02020603050405020304" pitchFamily="18" charset="0"/>
                </a:endParaRPr>
              </a:p>
              <a:p>
                <a:pPr marL="0" lvl="0" indent="0" algn="just">
                  <a:lnSpc>
                    <a:spcPct val="150000"/>
                  </a:lnSpc>
                  <a:buNone/>
                </a:pPr>
                <a:r>
                  <a:rPr lang="en-IN" sz="1600" dirty="0">
                    <a:latin typeface="+mn-lt"/>
                    <a:ea typeface="Times New Roman" panose="02020603050405020304" pitchFamily="18" charset="0"/>
                    <a:cs typeface="Times New Roman" panose="02020603050405020304" pitchFamily="18" charset="0"/>
                  </a:rPr>
                  <a:t>Express above family in matrix form for j = 1 to N-1</a:t>
                </a:r>
              </a:p>
              <a:p>
                <a:pPr marL="0" indent="0">
                  <a:buNone/>
                </a:pPr>
                <a:endParaRPr lang="en-IN" sz="1800" dirty="0">
                  <a:effectLst/>
                  <a:latin typeface="+mn-lt"/>
                  <a:ea typeface="Times New Roman" panose="02020603050405020304" pitchFamily="18" charset="0"/>
                </a:endParaRPr>
              </a:p>
              <a:p>
                <a:endParaRPr lang="en-US" sz="1800" dirty="0">
                  <a:latin typeface="+mn-lt"/>
                </a:endParaRPr>
              </a:p>
            </p:txBody>
          </p:sp>
        </mc:Choice>
        <mc:Fallback>
          <p:sp>
            <p:nvSpPr>
              <p:cNvPr id="3" name="Content Placeholder 2">
                <a:extLst>
                  <a:ext uri="{FF2B5EF4-FFF2-40B4-BE49-F238E27FC236}">
                    <a16:creationId xmlns:a16="http://schemas.microsoft.com/office/drawing/2014/main" id="{2062D7DB-98CC-AE3D-0680-1843CC1D432C}"/>
                  </a:ext>
                </a:extLst>
              </p:cNvPr>
              <p:cNvSpPr>
                <a:spLocks noGrp="1" noRot="1" noChangeAspect="1" noMove="1" noResize="1" noEditPoints="1" noAdjustHandles="1" noChangeArrowheads="1" noChangeShapeType="1" noTextEdit="1"/>
              </p:cNvSpPr>
              <p:nvPr>
                <p:ph sz="half" idx="2"/>
              </p:nvPr>
            </p:nvSpPr>
            <p:spPr>
              <a:blipFill>
                <a:blip r:embed="rId2"/>
                <a:stretch>
                  <a:fillRect l="-434" t="-4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90FD81F-9DD8-9461-E021-510B77BA885A}"/>
                  </a:ext>
                </a:extLst>
              </p:cNvPr>
              <p:cNvSpPr txBox="1"/>
              <p:nvPr/>
            </p:nvSpPr>
            <p:spPr>
              <a:xfrm>
                <a:off x="334536" y="4149653"/>
                <a:ext cx="7065178" cy="2247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IN" sz="1400" i="1"/>
                          </m:ctrlPr>
                        </m:dPr>
                        <m:e>
                          <m:m>
                            <m:mPr>
                              <m:mcs>
                                <m:mc>
                                  <m:mcPr>
                                    <m:count m:val="3"/>
                                    <m:mcJc m:val="center"/>
                                  </m:mcPr>
                                </m:mc>
                              </m:mcs>
                              <m:ctrlPr>
                                <a:rPr lang="en-IN" sz="1400" i="1"/>
                              </m:ctrlPr>
                            </m:mPr>
                            <m:mr>
                              <m:e>
                                <m:m>
                                  <m:mPr>
                                    <m:mcs>
                                      <m:mc>
                                        <m:mcPr>
                                          <m:count m:val="3"/>
                                          <m:mcJc m:val="center"/>
                                        </m:mcPr>
                                      </m:mc>
                                    </m:mcs>
                                    <m:ctrlPr>
                                      <a:rPr lang="en-IN" sz="1400" i="1"/>
                                    </m:ctrlPr>
                                  </m:mPr>
                                  <m:mr>
                                    <m:e>
                                      <m:f>
                                        <m:fPr>
                                          <m:ctrlPr>
                                            <a:rPr lang="en-IN" sz="1400" i="1"/>
                                          </m:ctrlPr>
                                        </m:fPr>
                                        <m:num>
                                          <m:r>
                                            <a:rPr lang="en-GB" sz="1400" i="1"/>
                                            <m:t>1</m:t>
                                          </m:r>
                                        </m:num>
                                        <m:den>
                                          <m:r>
                                            <a:rPr lang="en-GB" sz="1400" i="1"/>
                                            <m:t>∆</m:t>
                                          </m:r>
                                          <m:sSup>
                                            <m:sSupPr>
                                              <m:ctrlPr>
                                                <a:rPr lang="en-IN" sz="1400" i="1"/>
                                              </m:ctrlPr>
                                            </m:sSupPr>
                                            <m:e>
                                              <m:r>
                                                <a:rPr lang="en-GB" sz="1400" i="1"/>
                                                <m:t>𝑦</m:t>
                                              </m:r>
                                            </m:e>
                                            <m:sup>
                                              <m:r>
                                                <a:rPr lang="en-GB" sz="1400" i="1"/>
                                                <m:t>2</m:t>
                                              </m:r>
                                            </m:sup>
                                          </m:sSup>
                                        </m:den>
                                      </m:f>
                                      <m:r>
                                        <a:rPr lang="en-GB" sz="1400" i="1"/>
                                        <m:t>+</m:t>
                                      </m:r>
                                      <m:r>
                                        <a:rPr lang="en-GB" sz="1400" i="1"/>
                                        <m:t>𝑚</m:t>
                                      </m:r>
                                      <m:sSup>
                                        <m:sSupPr>
                                          <m:ctrlPr>
                                            <a:rPr lang="en-IN" sz="1400" i="1"/>
                                          </m:ctrlPr>
                                        </m:sSupPr>
                                        <m:e>
                                          <m:r>
                                            <a:rPr lang="en-GB" sz="1400" i="1"/>
                                            <m:t>𝐿</m:t>
                                          </m:r>
                                        </m:e>
                                        <m:sup>
                                          <m:r>
                                            <a:rPr lang="en-GB" sz="1400" i="1"/>
                                            <m:t>2</m:t>
                                          </m:r>
                                        </m:sup>
                                      </m:sSup>
                                      <m:sSub>
                                        <m:sSubPr>
                                          <m:ctrlPr>
                                            <a:rPr lang="en-IN" sz="1400" i="1"/>
                                          </m:ctrlPr>
                                        </m:sSubPr>
                                        <m:e>
                                          <m:r>
                                            <a:rPr lang="en-GB" sz="1400" i="1"/>
                                            <m:t>𝑉</m:t>
                                          </m:r>
                                        </m:e>
                                        <m:sub>
                                          <m:r>
                                            <a:rPr lang="en-GB" sz="1400" i="1"/>
                                            <m:t>1</m:t>
                                          </m:r>
                                        </m:sub>
                                      </m:sSub>
                                    </m:e>
                                    <m:e>
                                      <m:r>
                                        <a:rPr lang="en-GB" sz="1400" i="1"/>
                                        <m:t>−</m:t>
                                      </m:r>
                                      <m:f>
                                        <m:fPr>
                                          <m:ctrlPr>
                                            <a:rPr lang="en-IN" sz="1400" i="1"/>
                                          </m:ctrlPr>
                                        </m:fPr>
                                        <m:num>
                                          <m:r>
                                            <a:rPr lang="en-GB" sz="1400" i="1"/>
                                            <m:t>1</m:t>
                                          </m:r>
                                        </m:num>
                                        <m:den>
                                          <m:r>
                                            <a:rPr lang="en-GB" sz="1400" i="1"/>
                                            <m:t>2∆</m:t>
                                          </m:r>
                                          <m:sSup>
                                            <m:sSupPr>
                                              <m:ctrlPr>
                                                <a:rPr lang="en-IN" sz="1400" i="1"/>
                                              </m:ctrlPr>
                                            </m:sSupPr>
                                            <m:e>
                                              <m:r>
                                                <a:rPr lang="en-GB" sz="1400" i="1"/>
                                                <m:t>𝑦</m:t>
                                              </m:r>
                                            </m:e>
                                            <m:sup>
                                              <m:r>
                                                <a:rPr lang="en-GB" sz="1400" i="1"/>
                                                <m:t>2</m:t>
                                              </m:r>
                                            </m:sup>
                                          </m:sSup>
                                        </m:den>
                                      </m:f>
                                    </m:e>
                                    <m:e>
                                      <m:r>
                                        <a:rPr lang="en-GB" sz="1400" i="1"/>
                                        <m:t>0</m:t>
                                      </m:r>
                                    </m:e>
                                  </m:mr>
                                  <m:mr>
                                    <m:e>
                                      <m:r>
                                        <a:rPr lang="en-GB" sz="1400" i="1"/>
                                        <m:t>−</m:t>
                                      </m:r>
                                      <m:f>
                                        <m:fPr>
                                          <m:ctrlPr>
                                            <a:rPr lang="en-IN" sz="1400" i="1"/>
                                          </m:ctrlPr>
                                        </m:fPr>
                                        <m:num>
                                          <m:r>
                                            <a:rPr lang="en-GB" sz="1400" i="1"/>
                                            <m:t>1</m:t>
                                          </m:r>
                                        </m:num>
                                        <m:den>
                                          <m:r>
                                            <a:rPr lang="en-GB" sz="1400" i="1"/>
                                            <m:t>2∆</m:t>
                                          </m:r>
                                          <m:sSup>
                                            <m:sSupPr>
                                              <m:ctrlPr>
                                                <a:rPr lang="en-IN" sz="1400" i="1"/>
                                              </m:ctrlPr>
                                            </m:sSupPr>
                                            <m:e>
                                              <m:r>
                                                <a:rPr lang="en-GB" sz="1400" i="1"/>
                                                <m:t>𝑦</m:t>
                                              </m:r>
                                            </m:e>
                                            <m:sup>
                                              <m:r>
                                                <a:rPr lang="en-GB" sz="1400" i="1"/>
                                                <m:t>2</m:t>
                                              </m:r>
                                            </m:sup>
                                          </m:sSup>
                                        </m:den>
                                      </m:f>
                                    </m:e>
                                    <m:e>
                                      <m:f>
                                        <m:fPr>
                                          <m:ctrlPr>
                                            <a:rPr lang="en-IN" sz="1400" i="1"/>
                                          </m:ctrlPr>
                                        </m:fPr>
                                        <m:num>
                                          <m:r>
                                            <a:rPr lang="en-GB" sz="1400" i="1"/>
                                            <m:t>1</m:t>
                                          </m:r>
                                        </m:num>
                                        <m:den>
                                          <m:r>
                                            <a:rPr lang="en-GB" sz="1400" i="1"/>
                                            <m:t>∆</m:t>
                                          </m:r>
                                          <m:sSup>
                                            <m:sSupPr>
                                              <m:ctrlPr>
                                                <a:rPr lang="en-IN" sz="1400" i="1"/>
                                              </m:ctrlPr>
                                            </m:sSupPr>
                                            <m:e>
                                              <m:r>
                                                <a:rPr lang="en-GB" sz="1400" i="1"/>
                                                <m:t>𝑦</m:t>
                                              </m:r>
                                            </m:e>
                                            <m:sup>
                                              <m:r>
                                                <a:rPr lang="en-GB" sz="1400" i="1"/>
                                                <m:t>2</m:t>
                                              </m:r>
                                            </m:sup>
                                          </m:sSup>
                                        </m:den>
                                      </m:f>
                                      <m:r>
                                        <a:rPr lang="en-GB" sz="1400" i="1"/>
                                        <m:t>+</m:t>
                                      </m:r>
                                      <m:r>
                                        <a:rPr lang="en-GB" sz="1400" i="1"/>
                                        <m:t>𝑚</m:t>
                                      </m:r>
                                      <m:sSup>
                                        <m:sSupPr>
                                          <m:ctrlPr>
                                            <a:rPr lang="en-IN" sz="1400" i="1"/>
                                          </m:ctrlPr>
                                        </m:sSupPr>
                                        <m:e>
                                          <m:r>
                                            <a:rPr lang="en-GB" sz="1400" i="1"/>
                                            <m:t>𝐿</m:t>
                                          </m:r>
                                        </m:e>
                                        <m:sup>
                                          <m:r>
                                            <a:rPr lang="en-GB" sz="1400" i="1"/>
                                            <m:t>2</m:t>
                                          </m:r>
                                        </m:sup>
                                      </m:sSup>
                                      <m:sSub>
                                        <m:sSubPr>
                                          <m:ctrlPr>
                                            <a:rPr lang="en-IN" sz="1400" i="1"/>
                                          </m:ctrlPr>
                                        </m:sSubPr>
                                        <m:e>
                                          <m:r>
                                            <a:rPr lang="en-GB" sz="1400" i="1"/>
                                            <m:t>𝑉</m:t>
                                          </m:r>
                                        </m:e>
                                        <m:sub>
                                          <m:r>
                                            <a:rPr lang="en-GB" sz="1400" i="1"/>
                                            <m:t>2</m:t>
                                          </m:r>
                                        </m:sub>
                                      </m:sSub>
                                    </m:e>
                                    <m:e>
                                      <m:r>
                                        <a:rPr lang="en-GB" sz="1400" i="1"/>
                                        <m:t>−</m:t>
                                      </m:r>
                                      <m:f>
                                        <m:fPr>
                                          <m:ctrlPr>
                                            <a:rPr lang="en-IN" sz="1400" i="1"/>
                                          </m:ctrlPr>
                                        </m:fPr>
                                        <m:num>
                                          <m:r>
                                            <a:rPr lang="en-GB" sz="1400" i="1"/>
                                            <m:t>1</m:t>
                                          </m:r>
                                        </m:num>
                                        <m:den>
                                          <m:r>
                                            <a:rPr lang="en-GB" sz="1400" i="1"/>
                                            <m:t>2∆</m:t>
                                          </m:r>
                                          <m:sSup>
                                            <m:sSupPr>
                                              <m:ctrlPr>
                                                <a:rPr lang="en-IN" sz="1400" i="1"/>
                                              </m:ctrlPr>
                                            </m:sSupPr>
                                            <m:e>
                                              <m:r>
                                                <a:rPr lang="en-GB" sz="1400" i="1"/>
                                                <m:t>𝑦</m:t>
                                              </m:r>
                                            </m:e>
                                            <m:sup>
                                              <m:r>
                                                <a:rPr lang="en-GB" sz="1400" i="1"/>
                                                <m:t>2</m:t>
                                              </m:r>
                                            </m:sup>
                                          </m:sSup>
                                        </m:den>
                                      </m:f>
                                    </m:e>
                                  </m:mr>
                                  <m:mr>
                                    <m:e>
                                      <m:r>
                                        <a:rPr lang="en-GB" sz="1400" i="1"/>
                                        <m:t>0</m:t>
                                      </m:r>
                                    </m:e>
                                    <m:e>
                                      <m:r>
                                        <a:rPr lang="en-GB" sz="1400" i="1"/>
                                        <m:t>−</m:t>
                                      </m:r>
                                      <m:f>
                                        <m:fPr>
                                          <m:ctrlPr>
                                            <a:rPr lang="en-IN" sz="1400" i="1"/>
                                          </m:ctrlPr>
                                        </m:fPr>
                                        <m:num>
                                          <m:r>
                                            <a:rPr lang="en-GB" sz="1400" i="1"/>
                                            <m:t>1</m:t>
                                          </m:r>
                                        </m:num>
                                        <m:den>
                                          <m:r>
                                            <a:rPr lang="en-GB" sz="1400" i="1"/>
                                            <m:t>2∆</m:t>
                                          </m:r>
                                          <m:sSup>
                                            <m:sSupPr>
                                              <m:ctrlPr>
                                                <a:rPr lang="en-IN" sz="1400" i="1"/>
                                              </m:ctrlPr>
                                            </m:sSupPr>
                                            <m:e>
                                              <m:r>
                                                <a:rPr lang="en-GB" sz="1400" i="1"/>
                                                <m:t>𝑦</m:t>
                                              </m:r>
                                            </m:e>
                                            <m:sup>
                                              <m:r>
                                                <a:rPr lang="en-GB" sz="1400" i="1"/>
                                                <m:t>2</m:t>
                                              </m:r>
                                            </m:sup>
                                          </m:sSup>
                                        </m:den>
                                      </m:f>
                                    </m:e>
                                    <m:e>
                                      <m:f>
                                        <m:fPr>
                                          <m:ctrlPr>
                                            <a:rPr lang="en-IN" sz="1400" i="1"/>
                                          </m:ctrlPr>
                                        </m:fPr>
                                        <m:num>
                                          <m:r>
                                            <a:rPr lang="en-GB" sz="1400" i="1"/>
                                            <m:t>1</m:t>
                                          </m:r>
                                        </m:num>
                                        <m:den>
                                          <m:r>
                                            <a:rPr lang="en-GB" sz="1400" i="1"/>
                                            <m:t>∆</m:t>
                                          </m:r>
                                          <m:sSup>
                                            <m:sSupPr>
                                              <m:ctrlPr>
                                                <a:rPr lang="en-IN" sz="1400" i="1"/>
                                              </m:ctrlPr>
                                            </m:sSupPr>
                                            <m:e>
                                              <m:r>
                                                <a:rPr lang="en-GB" sz="1400" i="1"/>
                                                <m:t>𝑦</m:t>
                                              </m:r>
                                            </m:e>
                                            <m:sup>
                                              <m:r>
                                                <a:rPr lang="en-GB" sz="1400" i="1"/>
                                                <m:t>2</m:t>
                                              </m:r>
                                            </m:sup>
                                          </m:sSup>
                                        </m:den>
                                      </m:f>
                                      <m:r>
                                        <a:rPr lang="en-GB" sz="1400" i="1"/>
                                        <m:t>+</m:t>
                                      </m:r>
                                      <m:r>
                                        <a:rPr lang="en-GB" sz="1400" i="1"/>
                                        <m:t>𝑚</m:t>
                                      </m:r>
                                      <m:sSup>
                                        <m:sSupPr>
                                          <m:ctrlPr>
                                            <a:rPr lang="en-IN" sz="1400" i="1"/>
                                          </m:ctrlPr>
                                        </m:sSupPr>
                                        <m:e>
                                          <m:r>
                                            <a:rPr lang="en-GB" sz="1400" i="1"/>
                                            <m:t>𝐿</m:t>
                                          </m:r>
                                        </m:e>
                                        <m:sup>
                                          <m:r>
                                            <a:rPr lang="en-GB" sz="1400" i="1"/>
                                            <m:t>2</m:t>
                                          </m:r>
                                        </m:sup>
                                      </m:sSup>
                                      <m:sSub>
                                        <m:sSubPr>
                                          <m:ctrlPr>
                                            <a:rPr lang="en-IN" sz="1400" i="1"/>
                                          </m:ctrlPr>
                                        </m:sSubPr>
                                        <m:e>
                                          <m:r>
                                            <a:rPr lang="en-GB" sz="1400" i="1"/>
                                            <m:t>𝑉</m:t>
                                          </m:r>
                                        </m:e>
                                        <m:sub>
                                          <m:r>
                                            <a:rPr lang="en-GB" sz="1400" i="1"/>
                                            <m:t>3</m:t>
                                          </m:r>
                                        </m:sub>
                                      </m:sSub>
                                    </m:e>
                                  </m:mr>
                                </m:m>
                              </m:e>
                              <m:e>
                                <m:r>
                                  <a:rPr lang="en-GB" sz="1400" i="1"/>
                                  <m:t>⋯</m:t>
                                </m:r>
                              </m:e>
                              <m:e>
                                <m:r>
                                  <a:rPr lang="en-GB" sz="1400" i="1"/>
                                  <m:t>0</m:t>
                                </m:r>
                              </m:e>
                            </m:mr>
                            <m:mr>
                              <m:e>
                                <m:r>
                                  <a:rPr lang="en-GB" sz="1400" i="1"/>
                                  <m:t>⋮</m:t>
                                </m:r>
                              </m:e>
                              <m:e>
                                <m:r>
                                  <a:rPr lang="en-GB" sz="1400" i="1"/>
                                  <m:t>⋱</m:t>
                                </m:r>
                              </m:e>
                              <m:e>
                                <m:r>
                                  <a:rPr lang="en-GB" sz="1400" i="1"/>
                                  <m:t>⋮</m:t>
                                </m:r>
                              </m:e>
                            </m:mr>
                            <m:mr>
                              <m:e>
                                <m:r>
                                  <a:rPr lang="en-GB" sz="1400" i="1"/>
                                  <m:t>0</m:t>
                                </m:r>
                              </m:e>
                              <m:e>
                                <m:r>
                                  <a:rPr lang="en-GB" sz="1400" i="1"/>
                                  <m:t>⋯</m:t>
                                </m:r>
                              </m:e>
                              <m:e>
                                <m:f>
                                  <m:fPr>
                                    <m:ctrlPr>
                                      <a:rPr lang="en-IN" sz="1400" i="1"/>
                                    </m:ctrlPr>
                                  </m:fPr>
                                  <m:num>
                                    <m:r>
                                      <a:rPr lang="en-GB" sz="1400" i="1"/>
                                      <m:t>1</m:t>
                                    </m:r>
                                  </m:num>
                                  <m:den>
                                    <m:r>
                                      <a:rPr lang="en-GB" sz="1400" i="1"/>
                                      <m:t>∆</m:t>
                                    </m:r>
                                    <m:sSup>
                                      <m:sSupPr>
                                        <m:ctrlPr>
                                          <a:rPr lang="en-IN" sz="1400" i="1"/>
                                        </m:ctrlPr>
                                      </m:sSupPr>
                                      <m:e>
                                        <m:r>
                                          <a:rPr lang="en-GB" sz="1400" i="1"/>
                                          <m:t>𝑦</m:t>
                                        </m:r>
                                      </m:e>
                                      <m:sup>
                                        <m:r>
                                          <a:rPr lang="en-GB" sz="1400" i="1"/>
                                          <m:t>2</m:t>
                                        </m:r>
                                      </m:sup>
                                    </m:sSup>
                                  </m:den>
                                </m:f>
                                <m:r>
                                  <a:rPr lang="en-GB" sz="1400" i="1"/>
                                  <m:t>+</m:t>
                                </m:r>
                                <m:r>
                                  <a:rPr lang="en-GB" sz="1400" i="1"/>
                                  <m:t>𝑚</m:t>
                                </m:r>
                                <m:sSup>
                                  <m:sSupPr>
                                    <m:ctrlPr>
                                      <a:rPr lang="en-IN" sz="1400" i="1"/>
                                    </m:ctrlPr>
                                  </m:sSupPr>
                                  <m:e>
                                    <m:r>
                                      <a:rPr lang="en-GB" sz="1400" i="1"/>
                                      <m:t>𝐿</m:t>
                                    </m:r>
                                  </m:e>
                                  <m:sup>
                                    <m:r>
                                      <a:rPr lang="en-GB" sz="1400" i="1"/>
                                      <m:t>2</m:t>
                                    </m:r>
                                  </m:sup>
                                </m:sSup>
                                <m:sSub>
                                  <m:sSubPr>
                                    <m:ctrlPr>
                                      <a:rPr lang="en-IN" sz="1400" i="1"/>
                                    </m:ctrlPr>
                                  </m:sSubPr>
                                  <m:e>
                                    <m:r>
                                      <a:rPr lang="en-GB" sz="1400" i="1"/>
                                      <m:t>𝑉</m:t>
                                    </m:r>
                                  </m:e>
                                  <m:sub>
                                    <m:r>
                                      <a:rPr lang="en-GB" sz="1400" i="1"/>
                                      <m:t>𝑁</m:t>
                                    </m:r>
                                    <m:r>
                                      <a:rPr lang="en-GB" sz="1400" i="1"/>
                                      <m:t>−1</m:t>
                                    </m:r>
                                  </m:sub>
                                </m:sSub>
                              </m:e>
                            </m:mr>
                          </m:m>
                        </m:e>
                      </m:d>
                      <m:d>
                        <m:dPr>
                          <m:begChr m:val="["/>
                          <m:endChr m:val="]"/>
                          <m:ctrlPr>
                            <a:rPr lang="en-IN" sz="1400" i="1"/>
                          </m:ctrlPr>
                        </m:dPr>
                        <m:e>
                          <m:m>
                            <m:mPr>
                              <m:mcs>
                                <m:mc>
                                  <m:mcPr>
                                    <m:count m:val="1"/>
                                    <m:mcJc m:val="center"/>
                                  </m:mcPr>
                                </m:mc>
                              </m:mcs>
                              <m:ctrlPr>
                                <a:rPr lang="en-IN" sz="1400" i="1"/>
                              </m:ctrlPr>
                            </m:mPr>
                            <m:mr>
                              <m:e>
                                <m:sSub>
                                  <m:sSubPr>
                                    <m:ctrlPr>
                                      <a:rPr lang="en-IN" sz="1400" i="1"/>
                                    </m:ctrlPr>
                                  </m:sSubPr>
                                  <m:e>
                                    <m:r>
                                      <a:rPr lang="en-GB" sz="1400" i="1"/>
                                      <m:t>𝜓</m:t>
                                    </m:r>
                                  </m:e>
                                  <m:sub>
                                    <m:r>
                                      <a:rPr lang="en-GB" sz="1400" i="1"/>
                                      <m:t>1</m:t>
                                    </m:r>
                                  </m:sub>
                                </m:sSub>
                              </m:e>
                            </m:mr>
                            <m:mr>
                              <m:e>
                                <m:sSub>
                                  <m:sSubPr>
                                    <m:ctrlPr>
                                      <a:rPr lang="en-IN" sz="1400" i="1"/>
                                    </m:ctrlPr>
                                  </m:sSubPr>
                                  <m:e>
                                    <m:r>
                                      <a:rPr lang="en-GB" sz="1400" i="1"/>
                                      <m:t>𝜓</m:t>
                                    </m:r>
                                  </m:e>
                                  <m:sub>
                                    <m:r>
                                      <a:rPr lang="en-GB" sz="1400" i="1"/>
                                      <m:t>2</m:t>
                                    </m:r>
                                  </m:sub>
                                </m:sSub>
                              </m:e>
                            </m:mr>
                            <m:mr>
                              <m:e>
                                <m:m>
                                  <m:mPr>
                                    <m:mcs>
                                      <m:mc>
                                        <m:mcPr>
                                          <m:count m:val="1"/>
                                          <m:mcJc m:val="center"/>
                                        </m:mcPr>
                                      </m:mc>
                                    </m:mcs>
                                    <m:ctrlPr>
                                      <a:rPr lang="en-IN" sz="1400" i="1"/>
                                    </m:ctrlPr>
                                  </m:mPr>
                                  <m:mr>
                                    <m:e>
                                      <m:sSub>
                                        <m:sSubPr>
                                          <m:ctrlPr>
                                            <a:rPr lang="en-IN" sz="1400" i="1"/>
                                          </m:ctrlPr>
                                        </m:sSubPr>
                                        <m:e>
                                          <m:r>
                                            <a:rPr lang="en-GB" sz="1400" i="1"/>
                                            <m:t>𝜓</m:t>
                                          </m:r>
                                        </m:e>
                                        <m:sub>
                                          <m:r>
                                            <a:rPr lang="en-GB" sz="1400" i="1"/>
                                            <m:t>3</m:t>
                                          </m:r>
                                        </m:sub>
                                      </m:sSub>
                                    </m:e>
                                  </m:mr>
                                  <m:mr>
                                    <m:e>
                                      <m:r>
                                        <a:rPr lang="en-GB" sz="1400" i="1"/>
                                        <m:t>⋮</m:t>
                                      </m:r>
                                    </m:e>
                                  </m:mr>
                                  <m:mr>
                                    <m:e>
                                      <m:sSub>
                                        <m:sSubPr>
                                          <m:ctrlPr>
                                            <a:rPr lang="en-IN" sz="1400" i="1"/>
                                          </m:ctrlPr>
                                        </m:sSubPr>
                                        <m:e>
                                          <m:r>
                                            <a:rPr lang="en-GB" sz="1400" i="1"/>
                                            <m:t>𝜓</m:t>
                                          </m:r>
                                        </m:e>
                                        <m:sub>
                                          <m:r>
                                            <a:rPr lang="en-GB" sz="1400" i="1"/>
                                            <m:t>𝑁</m:t>
                                          </m:r>
                                          <m:r>
                                            <a:rPr lang="en-GB" sz="1400" i="1"/>
                                            <m:t>−1</m:t>
                                          </m:r>
                                        </m:sub>
                                      </m:sSub>
                                    </m:e>
                                  </m:mr>
                                </m:m>
                              </m:e>
                            </m:mr>
                          </m:m>
                        </m:e>
                      </m:d>
                      <m:r>
                        <a:rPr lang="en-GB" sz="1400" i="1"/>
                        <m:t>=</m:t>
                      </m:r>
                      <m:r>
                        <a:rPr lang="en-GB" sz="1400" i="1"/>
                        <m:t>𝑚</m:t>
                      </m:r>
                      <m:sSup>
                        <m:sSupPr>
                          <m:ctrlPr>
                            <a:rPr lang="en-IN" sz="1400" i="1"/>
                          </m:ctrlPr>
                        </m:sSupPr>
                        <m:e>
                          <m:r>
                            <a:rPr lang="en-GB" sz="1400" i="1"/>
                            <m:t>𝐿</m:t>
                          </m:r>
                        </m:e>
                        <m:sup>
                          <m:r>
                            <a:rPr lang="en-GB" sz="1400" i="1"/>
                            <m:t>2</m:t>
                          </m:r>
                        </m:sup>
                      </m:sSup>
                      <m:r>
                        <a:rPr lang="en-GB" sz="1400" i="1"/>
                        <m:t>𝐸</m:t>
                      </m:r>
                      <m:d>
                        <m:dPr>
                          <m:begChr m:val="["/>
                          <m:endChr m:val="]"/>
                          <m:ctrlPr>
                            <a:rPr lang="en-IN" sz="1400" i="1"/>
                          </m:ctrlPr>
                        </m:dPr>
                        <m:e>
                          <m:m>
                            <m:mPr>
                              <m:mcs>
                                <m:mc>
                                  <m:mcPr>
                                    <m:count m:val="1"/>
                                    <m:mcJc m:val="center"/>
                                  </m:mcPr>
                                </m:mc>
                              </m:mcs>
                              <m:ctrlPr>
                                <a:rPr lang="en-IN" sz="1400" i="1"/>
                              </m:ctrlPr>
                            </m:mPr>
                            <m:mr>
                              <m:e>
                                <m:sSub>
                                  <m:sSubPr>
                                    <m:ctrlPr>
                                      <a:rPr lang="en-IN" sz="1400" i="1"/>
                                    </m:ctrlPr>
                                  </m:sSubPr>
                                  <m:e>
                                    <m:r>
                                      <a:rPr lang="en-GB" sz="1400" i="1"/>
                                      <m:t>𝜓</m:t>
                                    </m:r>
                                  </m:e>
                                  <m:sub>
                                    <m:r>
                                      <a:rPr lang="en-GB" sz="1400" i="1"/>
                                      <m:t>1</m:t>
                                    </m:r>
                                  </m:sub>
                                </m:sSub>
                              </m:e>
                            </m:mr>
                            <m:mr>
                              <m:e>
                                <m:sSub>
                                  <m:sSubPr>
                                    <m:ctrlPr>
                                      <a:rPr lang="en-IN" sz="1400" i="1"/>
                                    </m:ctrlPr>
                                  </m:sSubPr>
                                  <m:e>
                                    <m:r>
                                      <a:rPr lang="en-GB" sz="1400" i="1"/>
                                      <m:t>𝜓</m:t>
                                    </m:r>
                                  </m:e>
                                  <m:sub>
                                    <m:r>
                                      <a:rPr lang="en-GB" sz="1400" i="1"/>
                                      <m:t>2</m:t>
                                    </m:r>
                                  </m:sub>
                                </m:sSub>
                              </m:e>
                            </m:mr>
                            <m:mr>
                              <m:e>
                                <m:m>
                                  <m:mPr>
                                    <m:mcs>
                                      <m:mc>
                                        <m:mcPr>
                                          <m:count m:val="1"/>
                                          <m:mcJc m:val="center"/>
                                        </m:mcPr>
                                      </m:mc>
                                    </m:mcs>
                                    <m:ctrlPr>
                                      <a:rPr lang="en-IN" sz="1400" i="1"/>
                                    </m:ctrlPr>
                                  </m:mPr>
                                  <m:mr>
                                    <m:e>
                                      <m:sSub>
                                        <m:sSubPr>
                                          <m:ctrlPr>
                                            <a:rPr lang="en-IN" sz="1400" i="1"/>
                                          </m:ctrlPr>
                                        </m:sSubPr>
                                        <m:e>
                                          <m:r>
                                            <a:rPr lang="en-GB" sz="1400" i="1"/>
                                            <m:t>𝜓</m:t>
                                          </m:r>
                                        </m:e>
                                        <m:sub>
                                          <m:r>
                                            <a:rPr lang="en-GB" sz="1400" i="1"/>
                                            <m:t>3</m:t>
                                          </m:r>
                                        </m:sub>
                                      </m:sSub>
                                    </m:e>
                                  </m:mr>
                                  <m:mr>
                                    <m:e>
                                      <m:r>
                                        <a:rPr lang="en-GB" sz="1400" i="1"/>
                                        <m:t>⋮</m:t>
                                      </m:r>
                                    </m:e>
                                  </m:mr>
                                  <m:mr>
                                    <m:e>
                                      <m:sSub>
                                        <m:sSubPr>
                                          <m:ctrlPr>
                                            <a:rPr lang="en-IN" sz="1400" i="1"/>
                                          </m:ctrlPr>
                                        </m:sSubPr>
                                        <m:e>
                                          <m:r>
                                            <a:rPr lang="en-GB" sz="1400" i="1"/>
                                            <m:t>𝜓</m:t>
                                          </m:r>
                                        </m:e>
                                        <m:sub>
                                          <m:r>
                                            <a:rPr lang="en-GB" sz="1400" i="1"/>
                                            <m:t>𝑁</m:t>
                                          </m:r>
                                          <m:r>
                                            <a:rPr lang="en-GB" sz="1400" i="1"/>
                                            <m:t>−1</m:t>
                                          </m:r>
                                        </m:sub>
                                      </m:sSub>
                                    </m:e>
                                  </m:mr>
                                </m:m>
                              </m:e>
                            </m:mr>
                          </m:m>
                        </m:e>
                      </m:d>
                    </m:oMath>
                  </m:oMathPara>
                </a14:m>
                <a:endParaRPr lang="en-IN" sz="1400" dirty="0"/>
              </a:p>
              <a:p>
                <a:endParaRPr lang="en-US" sz="1400" dirty="0"/>
              </a:p>
            </p:txBody>
          </p:sp>
        </mc:Choice>
        <mc:Fallback>
          <p:sp>
            <p:nvSpPr>
              <p:cNvPr id="5" name="TextBox 4">
                <a:extLst>
                  <a:ext uri="{FF2B5EF4-FFF2-40B4-BE49-F238E27FC236}">
                    <a16:creationId xmlns:a16="http://schemas.microsoft.com/office/drawing/2014/main" id="{990FD81F-9DD8-9461-E021-510B77BA885A}"/>
                  </a:ext>
                </a:extLst>
              </p:cNvPr>
              <p:cNvSpPr txBox="1">
                <a:spLocks noRot="1" noChangeAspect="1" noMove="1" noResize="1" noEditPoints="1" noAdjustHandles="1" noChangeArrowheads="1" noChangeShapeType="1" noTextEdit="1"/>
              </p:cNvSpPr>
              <p:nvPr/>
            </p:nvSpPr>
            <p:spPr>
              <a:xfrm>
                <a:off x="334536" y="4149653"/>
                <a:ext cx="7065178" cy="2247603"/>
              </a:xfrm>
              <a:prstGeom prst="rect">
                <a:avLst/>
              </a:prstGeom>
              <a:blipFill>
                <a:blip r:embed="rId3"/>
                <a:stretch>
                  <a:fillRect/>
                </a:stretch>
              </a:blipFill>
            </p:spPr>
            <p:txBody>
              <a:bodyPr/>
              <a:lstStyle/>
              <a:p>
                <a:r>
                  <a:rPr lang="en-US">
                    <a:noFill/>
                  </a:rPr>
                  <a:t> </a:t>
                </a:r>
              </a:p>
            </p:txBody>
          </p:sp>
        </mc:Fallback>
      </mc:AlternateContent>
      <p:sp>
        <p:nvSpPr>
          <p:cNvPr id="6" name="TextBox 5">
            <a:hlinkClick r:id="rId4" action="ppaction://hlinksldjump"/>
            <a:extLst>
              <a:ext uri="{FF2B5EF4-FFF2-40B4-BE49-F238E27FC236}">
                <a16:creationId xmlns:a16="http://schemas.microsoft.com/office/drawing/2014/main" id="{6102D940-F54B-0FC4-AB51-7472B7A104E3}"/>
              </a:ext>
            </a:extLst>
          </p:cNvPr>
          <p:cNvSpPr txBox="1"/>
          <p:nvPr/>
        </p:nvSpPr>
        <p:spPr>
          <a:xfrm>
            <a:off x="4091" y="6393400"/>
            <a:ext cx="6072496"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[3] </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Luke Polson Physics Blog - Numerically Finding the Eigenstates/Energies of a 1D Quantum System </a:t>
            </a:r>
            <a:endPar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0683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73B7-733B-0F35-6B9E-D6CA55516D99}"/>
              </a:ext>
            </a:extLst>
          </p:cNvPr>
          <p:cNvSpPr>
            <a:spLocks noGrp="1"/>
          </p:cNvSpPr>
          <p:nvPr>
            <p:ph type="title"/>
          </p:nvPr>
        </p:nvSpPr>
        <p:spPr/>
        <p:txBody>
          <a:bodyPr/>
          <a:lstStyle/>
          <a:p>
            <a:r>
              <a:rPr lang="en-US" dirty="0"/>
              <a:t>Simulating 1-D Potentials using MATLAB</a:t>
            </a:r>
          </a:p>
        </p:txBody>
      </p:sp>
      <p:sp>
        <p:nvSpPr>
          <p:cNvPr id="3" name="Content Placeholder 2">
            <a:extLst>
              <a:ext uri="{FF2B5EF4-FFF2-40B4-BE49-F238E27FC236}">
                <a16:creationId xmlns:a16="http://schemas.microsoft.com/office/drawing/2014/main" id="{43ED1DC7-B395-E1C4-F599-78F300EF30CA}"/>
              </a:ext>
            </a:extLst>
          </p:cNvPr>
          <p:cNvSpPr>
            <a:spLocks noGrp="1"/>
          </p:cNvSpPr>
          <p:nvPr>
            <p:ph sz="half" idx="2"/>
          </p:nvPr>
        </p:nvSpPr>
        <p:spPr/>
        <p:txBody>
          <a:bodyPr/>
          <a:lstStyle/>
          <a:p>
            <a:r>
              <a:rPr lang="en-US" dirty="0"/>
              <a:t>Using this equation, we can obtain the energy levels through the eigenvalues of our LHS Matrix and hence find the corresponding Eigenstates.</a:t>
            </a:r>
          </a:p>
          <a:p>
            <a:r>
              <a:rPr lang="en-US" dirty="0"/>
              <a:t>I have solved for the following systems:</a:t>
            </a:r>
          </a:p>
          <a:p>
            <a:pPr lvl="1"/>
            <a:r>
              <a:rPr lang="en-US" dirty="0"/>
              <a:t>Linear Harmonic Oscillator</a:t>
            </a:r>
          </a:p>
          <a:p>
            <a:pPr lvl="1"/>
            <a:r>
              <a:rPr lang="en-US" dirty="0"/>
              <a:t>Anharmonic Oscillator (additional quartic term)</a:t>
            </a:r>
          </a:p>
        </p:txBody>
      </p:sp>
      <p:sp>
        <p:nvSpPr>
          <p:cNvPr id="4" name="TextBox 3">
            <a:hlinkClick r:id="rId2" action="ppaction://hlinksldjump"/>
            <a:extLst>
              <a:ext uri="{FF2B5EF4-FFF2-40B4-BE49-F238E27FC236}">
                <a16:creationId xmlns:a16="http://schemas.microsoft.com/office/drawing/2014/main" id="{3C39A7A2-D4E6-90DC-CA20-1C1D18C1D2F7}"/>
              </a:ext>
            </a:extLst>
          </p:cNvPr>
          <p:cNvSpPr txBox="1"/>
          <p:nvPr/>
        </p:nvSpPr>
        <p:spPr>
          <a:xfrm>
            <a:off x="4091" y="6393400"/>
            <a:ext cx="6072496"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[3] </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Luke Polson Physics Blog - Numerically Finding the Eigenstates/Energies of a 1D Quantum System </a:t>
            </a:r>
            <a:endPar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50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92A4-3E21-2BBF-D2FB-AC56A0D85F0C}"/>
              </a:ext>
            </a:extLst>
          </p:cNvPr>
          <p:cNvSpPr>
            <a:spLocks noGrp="1"/>
          </p:cNvSpPr>
          <p:nvPr>
            <p:ph type="title"/>
          </p:nvPr>
        </p:nvSpPr>
        <p:spPr>
          <a:xfrm>
            <a:off x="3363913" y="2971801"/>
            <a:ext cx="2452687" cy="711200"/>
          </a:xfrm>
        </p:spPr>
        <p:txBody>
          <a:bodyPr wrap="square" anchor="t">
            <a:normAutofit/>
          </a:bodyPr>
          <a:lstStyle/>
          <a:p>
            <a:pPr>
              <a:lnSpc>
                <a:spcPct val="90000"/>
              </a:lnSpc>
            </a:pPr>
            <a:r>
              <a:rPr lang="en-US" sz="2500"/>
              <a:t>What is a Qubit?</a:t>
            </a:r>
          </a:p>
        </p:txBody>
      </p:sp>
    </p:spTree>
    <p:extLst>
      <p:ext uri="{BB962C8B-B14F-4D97-AF65-F5344CB8AC3E}">
        <p14:creationId xmlns:p14="http://schemas.microsoft.com/office/powerpoint/2010/main" val="710350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E9655-0D33-6B3A-E7A1-63EC81E6593E}"/>
              </a:ext>
            </a:extLst>
          </p:cNvPr>
          <p:cNvSpPr>
            <a:spLocks noGrp="1"/>
          </p:cNvSpPr>
          <p:nvPr>
            <p:ph type="title"/>
          </p:nvPr>
        </p:nvSpPr>
        <p:spPr/>
        <p:txBody>
          <a:bodyPr/>
          <a:lstStyle/>
          <a:p>
            <a:r>
              <a:rPr lang="en-US" dirty="0"/>
              <a:t>Simulating 1-D Potentials using MATLAB</a:t>
            </a:r>
          </a:p>
        </p:txBody>
      </p:sp>
      <p:sp>
        <p:nvSpPr>
          <p:cNvPr id="3" name="Content Placeholder 2">
            <a:extLst>
              <a:ext uri="{FF2B5EF4-FFF2-40B4-BE49-F238E27FC236}">
                <a16:creationId xmlns:a16="http://schemas.microsoft.com/office/drawing/2014/main" id="{18877C28-F342-55A7-A7EC-274C6CDA3A56}"/>
              </a:ext>
            </a:extLst>
          </p:cNvPr>
          <p:cNvSpPr>
            <a:spLocks noGrp="1"/>
          </p:cNvSpPr>
          <p:nvPr>
            <p:ph sz="half" idx="2"/>
          </p:nvPr>
        </p:nvSpPr>
        <p:spPr/>
        <p:txBody>
          <a:bodyPr/>
          <a:lstStyle/>
          <a:p>
            <a:pPr marL="0" indent="0">
              <a:buNone/>
            </a:pPr>
            <a:r>
              <a:rPr lang="en-US" dirty="0"/>
              <a:t>Linear Harmonic Oscillator</a:t>
            </a:r>
          </a:p>
        </p:txBody>
      </p:sp>
      <p:pic>
        <p:nvPicPr>
          <p:cNvPr id="4" name="Picture 3" descr="A screenshot of a computer&#10;&#10;Description automatically generated with low confidence">
            <a:extLst>
              <a:ext uri="{FF2B5EF4-FFF2-40B4-BE49-F238E27FC236}">
                <a16:creationId xmlns:a16="http://schemas.microsoft.com/office/drawing/2014/main" id="{3A4EF7A3-E897-A5A6-873A-88C5DBD31B39}"/>
              </a:ext>
            </a:extLst>
          </p:cNvPr>
          <p:cNvPicPr>
            <a:picLocks noChangeAspect="1"/>
          </p:cNvPicPr>
          <p:nvPr/>
        </p:nvPicPr>
        <p:blipFill>
          <a:blip r:embed="rId2"/>
          <a:stretch>
            <a:fillRect/>
          </a:stretch>
        </p:blipFill>
        <p:spPr>
          <a:xfrm>
            <a:off x="195210" y="1648451"/>
            <a:ext cx="3252328" cy="4748805"/>
          </a:xfrm>
          <a:prstGeom prst="rect">
            <a:avLst/>
          </a:prstGeom>
          <a:ln>
            <a:solidFill>
              <a:schemeClr val="tx1"/>
            </a:solidFill>
          </a:ln>
        </p:spPr>
      </p:pic>
      <p:pic>
        <p:nvPicPr>
          <p:cNvPr id="5" name="Picture 4" descr="A screenshot of a computer program&#10;&#10;Description automatically generated with medium confidence">
            <a:extLst>
              <a:ext uri="{FF2B5EF4-FFF2-40B4-BE49-F238E27FC236}">
                <a16:creationId xmlns:a16="http://schemas.microsoft.com/office/drawing/2014/main" id="{A6EEDCEB-0AEB-7B65-A0FA-25DACA62380B}"/>
              </a:ext>
            </a:extLst>
          </p:cNvPr>
          <p:cNvPicPr>
            <a:picLocks noChangeAspect="1"/>
          </p:cNvPicPr>
          <p:nvPr/>
        </p:nvPicPr>
        <p:blipFill>
          <a:blip r:embed="rId3"/>
          <a:stretch>
            <a:fillRect/>
          </a:stretch>
        </p:blipFill>
        <p:spPr>
          <a:xfrm>
            <a:off x="3462094" y="1648451"/>
            <a:ext cx="4472527" cy="3570320"/>
          </a:xfrm>
          <a:prstGeom prst="rect">
            <a:avLst/>
          </a:prstGeom>
          <a:ln>
            <a:solidFill>
              <a:schemeClr val="tx1"/>
            </a:solidFill>
          </a:ln>
        </p:spPr>
      </p:pic>
    </p:spTree>
    <p:extLst>
      <p:ext uri="{BB962C8B-B14F-4D97-AF65-F5344CB8AC3E}">
        <p14:creationId xmlns:p14="http://schemas.microsoft.com/office/powerpoint/2010/main" val="291860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4CD1-0E5A-6207-51BF-81DE9EF3C9AD}"/>
              </a:ext>
            </a:extLst>
          </p:cNvPr>
          <p:cNvSpPr>
            <a:spLocks noGrp="1"/>
          </p:cNvSpPr>
          <p:nvPr>
            <p:ph type="title"/>
          </p:nvPr>
        </p:nvSpPr>
        <p:spPr/>
        <p:txBody>
          <a:bodyPr/>
          <a:lstStyle/>
          <a:p>
            <a:r>
              <a:rPr lang="en-US" dirty="0"/>
              <a:t>Simulating 1-D Potentials using MATLAB</a:t>
            </a:r>
          </a:p>
        </p:txBody>
      </p:sp>
      <p:sp>
        <p:nvSpPr>
          <p:cNvPr id="3" name="Content Placeholder 2">
            <a:extLst>
              <a:ext uri="{FF2B5EF4-FFF2-40B4-BE49-F238E27FC236}">
                <a16:creationId xmlns:a16="http://schemas.microsoft.com/office/drawing/2014/main" id="{F1E7B38B-D27C-22E2-05EF-F4EF06C5805A}"/>
              </a:ext>
            </a:extLst>
          </p:cNvPr>
          <p:cNvSpPr>
            <a:spLocks noGrp="1"/>
          </p:cNvSpPr>
          <p:nvPr>
            <p:ph sz="half" idx="2"/>
          </p:nvPr>
        </p:nvSpPr>
        <p:spPr/>
        <p:txBody>
          <a:bodyPr/>
          <a:lstStyle/>
          <a:p>
            <a:pPr marL="0" indent="0">
              <a:buNone/>
            </a:pPr>
            <a:r>
              <a:rPr lang="en-US" dirty="0"/>
              <a:t>Result for Linear Harmonic Oscillator</a:t>
            </a:r>
          </a:p>
          <a:p>
            <a:pPr marL="0" indent="0">
              <a:buNone/>
            </a:pPr>
            <a:endParaRPr lang="en-US" dirty="0"/>
          </a:p>
        </p:txBody>
      </p:sp>
      <p:pic>
        <p:nvPicPr>
          <p:cNvPr id="4" name="Graphic 9">
            <a:extLst>
              <a:ext uri="{FF2B5EF4-FFF2-40B4-BE49-F238E27FC236}">
                <a16:creationId xmlns:a16="http://schemas.microsoft.com/office/drawing/2014/main" id="{DC26C1ED-ED35-854A-83B2-D053FA0AC83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728" t="2970" r="7919" b="5448"/>
          <a:stretch/>
        </p:blipFill>
        <p:spPr>
          <a:xfrm>
            <a:off x="505676" y="1661531"/>
            <a:ext cx="8118089" cy="4538547"/>
          </a:xfrm>
          <a:prstGeom prst="rect">
            <a:avLst/>
          </a:prstGeom>
        </p:spPr>
      </p:pic>
    </p:spTree>
    <p:extLst>
      <p:ext uri="{BB962C8B-B14F-4D97-AF65-F5344CB8AC3E}">
        <p14:creationId xmlns:p14="http://schemas.microsoft.com/office/powerpoint/2010/main" val="2065261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EAE9D-4C5A-8C2B-DB32-E060EAF2D3E8}"/>
              </a:ext>
            </a:extLst>
          </p:cNvPr>
          <p:cNvSpPr>
            <a:spLocks noGrp="1"/>
          </p:cNvSpPr>
          <p:nvPr>
            <p:ph sz="half" idx="2"/>
          </p:nvPr>
        </p:nvSpPr>
        <p:spPr/>
        <p:txBody>
          <a:bodyPr/>
          <a:lstStyle/>
          <a:p>
            <a:pPr marL="0" indent="0">
              <a:buNone/>
            </a:pPr>
            <a:r>
              <a:rPr lang="en-US" dirty="0"/>
              <a:t>Anharmonic Oscillator</a:t>
            </a:r>
          </a:p>
        </p:txBody>
      </p:sp>
      <p:sp>
        <p:nvSpPr>
          <p:cNvPr id="5" name="Title 1">
            <a:extLst>
              <a:ext uri="{FF2B5EF4-FFF2-40B4-BE49-F238E27FC236}">
                <a16:creationId xmlns:a16="http://schemas.microsoft.com/office/drawing/2014/main" id="{E7415941-5C96-3602-BDDD-134EA872FBC5}"/>
              </a:ext>
            </a:extLst>
          </p:cNvPr>
          <p:cNvSpPr>
            <a:spLocks noGrp="1"/>
          </p:cNvSpPr>
          <p:nvPr>
            <p:ph type="title"/>
          </p:nvPr>
        </p:nvSpPr>
        <p:spPr/>
        <p:txBody>
          <a:bodyPr/>
          <a:lstStyle/>
          <a:p>
            <a:r>
              <a:rPr lang="en-US" dirty="0"/>
              <a:t>Simulating 1-D Potentials using MATLAB</a:t>
            </a:r>
          </a:p>
        </p:txBody>
      </p:sp>
      <p:pic>
        <p:nvPicPr>
          <p:cNvPr id="6" name="Picture 5" descr="A screenshot of a computer&#10;&#10;Description automatically generated with medium confidence">
            <a:extLst>
              <a:ext uri="{FF2B5EF4-FFF2-40B4-BE49-F238E27FC236}">
                <a16:creationId xmlns:a16="http://schemas.microsoft.com/office/drawing/2014/main" id="{C46550A5-CAC1-5506-4D2D-0674FA55D796}"/>
              </a:ext>
            </a:extLst>
          </p:cNvPr>
          <p:cNvPicPr>
            <a:picLocks noChangeAspect="1"/>
          </p:cNvPicPr>
          <p:nvPr/>
        </p:nvPicPr>
        <p:blipFill>
          <a:blip r:embed="rId2"/>
          <a:stretch>
            <a:fillRect/>
          </a:stretch>
        </p:blipFill>
        <p:spPr>
          <a:xfrm>
            <a:off x="291891" y="1728981"/>
            <a:ext cx="4559692" cy="3567848"/>
          </a:xfrm>
          <a:prstGeom prst="rect">
            <a:avLst/>
          </a:prstGeom>
          <a:ln>
            <a:solidFill>
              <a:schemeClr val="tx1"/>
            </a:solidFill>
          </a:ln>
        </p:spPr>
      </p:pic>
      <p:pic>
        <p:nvPicPr>
          <p:cNvPr id="7" name="Picture 6" descr="A screenshot of a computer program&#10;&#10;Description automatically generated with medium confidence">
            <a:extLst>
              <a:ext uri="{FF2B5EF4-FFF2-40B4-BE49-F238E27FC236}">
                <a16:creationId xmlns:a16="http://schemas.microsoft.com/office/drawing/2014/main" id="{DE9F155B-5C0C-4225-8C72-21EA789ACBB4}"/>
              </a:ext>
            </a:extLst>
          </p:cNvPr>
          <p:cNvPicPr>
            <a:picLocks noChangeAspect="1"/>
          </p:cNvPicPr>
          <p:nvPr/>
        </p:nvPicPr>
        <p:blipFill>
          <a:blip r:embed="rId3"/>
          <a:stretch>
            <a:fillRect/>
          </a:stretch>
        </p:blipFill>
        <p:spPr>
          <a:xfrm>
            <a:off x="4851583" y="1728980"/>
            <a:ext cx="3476972" cy="3567847"/>
          </a:xfrm>
          <a:prstGeom prst="rect">
            <a:avLst/>
          </a:prstGeom>
          <a:ln>
            <a:solidFill>
              <a:schemeClr val="tx1"/>
            </a:solidFill>
          </a:ln>
        </p:spPr>
      </p:pic>
    </p:spTree>
    <p:extLst>
      <p:ext uri="{BB962C8B-B14F-4D97-AF65-F5344CB8AC3E}">
        <p14:creationId xmlns:p14="http://schemas.microsoft.com/office/powerpoint/2010/main" val="205515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39A-0C23-EE9D-8B16-66716FF3A2A7}"/>
              </a:ext>
            </a:extLst>
          </p:cNvPr>
          <p:cNvSpPr>
            <a:spLocks noGrp="1"/>
          </p:cNvSpPr>
          <p:nvPr>
            <p:ph type="title"/>
          </p:nvPr>
        </p:nvSpPr>
        <p:spPr/>
        <p:txBody>
          <a:bodyPr/>
          <a:lstStyle/>
          <a:p>
            <a:r>
              <a:rPr lang="en-US" dirty="0"/>
              <a:t>Simulating 1-D Potentials using MATLAB</a:t>
            </a:r>
          </a:p>
        </p:txBody>
      </p:sp>
      <p:sp>
        <p:nvSpPr>
          <p:cNvPr id="3" name="Content Placeholder 2">
            <a:extLst>
              <a:ext uri="{FF2B5EF4-FFF2-40B4-BE49-F238E27FC236}">
                <a16:creationId xmlns:a16="http://schemas.microsoft.com/office/drawing/2014/main" id="{24BA9CAB-2F91-81A6-DEE2-013885494995}"/>
              </a:ext>
            </a:extLst>
          </p:cNvPr>
          <p:cNvSpPr>
            <a:spLocks noGrp="1"/>
          </p:cNvSpPr>
          <p:nvPr>
            <p:ph sz="half" idx="2"/>
          </p:nvPr>
        </p:nvSpPr>
        <p:spPr/>
        <p:txBody>
          <a:bodyPr/>
          <a:lstStyle/>
          <a:p>
            <a:pPr marL="0" indent="0">
              <a:buNone/>
            </a:pPr>
            <a:r>
              <a:rPr lang="en-US" dirty="0"/>
              <a:t>Result for Anharmonic Oscillator</a:t>
            </a:r>
          </a:p>
        </p:txBody>
      </p:sp>
      <p:pic>
        <p:nvPicPr>
          <p:cNvPr id="4" name="Graphic 10">
            <a:extLst>
              <a:ext uri="{FF2B5EF4-FFF2-40B4-BE49-F238E27FC236}">
                <a16:creationId xmlns:a16="http://schemas.microsoft.com/office/drawing/2014/main" id="{729A088A-F66F-4585-3B08-B2A978C9094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126" t="2868" r="7217" b="5231"/>
          <a:stretch/>
        </p:blipFill>
        <p:spPr>
          <a:xfrm>
            <a:off x="594887" y="1547547"/>
            <a:ext cx="7939668" cy="4849709"/>
          </a:xfrm>
          <a:prstGeom prst="rect">
            <a:avLst/>
          </a:prstGeom>
        </p:spPr>
      </p:pic>
    </p:spTree>
    <p:extLst>
      <p:ext uri="{BB962C8B-B14F-4D97-AF65-F5344CB8AC3E}">
        <p14:creationId xmlns:p14="http://schemas.microsoft.com/office/powerpoint/2010/main" val="1976361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5977-9688-A433-575B-9CF58D3BDB90}"/>
              </a:ext>
            </a:extLst>
          </p:cNvPr>
          <p:cNvSpPr>
            <a:spLocks noGrp="1"/>
          </p:cNvSpPr>
          <p:nvPr>
            <p:ph type="title"/>
          </p:nvPr>
        </p:nvSpPr>
        <p:spPr>
          <a:xfrm>
            <a:off x="180654" y="202990"/>
            <a:ext cx="7042080" cy="554587"/>
          </a:xfrm>
        </p:spPr>
        <p:txBody>
          <a:bodyPr wrap="square" anchor="ctr">
            <a:normAutofit/>
          </a:bodyPr>
          <a:lstStyle/>
          <a:p>
            <a:pPr>
              <a:lnSpc>
                <a:spcPct val="90000"/>
              </a:lnSpc>
            </a:pPr>
            <a:r>
              <a:rPr lang="en-US" dirty="0"/>
              <a:t>Simulating 1-D Potentials using MATLAB</a:t>
            </a:r>
            <a:endParaRPr lang="en-US"/>
          </a:p>
        </p:txBody>
      </p:sp>
      <p:graphicFrame>
        <p:nvGraphicFramePr>
          <p:cNvPr id="5" name="Content Placeholder 2">
            <a:extLst>
              <a:ext uri="{FF2B5EF4-FFF2-40B4-BE49-F238E27FC236}">
                <a16:creationId xmlns:a16="http://schemas.microsoft.com/office/drawing/2014/main" id="{2E977FDF-9987-BB99-3BD2-1B62B1154990}"/>
              </a:ext>
            </a:extLst>
          </p:cNvPr>
          <p:cNvGraphicFramePr>
            <a:graphicFrameLocks noGrp="1"/>
          </p:cNvGraphicFramePr>
          <p:nvPr>
            <p:ph sz="half" idx="2"/>
            <p:extLst>
              <p:ext uri="{D42A27DB-BD31-4B8C-83A1-F6EECF244321}">
                <p14:modId xmlns:p14="http://schemas.microsoft.com/office/powerpoint/2010/main" val="1495303815"/>
              </p:ext>
            </p:extLst>
          </p:nvPr>
        </p:nvGraphicFramePr>
        <p:xfrm>
          <a:off x="180653" y="1173984"/>
          <a:ext cx="8768137" cy="522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0505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0C3C0B1-B55E-F725-A9B4-671454008D8D}"/>
              </a:ext>
            </a:extLst>
          </p:cNvPr>
          <p:cNvGraphicFramePr>
            <a:graphicFrameLocks noGrp="1"/>
          </p:cNvGraphicFramePr>
          <p:nvPr>
            <p:ph sz="half" idx="2"/>
            <p:extLst>
              <p:ext uri="{D42A27DB-BD31-4B8C-83A1-F6EECF244321}">
                <p14:modId xmlns:p14="http://schemas.microsoft.com/office/powerpoint/2010/main" val="85157434"/>
              </p:ext>
            </p:extLst>
          </p:nvPr>
        </p:nvGraphicFramePr>
        <p:xfrm>
          <a:off x="180653" y="1173984"/>
          <a:ext cx="8768137" cy="522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917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7E8E-41B8-04AC-335A-8D42B83825CF}"/>
              </a:ext>
            </a:extLst>
          </p:cNvPr>
          <p:cNvSpPr>
            <a:spLocks noGrp="1"/>
          </p:cNvSpPr>
          <p:nvPr>
            <p:ph type="title"/>
          </p:nvPr>
        </p:nvSpPr>
        <p:spPr/>
        <p:txBody>
          <a:bodyPr/>
          <a:lstStyle/>
          <a:p>
            <a:r>
              <a:rPr lang="en-US" dirty="0"/>
              <a:t>Basics of the Qubit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88A003-FAF8-54A3-FEEF-F8DD977290E5}"/>
                  </a:ext>
                </a:extLst>
              </p:cNvPr>
              <p:cNvSpPr>
                <a:spLocks noGrp="1"/>
              </p:cNvSpPr>
              <p:nvPr>
                <p:ph sz="half" idx="2"/>
              </p:nvPr>
            </p:nvSpPr>
            <p:spPr/>
            <p:txBody>
              <a:bodyPr/>
              <a:lstStyle/>
              <a:p>
                <a:pPr marL="0" indent="0">
                  <a:buNone/>
                </a:pPr>
                <a:r>
                  <a:rPr lang="en-US" sz="1800" dirty="0">
                    <a:latin typeface="+mn-lt"/>
                  </a:rPr>
                  <a:t>For some time, we shall move away from the physical picture of the qubit and shift towards a more mathematical picture.</a:t>
                </a:r>
              </a:p>
              <a:p>
                <a:pPr>
                  <a:lnSpc>
                    <a:spcPct val="150000"/>
                  </a:lnSpc>
                </a:pPr>
                <a:r>
                  <a:rPr lang="en-GB" sz="1800" kern="1200" dirty="0">
                    <a:effectLst/>
                    <a:latin typeface="+mn-lt"/>
                    <a:ea typeface="Times New Roman" panose="02020603050405020304" pitchFamily="18" charset="0"/>
                  </a:rPr>
                  <a:t>As defined in the beginning of the report, the state of a qubit can be represented as a superposition of its two basis states:</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𝜓</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𝛼</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𝛽</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m:oMathPara>
                </a14:m>
                <a:endParaRPr lang="en-IN" sz="1800" dirty="0">
                  <a:effectLst/>
                  <a:latin typeface="+mn-lt"/>
                  <a:ea typeface="Times New Roman" panose="02020603050405020304" pitchFamily="18" charset="0"/>
                </a:endParaRPr>
              </a:p>
              <a:p>
                <a:pPr>
                  <a:lnSpc>
                    <a:spcPct val="150000"/>
                  </a:lnSpc>
                </a:pPr>
                <a:r>
                  <a:rPr lang="en-GB" sz="1800" dirty="0">
                    <a:latin typeface="+mn-lt"/>
                    <a:ea typeface="Times New Roman" panose="02020603050405020304" pitchFamily="18" charset="0"/>
                  </a:rPr>
                  <a:t>H</a:t>
                </a:r>
                <a:r>
                  <a:rPr lang="en-GB" sz="1800" kern="1200" dirty="0">
                    <a:effectLst/>
                    <a:latin typeface="+mn-lt"/>
                    <a:ea typeface="Times New Roman" panose="02020603050405020304" pitchFamily="18" charset="0"/>
                  </a:rPr>
                  <a:t>ere α and β are complex coefficients such that |α|</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 |β|</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 1 (Obvious result of normalization). </a:t>
                </a:r>
              </a:p>
              <a:p>
                <a:pPr>
                  <a:lnSpc>
                    <a:spcPct val="150000"/>
                  </a:lnSpc>
                </a:pPr>
                <a:r>
                  <a:rPr lang="en-GB" sz="1800" kern="1200" dirty="0">
                    <a:effectLst/>
                    <a:latin typeface="+mn-lt"/>
                    <a:ea typeface="Times New Roman" panose="02020603050405020304" pitchFamily="18" charset="0"/>
                  </a:rPr>
                  <a:t>|α|</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and |β|</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denote the probabilities of obtaining the respective basis state on measurement.</a:t>
                </a:r>
              </a:p>
              <a:p>
                <a:pPr marL="0" indent="0">
                  <a:lnSpc>
                    <a:spcPct val="150000"/>
                  </a:lnSpc>
                  <a:buNone/>
                </a:pPr>
                <a:r>
                  <a:rPr lang="en-GB" sz="1800" kern="1200" dirty="0">
                    <a:effectLst/>
                    <a:latin typeface="+mn-lt"/>
                    <a:ea typeface="Times New Roman" panose="02020603050405020304" pitchFamily="18" charset="0"/>
                  </a:rPr>
                  <a:t>The basis states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oMath>
                </a14:m>
                <a:r>
                  <a:rPr lang="en-GB" sz="1800" kern="1200" dirty="0">
                    <a:effectLst/>
                    <a:latin typeface="+mn-lt"/>
                    <a:ea typeface="Times New Roman" panose="02020603050405020304" pitchFamily="18" charset="0"/>
                  </a:rPr>
                  <a:t> and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a14:m>
                <a:r>
                  <a:rPr lang="en-GB" sz="1800" kern="1200" dirty="0">
                    <a:effectLst/>
                    <a:latin typeface="+mn-lt"/>
                    <a:ea typeface="Times New Roman" panose="02020603050405020304" pitchFamily="18" charset="0"/>
                  </a:rPr>
                  <a:t> can be expressed in vector form as follows:</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r>
                                  <a:rPr lang="en-GB" sz="1800" i="1" kern="1200">
                                    <a:effectLst/>
                                    <a:latin typeface="+mn-lt"/>
                                    <a:ea typeface="SimSun" panose="02010600030101010101" pitchFamily="2" charset="-122"/>
                                    <a:cs typeface="Times New Roman" panose="02020603050405020304" pitchFamily="18" charset="0"/>
                                  </a:rPr>
                                  <m:t>1</m:t>
                                </m:r>
                              </m:e>
                            </m:mr>
                            <m:mr>
                              <m:e>
                                <m:r>
                                  <a:rPr lang="en-GB" sz="1800" i="1" kern="1200">
                                    <a:effectLst/>
                                    <a:latin typeface="+mn-lt"/>
                                    <a:ea typeface="SimSun" panose="02010600030101010101" pitchFamily="2" charset="-122"/>
                                    <a:cs typeface="Times New Roman" panose="02020603050405020304" pitchFamily="18" charset="0"/>
                                  </a:rPr>
                                  <m:t>0</m:t>
                                </m:r>
                              </m:e>
                            </m:mr>
                          </m:m>
                        </m:e>
                      </m:d>
                      <m:r>
                        <a:rPr lang="en-GB" sz="1800" i="1" kern="1200">
                          <a:effectLst/>
                          <a:latin typeface="+mn-lt"/>
                          <a:ea typeface="SimSun" panose="02010600030101010101" pitchFamily="2" charset="-122"/>
                          <a:cs typeface="Times New Roman" panose="02020603050405020304" pitchFamily="18" charset="0"/>
                        </a:rPr>
                        <m:t> , </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r>
                        <a:rPr lang="en-GB" sz="1800" i="1" kern="1200">
                          <a:effectLst/>
                          <a:latin typeface="+mn-lt"/>
                          <a:ea typeface="SimSun" panose="02010600030101010101" pitchFamily="2" charset="-122"/>
                          <a:cs typeface="Times New Roman" panose="02020603050405020304" pitchFamily="18" charset="0"/>
                        </a:rPr>
                        <m:t>=</m:t>
                      </m:r>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r>
                                  <a:rPr lang="en-GB" sz="1800" i="1" kern="1200">
                                    <a:effectLst/>
                                    <a:latin typeface="+mn-lt"/>
                                    <a:ea typeface="SimSun" panose="02010600030101010101" pitchFamily="2" charset="-122"/>
                                    <a:cs typeface="Times New Roman" panose="02020603050405020304" pitchFamily="18" charset="0"/>
                                  </a:rPr>
                                  <m:t>0</m:t>
                                </m:r>
                              </m:e>
                            </m:mr>
                            <m:mr>
                              <m:e>
                                <m:r>
                                  <a:rPr lang="en-GB" sz="1800" i="1" kern="1200">
                                    <a:effectLst/>
                                    <a:latin typeface="+mn-lt"/>
                                    <a:ea typeface="SimSun" panose="02010600030101010101" pitchFamily="2" charset="-122"/>
                                    <a:cs typeface="Times New Roman" panose="02020603050405020304" pitchFamily="18" charset="0"/>
                                  </a:rPr>
                                  <m:t>1</m:t>
                                </m:r>
                              </m:e>
                            </m:mr>
                          </m:m>
                        </m:e>
                      </m:d>
                      <m:r>
                        <a:rPr lang="en-GB" sz="1800" i="1" kern="1200">
                          <a:effectLst/>
                          <a:latin typeface="+mn-lt"/>
                          <a:ea typeface="SimSun" panose="02010600030101010101" pitchFamily="2" charset="-122"/>
                          <a:cs typeface="Times New Roman" panose="02020603050405020304" pitchFamily="18" charset="0"/>
                        </a:rPr>
                        <m:t>  </m:t>
                      </m:r>
                    </m:oMath>
                  </m:oMathPara>
                </a14:m>
                <a:endParaRPr lang="en-IN" sz="1800" dirty="0">
                  <a:effectLst/>
                  <a:latin typeface="+mn-lt"/>
                  <a:ea typeface="Times New Roman" panose="02020603050405020304" pitchFamily="18" charset="0"/>
                </a:endParaRPr>
              </a:p>
              <a:p>
                <a:pPr>
                  <a:lnSpc>
                    <a:spcPct val="150000"/>
                  </a:lnSpc>
                </a:pPr>
                <a:endParaRPr lang="en-IN" sz="1800" dirty="0">
                  <a:effectLst/>
                  <a:latin typeface="+mn-lt"/>
                  <a:ea typeface="Times New Roman" panose="02020603050405020304" pitchFamily="18" charset="0"/>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1C88A003-FAF8-54A3-FEEF-F8DD977290E5}"/>
                  </a:ext>
                </a:extLst>
              </p:cNvPr>
              <p:cNvSpPr>
                <a:spLocks noGrp="1" noRot="1" noChangeAspect="1" noMove="1" noResize="1" noEditPoints="1" noAdjustHandles="1" noChangeArrowheads="1" noChangeShapeType="1" noTextEdit="1"/>
              </p:cNvSpPr>
              <p:nvPr>
                <p:ph sz="half" idx="2"/>
              </p:nvPr>
            </p:nvSpPr>
            <p:spPr>
              <a:blipFill>
                <a:blip r:embed="rId2"/>
                <a:stretch>
                  <a:fillRect l="-579" t="-485" b="-2184"/>
                </a:stretch>
              </a:blipFill>
            </p:spPr>
            <p:txBody>
              <a:bodyPr/>
              <a:lstStyle/>
              <a:p>
                <a:r>
                  <a:rPr lang="en-US">
                    <a:noFill/>
                  </a:rPr>
                  <a:t> </a:t>
                </a:r>
              </a:p>
            </p:txBody>
          </p:sp>
        </mc:Fallback>
      </mc:AlternateContent>
    </p:spTree>
    <p:extLst>
      <p:ext uri="{BB962C8B-B14F-4D97-AF65-F5344CB8AC3E}">
        <p14:creationId xmlns:p14="http://schemas.microsoft.com/office/powerpoint/2010/main" val="866796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F05E-348D-05DA-D6F6-F7428D7C9E62}"/>
              </a:ext>
            </a:extLst>
          </p:cNvPr>
          <p:cNvSpPr>
            <a:spLocks noGrp="1"/>
          </p:cNvSpPr>
          <p:nvPr>
            <p:ph type="title"/>
          </p:nvPr>
        </p:nvSpPr>
        <p:spPr/>
        <p:txBody>
          <a:bodyPr/>
          <a:lstStyle/>
          <a:p>
            <a:r>
              <a:rPr lang="en-US" dirty="0"/>
              <a:t>Bloch Sphere 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3F43EC-93E9-E1D8-0F75-1667D06F9EE3}"/>
                  </a:ext>
                </a:extLst>
              </p:cNvPr>
              <p:cNvSpPr>
                <a:spLocks noGrp="1"/>
              </p:cNvSpPr>
              <p:nvPr>
                <p:ph sz="half" idx="2"/>
              </p:nvPr>
            </p:nvSpPr>
            <p:spPr/>
            <p:txBody>
              <a:bodyPr/>
              <a:lstStyle/>
              <a:p>
                <a:r>
                  <a:rPr lang="en-US" sz="1800" dirty="0">
                    <a:latin typeface="+mn-lt"/>
                  </a:rPr>
                  <a:t>We now wish to visualize the state of the qubit geometrically. Note that </a:t>
                </a:r>
                <a:r>
                  <a:rPr lang="en-GB" sz="1800" kern="1200" dirty="0">
                    <a:effectLst/>
                    <a:latin typeface="+mn-lt"/>
                    <a:ea typeface="Times New Roman" panose="02020603050405020304" pitchFamily="18" charset="0"/>
                  </a:rPr>
                  <a:t>α and β are complex coefficients and hence have their own magnitudes and arguments, giving us 4 degrees-of-freedom required to visualise information. Hence, we would need to use 4 dimensions to visualise the state of a qubit. </a:t>
                </a:r>
              </a:p>
              <a:p>
                <a:r>
                  <a:rPr lang="en-GB" sz="1800" dirty="0">
                    <a:latin typeface="+mn-lt"/>
                    <a:ea typeface="Times New Roman" panose="02020603050405020304" pitchFamily="18" charset="0"/>
                  </a:rPr>
                  <a:t>I</a:t>
                </a:r>
                <a:r>
                  <a:rPr lang="en-GB" sz="1800" kern="1200" dirty="0">
                    <a:effectLst/>
                    <a:latin typeface="+mn-lt"/>
                    <a:ea typeface="Times New Roman" panose="02020603050405020304" pitchFamily="18" charset="0"/>
                  </a:rPr>
                  <a:t>t is important to realise that multiplying the state with any additional phase would not impact the relative phase between the basis states, and hence information about the global phase can be neglected, since it is only the local phase which impacts interaction with gates and other qubits. </a:t>
                </a:r>
                <a:r>
                  <a:rPr lang="en-GB" sz="1800" dirty="0">
                    <a:latin typeface="+mn-lt"/>
                    <a:ea typeface="Times New Roman" panose="02020603050405020304" pitchFamily="18" charset="0"/>
                  </a:rPr>
                  <a:t>This reduces our problem to 3 degrees-of-freedom.</a:t>
                </a:r>
              </a:p>
              <a:p>
                <a:pPr marL="0" indent="0">
                  <a:lnSpc>
                    <a:spcPct val="150000"/>
                  </a:lnSpc>
                  <a:buNone/>
                </a:pPr>
                <a:r>
                  <a:rPr lang="en-GB" sz="1800" kern="1200" dirty="0">
                    <a:effectLst/>
                    <a:latin typeface="+mn-lt"/>
                    <a:ea typeface="Times New Roman" panose="02020603050405020304" pitchFamily="18" charset="0"/>
                  </a:rPr>
                  <a:t>So, if </a:t>
                </a:r>
                <a14:m>
                  <m:oMath xmlns:m="http://schemas.openxmlformats.org/officeDocument/2006/math">
                    <m:r>
                      <a:rPr lang="en-GB" sz="1800" i="1" kern="1200">
                        <a:effectLst/>
                        <a:latin typeface="+mn-lt"/>
                        <a:ea typeface="SimSun" panose="02010600030101010101" pitchFamily="2" charset="-122"/>
                        <a:cs typeface="Times New Roman" panose="02020603050405020304" pitchFamily="18" charset="0"/>
                      </a:rPr>
                      <m:t>𝛼</m:t>
                    </m:r>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𝑎</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sup>
                    </m:sSup>
                  </m:oMath>
                </a14:m>
                <a:r>
                  <a:rPr lang="en-GB" sz="1800" kern="1200" dirty="0">
                    <a:effectLst/>
                    <a:latin typeface="+mn-lt"/>
                    <a:ea typeface="Times New Roman" panose="02020603050405020304" pitchFamily="18" charset="0"/>
                  </a:rPr>
                  <a:t> and </a:t>
                </a:r>
                <a14:m>
                  <m:oMath xmlns:m="http://schemas.openxmlformats.org/officeDocument/2006/math">
                    <m:r>
                      <a:rPr lang="en-GB" sz="1800" i="1" kern="1200">
                        <a:effectLst/>
                        <a:latin typeface="+mn-lt"/>
                        <a:ea typeface="SimSun" panose="02010600030101010101" pitchFamily="2" charset="-122"/>
                        <a:cs typeface="Times New Roman" panose="02020603050405020304" pitchFamily="18" charset="0"/>
                      </a:rPr>
                      <m:t>𝛽</m:t>
                    </m:r>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𝑏</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𝑏</m:t>
                            </m:r>
                          </m:sub>
                        </m:sSub>
                      </m:sup>
                    </m:sSup>
                  </m:oMath>
                </a14:m>
                <a:r>
                  <a:rPr lang="en-GB" sz="1800" kern="1200" dirty="0">
                    <a:effectLst/>
                    <a:latin typeface="+mn-lt"/>
                    <a:ea typeface="Times New Roman" panose="02020603050405020304" pitchFamily="18" charset="0"/>
                    <a:cs typeface="Times New Roman" panose="02020603050405020304" pitchFamily="18" charset="0"/>
                  </a:rPr>
                  <a:t> (where a and b </a:t>
                </a:r>
                <a:r>
                  <a:rPr lang="en-GB" sz="1800" kern="1200" dirty="0">
                    <a:effectLst/>
                    <a:latin typeface="+mn-lt"/>
                    <a:ea typeface="Cambria Math" panose="02040503050406030204" pitchFamily="18" charset="0"/>
                    <a:cs typeface="Cambria Math" panose="02040503050406030204" pitchFamily="18" charset="0"/>
                  </a:rPr>
                  <a:t>∈</a:t>
                </a:r>
                <a:r>
                  <a:rPr lang="en-GB" sz="1800" kern="1200" dirty="0">
                    <a:effectLst/>
                    <a:latin typeface="+mn-lt"/>
                    <a:ea typeface="Cambria Math" panose="02040503050406030204" pitchFamily="18" charset="0"/>
                    <a:cs typeface="Times New Roman" panose="02020603050405020304" pitchFamily="18" charset="0"/>
                  </a:rPr>
                  <a:t> </a:t>
                </a:r>
                <a:r>
                  <a:rPr lang="en-GB" sz="1800" kern="1200" dirty="0" err="1">
                    <a:effectLst/>
                    <a:latin typeface="+mn-lt"/>
                    <a:ea typeface="Cambria Math" panose="02040503050406030204" pitchFamily="18" charset="0"/>
                    <a:cs typeface="Times New Roman" panose="02020603050405020304" pitchFamily="18" charset="0"/>
                  </a:rPr>
                  <a:t>ℝ</a:t>
                </a:r>
                <a:r>
                  <a:rPr lang="en-GB" sz="1800" kern="1200" baseline="30000" dirty="0">
                    <a:effectLst/>
                    <a:latin typeface="+mn-lt"/>
                    <a:ea typeface="Cambria Math" panose="02040503050406030204" pitchFamily="18" charset="0"/>
                    <a:cs typeface="Times New Roman" panose="02020603050405020304" pitchFamily="18" charset="0"/>
                  </a:rPr>
                  <a:t>+</a:t>
                </a:r>
                <a:r>
                  <a:rPr lang="en-GB" sz="1800" kern="1200" dirty="0">
                    <a:effectLst/>
                    <a:latin typeface="+mn-lt"/>
                    <a:ea typeface="Cambria Math" panose="02040503050406030204" pitchFamily="18" charset="0"/>
                    <a:cs typeface="Times New Roman" panose="02020603050405020304" pitchFamily="18" charset="0"/>
                  </a:rPr>
                  <a:t>) </a:t>
                </a:r>
                <a:r>
                  <a:rPr lang="en-GB" sz="1800" kern="1200" dirty="0">
                    <a:effectLst/>
                    <a:latin typeface="+mn-lt"/>
                    <a:ea typeface="Times New Roman" panose="02020603050405020304" pitchFamily="18" charset="0"/>
                    <a:cs typeface="Times New Roman" panose="02020603050405020304" pitchFamily="18" charset="0"/>
                  </a:rPr>
                  <a:t>then</a:t>
                </a:r>
                <a:r>
                  <a:rPr lang="en-GB" sz="1800" kern="1200" dirty="0">
                    <a:effectLst/>
                    <a:latin typeface="+mn-lt"/>
                    <a:ea typeface="Times New Roman" panose="02020603050405020304" pitchFamily="18" charset="0"/>
                  </a:rPr>
                  <a:t> our state can be written as:</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𝜓</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𝑎</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sup>
                      </m:sSup>
                      <m:r>
                        <a:rPr lang="en-GB" sz="1800" kern="1200">
                          <a:effectLst/>
                          <a:latin typeface="+mn-lt"/>
                          <a:ea typeface="Times New Roman" panose="02020603050405020304" pitchFamily="18" charset="0"/>
                        </a:rPr>
                        <m:t> </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𝑏</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𝑏</m:t>
                              </m:r>
                            </m:sub>
                          </m:sSub>
                        </m:sup>
                      </m:sSup>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r>
                        <a:rPr lang="en-GB" sz="1800" i="1" kern="1200">
                          <a:effectLst/>
                          <a:latin typeface="+mn-lt"/>
                          <a:ea typeface="SimSun" panose="02010600030101010101" pitchFamily="2" charset="-122"/>
                          <a:cs typeface="Times New Roman" panose="02020603050405020304" pitchFamily="18" charset="0"/>
                        </a:rPr>
                        <m:t>=</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sup>
                      </m:sSup>
                      <m:d>
                        <m:dPr>
                          <m:ctrlPr>
                            <a:rPr lang="en-IN" sz="1800" i="1" kern="1200">
                              <a:effectLst/>
                              <a:latin typeface="+mn-lt"/>
                              <a:ea typeface="SimSun" panose="02010600030101010101" pitchFamily="2" charset="-122"/>
                              <a:cs typeface="Times New Roman" panose="02020603050405020304" pitchFamily="18" charset="0"/>
                            </a:rPr>
                          </m:ctrlPr>
                        </m:dPr>
                        <m:e>
                          <m:r>
                            <a:rPr lang="en-GB" sz="1800" i="1" kern="1200">
                              <a:effectLst/>
                              <a:latin typeface="+mn-lt"/>
                              <a:ea typeface="SimSun" panose="02010600030101010101" pitchFamily="2" charset="-122"/>
                              <a:cs typeface="Times New Roman" panose="02020603050405020304" pitchFamily="18" charset="0"/>
                            </a:rPr>
                            <m:t>𝑎</m:t>
                          </m:r>
                          <m:r>
                            <a:rPr lang="en-GB" sz="1800" kern="1200">
                              <a:effectLst/>
                              <a:latin typeface="+mn-lt"/>
                              <a:ea typeface="Times New Roman" panose="02020603050405020304" pitchFamily="18" charset="0"/>
                            </a:rPr>
                            <m:t> </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𝑏</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𝑏</m:t>
                                  </m:r>
                                </m:sub>
                              </m:sSub>
                              <m:r>
                                <a:rPr lang="en-GB" sz="1800" i="1" kern="1200">
                                  <a:effectLst/>
                                  <a:latin typeface="+mn-lt"/>
                                  <a:ea typeface="SimSun" panose="02010600030101010101" pitchFamily="2" charset="-122"/>
                                  <a:cs typeface="Times New Roman" panose="02020603050405020304" pitchFamily="18" charset="0"/>
                                </a:rPr>
                                <m:t>−</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r>
                                <a:rPr lang="en-GB" sz="1800" i="1" kern="1200">
                                  <a:effectLst/>
                                  <a:latin typeface="+mn-lt"/>
                                  <a:ea typeface="SimSun" panose="02010600030101010101" pitchFamily="2" charset="-122"/>
                                  <a:cs typeface="Times New Roman" panose="02020603050405020304" pitchFamily="18" charset="0"/>
                                </a:rPr>
                                <m:t>)</m:t>
                              </m:r>
                            </m:sup>
                          </m:sSup>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e>
                      </m:d>
                    </m:oMath>
                  </m:oMathPara>
                </a14:m>
                <a:endParaRPr lang="en-IN" sz="1800" dirty="0">
                  <a:effectLst/>
                  <a:latin typeface="+mn-lt"/>
                  <a:ea typeface="Times New Roman" panose="02020603050405020304" pitchFamily="18" charset="0"/>
                </a:endParaRPr>
              </a:p>
              <a:p>
                <a:pPr marL="0" indent="0">
                  <a:buNone/>
                </a:pPr>
                <a:r>
                  <a:rPr lang="en-IN" sz="1800" dirty="0">
                    <a:latin typeface="+mn-lt"/>
                    <a:ea typeface="Times New Roman" panose="02020603050405020304" pitchFamily="18" charset="0"/>
                  </a:rPr>
                  <a:t>We neglect </a:t>
                </a:r>
                <a14:m>
                  <m:oMath xmlns:m="http://schemas.openxmlformats.org/officeDocument/2006/math">
                    <m:sSup>
                      <m:sSupPr>
                        <m:ctrlPr>
                          <a:rPr lang="en-IN" sz="1800" i="1" kern="1200" smtClean="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sup>
                    </m:sSup>
                  </m:oMath>
                </a14:m>
                <a:r>
                  <a:rPr lang="en-GB" sz="1800" kern="1200" dirty="0">
                    <a:effectLst/>
                    <a:latin typeface="+mn-lt"/>
                    <a:ea typeface="Times New Roman" panose="02020603050405020304" pitchFamily="18" charset="0"/>
                  </a:rPr>
                  <a:t> since it contains information only about global phase. Hence our state reduces to:</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IN" sz="1600" i="1" kern="1200" smtClean="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𝜓</m:t>
                              </m:r>
                            </m:e>
                          </m:d>
                        </m:e>
                      </m:d>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𝑎</m:t>
                      </m:r>
                      <m:r>
                        <a:rPr lang="en-GB" sz="1600" kern="1200">
                          <a:effectLst/>
                          <a:latin typeface="Cambria Math" panose="02040503050406030204" pitchFamily="18" charset="0"/>
                          <a:ea typeface="Times New Roman" panose="02020603050405020304" pitchFamily="18" charset="0"/>
                        </a:rPr>
                        <m:t> </m:t>
                      </m:r>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0</m:t>
                              </m:r>
                            </m:e>
                          </m:d>
                        </m:e>
                      </m:d>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𝑏</m:t>
                      </m:r>
                      <m:sSup>
                        <m:sSupPr>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𝑒</m:t>
                          </m:r>
                        </m:e>
                        <m:sup>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𝑖</m:t>
                          </m:r>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𝜑</m:t>
                          </m:r>
                        </m:sup>
                      </m:sSup>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1</m:t>
                              </m:r>
                            </m:e>
                          </m:d>
                        </m:e>
                      </m:d>
                    </m:oMath>
                  </m:oMathPara>
                </a14:m>
                <a:endParaRPr lang="en-IN" sz="1600" dirty="0">
                  <a:effectLst/>
                  <a:latin typeface="Times New Roman" panose="02020603050405020304" pitchFamily="18" charset="0"/>
                  <a:ea typeface="Times New Roman" panose="02020603050405020304" pitchFamily="18" charset="0"/>
                </a:endParaRPr>
              </a:p>
              <a:p>
                <a:pPr marL="0" indent="0">
                  <a:buNone/>
                </a:pPr>
                <a:endParaRPr lang="en-IN" sz="1600" dirty="0">
                  <a:effectLst/>
                  <a:latin typeface="Times New Roman" panose="02020603050405020304" pitchFamily="18" charset="0"/>
                  <a:ea typeface="Times New Roman" panose="02020603050405020304" pitchFamily="18" charset="0"/>
                </a:endParaRPr>
              </a:p>
              <a:p>
                <a:pPr marL="0" indent="0">
                  <a:buNone/>
                </a:pPr>
                <a:r>
                  <a:rPr lang="en-GB" sz="1800" kern="1200" dirty="0">
                    <a:effectLst/>
                    <a:latin typeface="+mn-lt"/>
                    <a:ea typeface="Times New Roman" panose="02020603050405020304" pitchFamily="18" charset="0"/>
                  </a:rPr>
                  <a:t>Where </a:t>
                </a:r>
                <a14:m>
                  <m:oMath xmlns:m="http://schemas.openxmlformats.org/officeDocument/2006/math">
                    <m:sSub>
                      <m:sSubPr>
                        <m:ctrlPr>
                          <a:rPr lang="en-IN" sz="1800" i="1" kern="1200" smtClean="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𝑏</m:t>
                        </m:r>
                      </m:sub>
                    </m:sSub>
                    <m:r>
                      <a:rPr lang="en-GB" sz="1800" i="1" kern="1200">
                        <a:effectLst/>
                        <a:latin typeface="+mn-lt"/>
                        <a:ea typeface="SimSun" panose="02010600030101010101" pitchFamily="2" charset="-122"/>
                        <a:cs typeface="Times New Roman" panose="02020603050405020304" pitchFamily="18" charset="0"/>
                      </a:rPr>
                      <m:t>−</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𝜑</m:t>
                    </m:r>
                  </m:oMath>
                </a14:m>
                <a:r>
                  <a:rPr lang="en-IN" sz="1800" dirty="0">
                    <a:effectLst/>
                    <a:latin typeface="+mn-lt"/>
                  </a:rPr>
                  <a:t> </a:t>
                </a:r>
                <a:r>
                  <a:rPr lang="en-IN" sz="1800" dirty="0">
                    <a:latin typeface="+mn-lt"/>
                  </a:rPr>
                  <a:t>and is called ‘Local Phase’</a:t>
                </a:r>
                <a:endParaRPr lang="en-GB" sz="1800" kern="1200" dirty="0">
                  <a:effectLst/>
                  <a:latin typeface="+mn-lt"/>
                  <a:ea typeface="Times New Roman" panose="02020603050405020304" pitchFamily="18" charset="0"/>
                </a:endParaRPr>
              </a:p>
              <a:p>
                <a:pPr marL="0" indent="0">
                  <a:buNone/>
                </a:pPr>
                <a:endParaRPr lang="en-IN" sz="1600" dirty="0">
                  <a:effectLst/>
                  <a:latin typeface="+mn-lt"/>
                  <a:ea typeface="Times New Roman" panose="02020603050405020304" pitchFamily="18" charset="0"/>
                </a:endParaRPr>
              </a:p>
              <a:p>
                <a:pPr marL="0" indent="0">
                  <a:buNone/>
                </a:pPr>
                <a:endParaRPr lang="en-GB" sz="1600" dirty="0">
                  <a:latin typeface="+mn-lt"/>
                </a:endParaRPr>
              </a:p>
            </p:txBody>
          </p:sp>
        </mc:Choice>
        <mc:Fallback>
          <p:sp>
            <p:nvSpPr>
              <p:cNvPr id="3" name="Content Placeholder 2">
                <a:extLst>
                  <a:ext uri="{FF2B5EF4-FFF2-40B4-BE49-F238E27FC236}">
                    <a16:creationId xmlns:a16="http://schemas.microsoft.com/office/drawing/2014/main" id="{523F43EC-93E9-E1D8-0F75-1667D06F9EE3}"/>
                  </a:ext>
                </a:extLst>
              </p:cNvPr>
              <p:cNvSpPr>
                <a:spLocks noGrp="1" noRot="1" noChangeAspect="1" noMove="1" noResize="1" noEditPoints="1" noAdjustHandles="1" noChangeArrowheads="1" noChangeShapeType="1" noTextEdit="1"/>
              </p:cNvSpPr>
              <p:nvPr>
                <p:ph sz="half" idx="2"/>
              </p:nvPr>
            </p:nvSpPr>
            <p:spPr>
              <a:blipFill>
                <a:blip r:embed="rId2"/>
                <a:stretch>
                  <a:fillRect l="-579" t="-485"/>
                </a:stretch>
              </a:blipFill>
            </p:spPr>
            <p:txBody>
              <a:bodyPr/>
              <a:lstStyle/>
              <a:p>
                <a:r>
                  <a:rPr lang="en-US">
                    <a:noFill/>
                  </a:rPr>
                  <a:t> </a:t>
                </a:r>
              </a:p>
            </p:txBody>
          </p:sp>
        </mc:Fallback>
      </mc:AlternateContent>
    </p:spTree>
    <p:extLst>
      <p:ext uri="{BB962C8B-B14F-4D97-AF65-F5344CB8AC3E}">
        <p14:creationId xmlns:p14="http://schemas.microsoft.com/office/powerpoint/2010/main" val="965928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6B12-8EFA-BC1D-7A68-1A213CDC9AF3}"/>
              </a:ext>
            </a:extLst>
          </p:cNvPr>
          <p:cNvSpPr>
            <a:spLocks noGrp="1"/>
          </p:cNvSpPr>
          <p:nvPr>
            <p:ph type="title"/>
          </p:nvPr>
        </p:nvSpPr>
        <p:spPr/>
        <p:txBody>
          <a:bodyPr/>
          <a:lstStyle/>
          <a:p>
            <a:r>
              <a:rPr lang="en-US" dirty="0"/>
              <a:t>Bloch Sphere Representation</a:t>
            </a:r>
          </a:p>
        </p:txBody>
      </p:sp>
      <p:sp>
        <p:nvSpPr>
          <p:cNvPr id="3" name="Content Placeholder 2">
            <a:extLst>
              <a:ext uri="{FF2B5EF4-FFF2-40B4-BE49-F238E27FC236}">
                <a16:creationId xmlns:a16="http://schemas.microsoft.com/office/drawing/2014/main" id="{B500F15D-AC84-C035-2CDC-8DD435252313}"/>
              </a:ext>
            </a:extLst>
          </p:cNvPr>
          <p:cNvSpPr>
            <a:spLocks noGrp="1"/>
          </p:cNvSpPr>
          <p:nvPr>
            <p:ph sz="half" idx="2"/>
          </p:nvPr>
        </p:nvSpPr>
        <p:spPr/>
        <p:txBody>
          <a:bodyPr/>
          <a:lstStyle/>
          <a:p>
            <a:r>
              <a:rPr lang="en-US" sz="2000" dirty="0">
                <a:latin typeface="+mn-lt"/>
              </a:rPr>
              <a:t>We have already reduced our problem to 3-degrees of freedom and the state of the system is a function of a, b and </a:t>
            </a:r>
            <a:r>
              <a:rPr lang="en-US" sz="2000" dirty="0" err="1">
                <a:latin typeface="+mn-lt"/>
              </a:rPr>
              <a:t>φ</a:t>
            </a:r>
            <a:r>
              <a:rPr lang="en-US" sz="2000" dirty="0">
                <a:latin typeface="+mn-lt"/>
              </a:rPr>
              <a:t>.</a:t>
            </a:r>
          </a:p>
          <a:p>
            <a:r>
              <a:rPr lang="en-US" sz="2000" dirty="0">
                <a:latin typeface="+mn-lt"/>
              </a:rPr>
              <a:t>We also have another constraint </a:t>
            </a:r>
            <a:r>
              <a:rPr lang="en-GB" sz="2000" kern="1200" dirty="0">
                <a:effectLst/>
                <a:latin typeface="+mn-lt"/>
                <a:ea typeface="Times New Roman" panose="02020603050405020304" pitchFamily="18" charset="0"/>
              </a:rPr>
              <a:t>a</a:t>
            </a:r>
            <a:r>
              <a:rPr lang="en-GB" sz="2000" kern="1200" baseline="30000" dirty="0">
                <a:effectLst/>
                <a:latin typeface="+mn-lt"/>
                <a:ea typeface="Times New Roman" panose="02020603050405020304" pitchFamily="18" charset="0"/>
              </a:rPr>
              <a:t>2</a:t>
            </a:r>
            <a:r>
              <a:rPr lang="en-GB" sz="2000" kern="1200" dirty="0">
                <a:effectLst/>
                <a:latin typeface="+mn-lt"/>
                <a:ea typeface="Times New Roman" panose="02020603050405020304" pitchFamily="18" charset="0"/>
              </a:rPr>
              <a:t> + b</a:t>
            </a:r>
            <a:r>
              <a:rPr lang="en-GB" sz="2000" kern="1200" baseline="30000" dirty="0">
                <a:effectLst/>
                <a:latin typeface="+mn-lt"/>
                <a:ea typeface="Times New Roman" panose="02020603050405020304" pitchFamily="18" charset="0"/>
              </a:rPr>
              <a:t>2</a:t>
            </a:r>
            <a:r>
              <a:rPr lang="en-GB" sz="2000" kern="1200" dirty="0">
                <a:effectLst/>
                <a:latin typeface="+mn-lt"/>
                <a:ea typeface="Times New Roman" panose="02020603050405020304" pitchFamily="18" charset="0"/>
              </a:rPr>
              <a:t> = 1 , which gives us the idea of a trigonometric relationship between a and b. If we substitute a and b as functions of some angle </a:t>
            </a:r>
            <a:r>
              <a:rPr lang="en-GB" sz="2000" kern="1200" dirty="0" err="1">
                <a:effectLst/>
                <a:latin typeface="+mn-lt"/>
                <a:ea typeface="Times New Roman" panose="02020603050405020304" pitchFamily="18" charset="0"/>
              </a:rPr>
              <a:t>θ</a:t>
            </a:r>
            <a:r>
              <a:rPr lang="en-GB" sz="2000" kern="1200" dirty="0">
                <a:effectLst/>
                <a:latin typeface="+mn-lt"/>
                <a:ea typeface="Times New Roman" panose="02020603050405020304" pitchFamily="18" charset="0"/>
              </a:rPr>
              <a:t> such that any arbitrary state can be represented by a unique point on a unit sphere.</a:t>
            </a:r>
            <a:r>
              <a:rPr lang="en-US" sz="2000" kern="1200" dirty="0">
                <a:effectLst/>
                <a:latin typeface="+mn-lt"/>
                <a:ea typeface="Times New Roman" panose="02020603050405020304" pitchFamily="18" charset="0"/>
              </a:rPr>
              <a:t> </a:t>
            </a:r>
          </a:p>
          <a:p>
            <a:pPr marL="0" indent="0">
              <a:buNone/>
            </a:pPr>
            <a:r>
              <a:rPr lang="en-GB" sz="2000" dirty="0">
                <a:latin typeface="+mn-lt"/>
                <a:ea typeface="Times New Roman" panose="02020603050405020304" pitchFamily="18" charset="0"/>
              </a:rPr>
              <a:t>We substitute a=cos(</a:t>
            </a:r>
            <a:r>
              <a:rPr lang="en-GB" sz="2000" kern="1200" dirty="0" err="1">
                <a:effectLst/>
                <a:latin typeface="+mn-lt"/>
                <a:ea typeface="Times New Roman" panose="02020603050405020304" pitchFamily="18" charset="0"/>
              </a:rPr>
              <a:t>θ</a:t>
            </a:r>
            <a:r>
              <a:rPr lang="en-GB" sz="2000" kern="1200" dirty="0">
                <a:effectLst/>
                <a:latin typeface="+mn-lt"/>
                <a:ea typeface="Times New Roman" panose="02020603050405020304" pitchFamily="18" charset="0"/>
              </a:rPr>
              <a:t>/2) and b=sin(</a:t>
            </a:r>
            <a:r>
              <a:rPr lang="en-GB" sz="2000" kern="1200" dirty="0" err="1">
                <a:effectLst/>
                <a:latin typeface="+mn-lt"/>
                <a:ea typeface="Times New Roman" panose="02020603050405020304" pitchFamily="18" charset="0"/>
              </a:rPr>
              <a:t>θ</a:t>
            </a:r>
            <a:r>
              <a:rPr lang="en-GB" sz="2000" kern="1200" dirty="0">
                <a:effectLst/>
                <a:latin typeface="+mn-lt"/>
                <a:ea typeface="Times New Roman" panose="02020603050405020304" pitchFamily="18" charset="0"/>
              </a:rPr>
              <a:t>/2)</a:t>
            </a:r>
          </a:p>
          <a:p>
            <a:pPr marL="0" indent="0">
              <a:buNone/>
            </a:pPr>
            <a:r>
              <a:rPr lang="en-GB" sz="2000" dirty="0">
                <a:latin typeface="+mn-lt"/>
                <a:ea typeface="Times New Roman" panose="02020603050405020304" pitchFamily="18" charset="0"/>
              </a:rPr>
              <a:t>Hence, our state is represented as:</a:t>
            </a:r>
          </a:p>
          <a:p>
            <a:pPr marL="0" indent="0">
              <a:buNone/>
            </a:pPr>
            <a:endParaRPr lang="en-GB" sz="2000" dirty="0">
              <a:latin typeface="+mn-lt"/>
              <a:ea typeface="Times New Roman" panose="02020603050405020304" pitchFamily="18" charset="0"/>
            </a:endParaRPr>
          </a:p>
          <a:p>
            <a:pPr marL="0" indent="0">
              <a:buNone/>
            </a:pPr>
            <a:endParaRPr lang="en-GB" sz="2000" dirty="0">
              <a:latin typeface="+mn-lt"/>
              <a:ea typeface="Times New Roman" panose="02020603050405020304" pitchFamily="18" charset="0"/>
            </a:endParaRPr>
          </a:p>
          <a:p>
            <a:pPr marL="0" indent="0">
              <a:buNone/>
            </a:pPr>
            <a:r>
              <a:rPr lang="en-GB" sz="2000" dirty="0">
                <a:latin typeface="+mn-lt"/>
                <a:ea typeface="Times New Roman" panose="02020603050405020304" pitchFamily="18" charset="0"/>
              </a:rPr>
              <a:t>Refer to diagram attached:</a:t>
            </a:r>
          </a:p>
          <a:p>
            <a:pPr marL="0" indent="0">
              <a:buNone/>
            </a:pPr>
            <a:endParaRPr lang="en-GB" sz="2000" dirty="0">
              <a:latin typeface="+mn-lt"/>
              <a:ea typeface="Times New Roman" panose="02020603050405020304" pitchFamily="18" charset="0"/>
            </a:endParaRPr>
          </a:p>
          <a:p>
            <a:pPr marL="0" indent="0">
              <a:buNone/>
            </a:pPr>
            <a:r>
              <a:rPr lang="en-GB" sz="2000" dirty="0">
                <a:latin typeface="+mn-lt"/>
                <a:ea typeface="Times New Roman" panose="02020603050405020304" pitchFamily="18" charset="0"/>
              </a:rPr>
              <a:t>Any point (r=1,</a:t>
            </a:r>
            <a:r>
              <a:rPr lang="en-GB" sz="2000" kern="1200" dirty="0">
                <a:effectLst/>
                <a:latin typeface="+mn-lt"/>
                <a:ea typeface="Times New Roman" panose="02020603050405020304" pitchFamily="18" charset="0"/>
              </a:rPr>
              <a:t> </a:t>
            </a:r>
            <a:r>
              <a:rPr lang="en-GB" sz="2000" kern="1200" dirty="0" err="1">
                <a:effectLst/>
                <a:latin typeface="+mn-lt"/>
                <a:ea typeface="Times New Roman" panose="02020603050405020304" pitchFamily="18" charset="0"/>
              </a:rPr>
              <a:t>θ</a:t>
            </a:r>
            <a:r>
              <a:rPr lang="en-GB" sz="2000" dirty="0">
                <a:latin typeface="+mn-lt"/>
                <a:ea typeface="Times New Roman" panose="02020603050405020304" pitchFamily="18" charset="0"/>
              </a:rPr>
              <a:t>, </a:t>
            </a:r>
            <a:r>
              <a:rPr lang="en-US" sz="2000" dirty="0" err="1">
                <a:latin typeface="+mn-lt"/>
              </a:rPr>
              <a:t>φ</a:t>
            </a:r>
            <a:r>
              <a:rPr lang="en-US" sz="2000" dirty="0">
                <a:latin typeface="+mn-lt"/>
              </a:rPr>
              <a:t>) can be used to represent</a:t>
            </a:r>
          </a:p>
          <a:p>
            <a:pPr marL="0" indent="0">
              <a:buNone/>
            </a:pPr>
            <a:r>
              <a:rPr lang="en-US" sz="2000" dirty="0">
                <a:latin typeface="+mn-lt"/>
                <a:ea typeface="Times New Roman" panose="02020603050405020304" pitchFamily="18" charset="0"/>
              </a:rPr>
              <a:t>the state of a qubit.</a:t>
            </a:r>
            <a:endParaRPr lang="en-GB" sz="2000" dirty="0">
              <a:latin typeface="+mn-lt"/>
              <a:ea typeface="Times New Roman" panose="02020603050405020304" pitchFamily="18" charset="0"/>
            </a:endParaRPr>
          </a:p>
          <a:p>
            <a:pPr marL="0" indent="0">
              <a:buNone/>
            </a:pPr>
            <a:endParaRPr lang="en-US" sz="2000" dirty="0">
              <a:latin typeface="+mn-lt"/>
              <a:ea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F79CCBC4-0F5D-5F46-1EEC-0793E968C8ED}"/>
                  </a:ext>
                </a:extLst>
              </p:cNvPr>
              <p:cNvSpPr/>
              <p:nvPr/>
            </p:nvSpPr>
            <p:spPr>
              <a:xfrm>
                <a:off x="289931" y="3880625"/>
                <a:ext cx="3635298" cy="624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IN" sz="1600" i="1" kern="1200" smtClean="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𝜓</m:t>
                              </m:r>
                            </m:e>
                          </m:d>
                        </m:e>
                      </m:d>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IN" sz="1600" i="1" kern="1200">
                              <a:effectLst/>
                              <a:latin typeface="Cambria Math" panose="02040503050406030204" pitchFamily="18" charset="0"/>
                              <a:ea typeface="Times New Roman" panose="02020603050405020304" pitchFamily="18" charset="0"/>
                            </a:rPr>
                          </m:ctrlPr>
                        </m:funcPr>
                        <m:fName>
                          <m:r>
                            <m:rPr>
                              <m:sty m:val="p"/>
                            </m:rPr>
                            <a:rPr lang="en-GB" sz="1600" kern="1200">
                              <a:effectLst/>
                              <a:latin typeface="Cambria Math" panose="02040503050406030204" pitchFamily="18" charset="0"/>
                              <a:ea typeface="Times New Roman" panose="02020603050405020304" pitchFamily="18" charset="0"/>
                            </a:rPr>
                            <m:t>cos</m:t>
                          </m:r>
                        </m:fName>
                        <m:e>
                          <m:d>
                            <m:dPr>
                              <m:ctrlPr>
                                <a:rPr lang="en-IN" sz="1600" i="1" kern="1200">
                                  <a:effectLst/>
                                  <a:latin typeface="Cambria Math" panose="02040503050406030204" pitchFamily="18" charset="0"/>
                                  <a:ea typeface="Times New Roman" panose="02020603050405020304" pitchFamily="18" charset="0"/>
                                </a:rPr>
                              </m:ctrlPr>
                            </m:dPr>
                            <m:e>
                              <m:f>
                                <m:fPr>
                                  <m:ctrlPr>
                                    <a:rPr lang="en-IN" sz="1600" i="1" kern="1200">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GB" sz="1600" kern="1200">
                                      <a:effectLst/>
                                      <a:latin typeface="Cambria Math" panose="02040503050406030204" pitchFamily="18" charset="0"/>
                                      <a:ea typeface="Times New Roman" panose="02020603050405020304" pitchFamily="18" charset="0"/>
                                      <a:cs typeface="Times New Roman" panose="02020603050405020304" pitchFamily="18" charset="0"/>
                                    </a:rPr>
                                    <m:t>θ</m:t>
                                  </m:r>
                                </m:num>
                                <m:den>
                                  <m:r>
                                    <a:rPr lang="en-GB" sz="1600" kern="1200">
                                      <a:effectLst/>
                                      <a:latin typeface="Cambria Math" panose="02040503050406030204" pitchFamily="18" charset="0"/>
                                      <a:ea typeface="Times New Roman" panose="02020603050405020304" pitchFamily="18" charset="0"/>
                                      <a:cs typeface="Times New Roman" panose="02020603050405020304" pitchFamily="18" charset="0"/>
                                    </a:rPr>
                                    <m:t>2</m:t>
                                  </m:r>
                                </m:den>
                              </m:f>
                            </m:e>
                          </m:d>
                        </m:e>
                      </m:func>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0</m:t>
                              </m:r>
                            </m:e>
                          </m:d>
                        </m:e>
                      </m:d>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𝑒</m:t>
                          </m:r>
                        </m:e>
                        <m:sup>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𝑖</m:t>
                          </m:r>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𝜑</m:t>
                          </m:r>
                        </m:sup>
                      </m:sSup>
                      <m:func>
                        <m:funcPr>
                          <m:ctrlPr>
                            <a:rPr lang="en-IN" sz="1600" i="1" kern="1200">
                              <a:effectLst/>
                              <a:latin typeface="Cambria Math" panose="02040503050406030204" pitchFamily="18" charset="0"/>
                              <a:ea typeface="Times New Roman" panose="02020603050405020304" pitchFamily="18" charset="0"/>
                            </a:rPr>
                          </m:ctrlPr>
                        </m:funcPr>
                        <m:fName>
                          <m:r>
                            <m:rPr>
                              <m:sty m:val="p"/>
                            </m:rPr>
                            <a:rPr lang="en-GB" sz="1600" kern="1200">
                              <a:effectLst/>
                              <a:latin typeface="Cambria Math" panose="02040503050406030204" pitchFamily="18" charset="0"/>
                              <a:ea typeface="Times New Roman" panose="02020603050405020304" pitchFamily="18" charset="0"/>
                            </a:rPr>
                            <m:t>sin</m:t>
                          </m:r>
                        </m:fName>
                        <m:e>
                          <m:d>
                            <m:dPr>
                              <m:ctrlPr>
                                <a:rPr lang="en-IN" sz="1600" i="1" kern="1200">
                                  <a:effectLst/>
                                  <a:latin typeface="Cambria Math" panose="02040503050406030204" pitchFamily="18" charset="0"/>
                                  <a:ea typeface="Times New Roman" panose="02020603050405020304" pitchFamily="18" charset="0"/>
                                </a:rPr>
                              </m:ctrlPr>
                            </m:dPr>
                            <m:e>
                              <m:f>
                                <m:fPr>
                                  <m:ctrlPr>
                                    <a:rPr lang="en-IN" sz="1600" i="1" kern="1200">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GB" sz="1600" kern="1200">
                                      <a:effectLst/>
                                      <a:latin typeface="Cambria Math" panose="02040503050406030204" pitchFamily="18" charset="0"/>
                                      <a:ea typeface="Times New Roman" panose="02020603050405020304" pitchFamily="18" charset="0"/>
                                      <a:cs typeface="Times New Roman" panose="02020603050405020304" pitchFamily="18" charset="0"/>
                                    </a:rPr>
                                    <m:t>θ</m:t>
                                  </m:r>
                                </m:num>
                                <m:den>
                                  <m:r>
                                    <a:rPr lang="en-GB" sz="1600" kern="1200">
                                      <a:effectLst/>
                                      <a:latin typeface="Cambria Math" panose="02040503050406030204" pitchFamily="18" charset="0"/>
                                      <a:ea typeface="Times New Roman" panose="02020603050405020304" pitchFamily="18" charset="0"/>
                                      <a:cs typeface="Times New Roman" panose="02020603050405020304" pitchFamily="18" charset="0"/>
                                    </a:rPr>
                                    <m:t>2</m:t>
                                  </m:r>
                                </m:den>
                              </m:f>
                            </m:e>
                          </m:d>
                        </m:e>
                      </m:func>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1</m:t>
                              </m:r>
                            </m:e>
                          </m:d>
                        </m:e>
                      </m:d>
                    </m:oMath>
                  </m:oMathPara>
                </a14:m>
                <a:endParaRPr lang="en-IN" sz="1600" dirty="0">
                  <a:effectLst/>
                  <a:latin typeface="Times New Roman" panose="02020603050405020304" pitchFamily="18" charset="0"/>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F79CCBC4-0F5D-5F46-1EEC-0793E968C8ED}"/>
                  </a:ext>
                </a:extLst>
              </p:cNvPr>
              <p:cNvSpPr>
                <a:spLocks noRot="1" noChangeAspect="1" noMove="1" noResize="1" noEditPoints="1" noAdjustHandles="1" noChangeArrowheads="1" noChangeShapeType="1" noTextEdit="1"/>
              </p:cNvSpPr>
              <p:nvPr/>
            </p:nvSpPr>
            <p:spPr>
              <a:xfrm>
                <a:off x="289931" y="3880625"/>
                <a:ext cx="3635298" cy="624468"/>
              </a:xfrm>
              <a:prstGeom prst="rect">
                <a:avLst/>
              </a:prstGeom>
              <a:blipFill>
                <a:blip r:embed="rId2"/>
                <a:stretch>
                  <a:fillRect l="-1384" t="-30769" b="-75000"/>
                </a:stretch>
              </a:blipFill>
            </p:spPr>
            <p:txBody>
              <a:bodyPr/>
              <a:lstStyle/>
              <a:p>
                <a:r>
                  <a:rPr lang="en-US">
                    <a:noFill/>
                  </a:rPr>
                  <a:t> </a:t>
                </a:r>
              </a:p>
            </p:txBody>
          </p:sp>
        </mc:Fallback>
      </mc:AlternateContent>
      <p:pic>
        <p:nvPicPr>
          <p:cNvPr id="1025" name="Picture 11" descr="Bloch sphere - Wikipedia">
            <a:extLst>
              <a:ext uri="{FF2B5EF4-FFF2-40B4-BE49-F238E27FC236}">
                <a16:creationId xmlns:a16="http://schemas.microsoft.com/office/drawing/2014/main" id="{AF36F926-E25C-6B47-D162-BC0A40163D1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051505" y="2791413"/>
            <a:ext cx="3423422" cy="36280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11D3E77B-D0CD-866C-B269-B3422020BABD}"/>
              </a:ext>
            </a:extLst>
          </p:cNvPr>
          <p:cNvSpPr txBox="1"/>
          <p:nvPr/>
        </p:nvSpPr>
        <p:spPr>
          <a:xfrm>
            <a:off x="0" y="6377845"/>
            <a:ext cx="4947573" cy="276999"/>
          </a:xfrm>
          <a:prstGeom prst="rect">
            <a:avLst/>
          </a:prstGeom>
          <a:noFill/>
        </p:spPr>
        <p:txBody>
          <a:bodyPr wrap="none" rtlCol="0">
            <a:spAutoFit/>
          </a:bodyPr>
          <a:lstStyle/>
          <a:p>
            <a:pPr>
              <a:buClr>
                <a:srgbClr val="C00000"/>
              </a:buClr>
            </a:pPr>
            <a:r>
              <a:rPr lang="en-US" sz="12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[12] Photograph by Smite-Meister, distributed under a CC BY-SA 3.0 license</a:t>
            </a:r>
            <a:endParaRPr lang="en-US" sz="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5210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AEA1-8436-0BE9-7691-38F45BB02E5E}"/>
              </a:ext>
            </a:extLst>
          </p:cNvPr>
          <p:cNvSpPr>
            <a:spLocks noGrp="1"/>
          </p:cNvSpPr>
          <p:nvPr>
            <p:ph type="title"/>
          </p:nvPr>
        </p:nvSpPr>
        <p:spPr/>
        <p:txBody>
          <a:bodyPr/>
          <a:lstStyle/>
          <a:p>
            <a:r>
              <a:rPr lang="en-US" dirty="0"/>
              <a:t>Density Matrix Representation of a Qubit</a:t>
            </a:r>
          </a:p>
        </p:txBody>
      </p:sp>
      <p:sp>
        <p:nvSpPr>
          <p:cNvPr id="3" name="Content Placeholder 2">
            <a:extLst>
              <a:ext uri="{FF2B5EF4-FFF2-40B4-BE49-F238E27FC236}">
                <a16:creationId xmlns:a16="http://schemas.microsoft.com/office/drawing/2014/main" id="{E45AE43D-41DC-02B2-CC22-2FC62A357EC3}"/>
              </a:ext>
            </a:extLst>
          </p:cNvPr>
          <p:cNvSpPr>
            <a:spLocks noGrp="1"/>
          </p:cNvSpPr>
          <p:nvPr>
            <p:ph sz="half" idx="2"/>
          </p:nvPr>
        </p:nvSpPr>
        <p:spPr>
          <a:xfrm>
            <a:off x="187931" y="2270464"/>
            <a:ext cx="8768137" cy="2762396"/>
          </a:xfrm>
        </p:spPr>
        <p:txBody>
          <a:bodyPr/>
          <a:lstStyle/>
          <a:p>
            <a:pPr marL="0" indent="0">
              <a:buNone/>
            </a:pPr>
            <a:r>
              <a:rPr lang="en-US" dirty="0">
                <a:latin typeface="+mn-lt"/>
              </a:rPr>
              <a:t>The state of a qubit can be represented by its density matrix as well.</a:t>
            </a: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r>
              <a:rPr lang="en-US" dirty="0">
                <a:latin typeface="+mn-lt"/>
              </a:rPr>
              <a:t>The density matrix can also represent mixed and entangled states as well, and is hence also frequently used.</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B3093E2-A06C-FDCD-4A55-A2395C9CBA61}"/>
                  </a:ext>
                </a:extLst>
              </p:cNvPr>
              <p:cNvSpPr txBox="1"/>
              <p:nvPr/>
            </p:nvSpPr>
            <p:spPr>
              <a:xfrm>
                <a:off x="656528" y="2833933"/>
                <a:ext cx="7830942" cy="11901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𝝆</m:t>
                      </m:r>
                      <m:r>
                        <a:rPr lang="en-US" b="1" i="0">
                          <a:solidFill>
                            <a:schemeClr val="tx1"/>
                          </a:solidFill>
                          <a:latin typeface="Cambria Math" panose="02040503050406030204" pitchFamily="18" charset="0"/>
                        </a:rPr>
                        <m:t>=</m:t>
                      </m:r>
                      <m:d>
                        <m:dPr>
                          <m:begChr m:val="|"/>
                          <m:endChr m:val="|"/>
                          <m:ctrlPr>
                            <a:rPr lang="en-US" b="1" i="1">
                              <a:solidFill>
                                <a:schemeClr val="tx1"/>
                              </a:solidFill>
                              <a:latin typeface="Cambria Math" panose="02040503050406030204" pitchFamily="18" charset="0"/>
                            </a:rPr>
                          </m:ctrlPr>
                        </m:dPr>
                        <m:e>
                          <m:d>
                            <m:dPr>
                              <m:begChr m:val=""/>
                              <m:endChr m:val="⟩"/>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𝝍</m:t>
                              </m:r>
                            </m:e>
                          </m:d>
                          <m:d>
                            <m:dPr>
                              <m:begChr m:val="⟨"/>
                              <m:endChr m:val=""/>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𝝍</m:t>
                              </m:r>
                            </m:e>
                          </m:d>
                        </m:e>
                      </m:d>
                      <m:r>
                        <a:rPr lang="en-US" b="1" i="0">
                          <a:solidFill>
                            <a:schemeClr val="tx1"/>
                          </a:solidFill>
                          <a:latin typeface="Cambria Math" panose="02040503050406030204" pitchFamily="18" charset="0"/>
                        </a:rPr>
                        <m:t>=</m:t>
                      </m:r>
                      <m:d>
                        <m:dPr>
                          <m:begChr m:val="["/>
                          <m:endChr m:val="]"/>
                          <m:ctrlPr>
                            <a:rPr lang="en-US" b="1" i="1">
                              <a:solidFill>
                                <a:schemeClr val="tx1"/>
                              </a:solidFill>
                              <a:latin typeface="Cambria Math" panose="02040503050406030204" pitchFamily="18" charset="0"/>
                            </a:rPr>
                          </m:ctrlPr>
                        </m:dPr>
                        <m:e>
                          <m:m>
                            <m:mPr>
                              <m:plcHide m:val="on"/>
                              <m:mcs>
                                <m:mc>
                                  <m:mcPr>
                                    <m:count m:val="2"/>
                                    <m:mcJc m:val="center"/>
                                  </m:mcPr>
                                </m:mc>
                              </m:mcs>
                              <m:ctrlPr>
                                <a:rPr lang="en-US" b="1" i="1">
                                  <a:solidFill>
                                    <a:schemeClr val="tx1"/>
                                  </a:solidFill>
                                  <a:latin typeface="Cambria Math" panose="02040503050406030204" pitchFamily="18" charset="0"/>
                                </a:rPr>
                              </m:ctrlPr>
                            </m:mPr>
                            <m:mr>
                              <m:e>
                                <m:sSup>
                                  <m:sSupPr>
                                    <m:ctrlPr>
                                      <a:rPr lang="en-US" b="1" i="1">
                                        <a:solidFill>
                                          <a:schemeClr val="tx1"/>
                                        </a:solidFill>
                                        <a:latin typeface="Cambria Math" panose="02040503050406030204" pitchFamily="18" charset="0"/>
                                      </a:rPr>
                                    </m:ctrlPr>
                                  </m:sSupPr>
                                  <m:e>
                                    <m:d>
                                      <m:dPr>
                                        <m:begChr m:val="|"/>
                                        <m:endChr m:val="|"/>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𝜶</m:t>
                                        </m:r>
                                      </m:e>
                                    </m:d>
                                  </m:e>
                                  <m:sup>
                                    <m:r>
                                      <a:rPr lang="en-US" b="1" i="0">
                                        <a:solidFill>
                                          <a:schemeClr val="tx1"/>
                                        </a:solidFill>
                                        <a:latin typeface="Cambria Math" panose="02040503050406030204" pitchFamily="18" charset="0"/>
                                      </a:rPr>
                                      <m:t>𝟐</m:t>
                                    </m:r>
                                  </m:sup>
                                </m:sSup>
                              </m:e>
                              <m:e>
                                <m:r>
                                  <a:rPr lang="en-US" b="1" i="1">
                                    <a:solidFill>
                                      <a:schemeClr val="tx1"/>
                                    </a:solidFill>
                                    <a:latin typeface="Cambria Math" panose="02040503050406030204" pitchFamily="18" charset="0"/>
                                  </a:rPr>
                                  <m:t>𝜶</m:t>
                                </m:r>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𝜷</m:t>
                                    </m:r>
                                  </m:e>
                                  <m:sup>
                                    <m:r>
                                      <a:rPr lang="en-US" b="1" i="0">
                                        <a:solidFill>
                                          <a:schemeClr val="tx1"/>
                                        </a:solidFill>
                                        <a:latin typeface="Cambria Math" panose="02040503050406030204" pitchFamily="18" charset="0"/>
                                      </a:rPr>
                                      <m:t>∗</m:t>
                                    </m:r>
                                  </m:sup>
                                </m:sSup>
                              </m:e>
                            </m:mr>
                            <m:mr>
                              <m:e>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0">
                                        <a:solidFill>
                                          <a:schemeClr val="tx1"/>
                                        </a:solidFill>
                                        <a:latin typeface="Cambria Math" panose="02040503050406030204" pitchFamily="18" charset="0"/>
                                      </a:rPr>
                                      <m:t>∗</m:t>
                                    </m:r>
                                  </m:sup>
                                </m:sSup>
                                <m:r>
                                  <a:rPr lang="en-US" b="1" i="1">
                                    <a:solidFill>
                                      <a:schemeClr val="tx1"/>
                                    </a:solidFill>
                                    <a:latin typeface="Cambria Math" panose="02040503050406030204" pitchFamily="18" charset="0"/>
                                  </a:rPr>
                                  <m:t>𝜷</m:t>
                                </m:r>
                              </m:e>
                              <m:e>
                                <m:sSup>
                                  <m:sSupPr>
                                    <m:ctrlPr>
                                      <a:rPr lang="en-US" b="1" i="1">
                                        <a:solidFill>
                                          <a:schemeClr val="tx1"/>
                                        </a:solidFill>
                                        <a:latin typeface="Cambria Math" panose="02040503050406030204" pitchFamily="18" charset="0"/>
                                      </a:rPr>
                                    </m:ctrlPr>
                                  </m:sSupPr>
                                  <m:e>
                                    <m:d>
                                      <m:dPr>
                                        <m:begChr m:val="|"/>
                                        <m:endChr m:val="|"/>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𝜷</m:t>
                                        </m:r>
                                      </m:e>
                                    </m:d>
                                  </m:e>
                                  <m:sup>
                                    <m:r>
                                      <a:rPr lang="en-US" b="1" i="0">
                                        <a:solidFill>
                                          <a:schemeClr val="tx1"/>
                                        </a:solidFill>
                                        <a:latin typeface="Cambria Math" panose="02040503050406030204" pitchFamily="18" charset="0"/>
                                      </a:rPr>
                                      <m:t>𝟐</m:t>
                                    </m:r>
                                  </m:sup>
                                </m:sSup>
                              </m:e>
                            </m:mr>
                          </m:m>
                        </m:e>
                      </m:d>
                      <m:r>
                        <a:rPr lang="en-US" b="1" i="0">
                          <a:solidFill>
                            <a:schemeClr val="tx1"/>
                          </a:solidFill>
                          <a:latin typeface="Cambria Math" panose="02040503050406030204" pitchFamily="18" charset="0"/>
                        </a:rPr>
                        <m:t>=</m:t>
                      </m:r>
                      <m:d>
                        <m:dPr>
                          <m:begChr m:val="["/>
                          <m:endChr m:val="]"/>
                          <m:ctrlPr>
                            <a:rPr lang="en-US" b="1" i="1">
                              <a:solidFill>
                                <a:schemeClr val="tx1"/>
                              </a:solidFill>
                              <a:latin typeface="Cambria Math" panose="02040503050406030204" pitchFamily="18" charset="0"/>
                            </a:rPr>
                          </m:ctrlPr>
                        </m:dPr>
                        <m:e>
                          <m:m>
                            <m:mPr>
                              <m:plcHide m:val="on"/>
                              <m:mcs>
                                <m:mc>
                                  <m:mcPr>
                                    <m:count m:val="2"/>
                                    <m:mcJc m:val="center"/>
                                  </m:mcPr>
                                </m:mc>
                              </m:mcs>
                              <m:ctrlPr>
                                <a:rPr lang="en-US" b="1" i="1">
                                  <a:solidFill>
                                    <a:schemeClr val="tx1"/>
                                  </a:solidFill>
                                  <a:latin typeface="Cambria Math" panose="02040503050406030204" pitchFamily="18" charset="0"/>
                                </a:rPr>
                              </m:ctrlPr>
                            </m:mPr>
                            <m:mr>
                              <m:e>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𝒄𝒐𝒔</m:t>
                                    </m:r>
                                  </m:e>
                                  <m:sup>
                                    <m:r>
                                      <a:rPr lang="en-US" b="1" i="0">
                                        <a:solidFill>
                                          <a:schemeClr val="tx1"/>
                                        </a:solidFill>
                                        <a:latin typeface="Cambria Math" panose="02040503050406030204" pitchFamily="18" charset="0"/>
                                      </a:rPr>
                                      <m:t>𝟐</m:t>
                                    </m:r>
                                  </m:sup>
                                </m:sSup>
                                <m:d>
                                  <m:dPr>
                                    <m:ctrlPr>
                                      <a:rPr lang="en-US" b="1" i="1">
                                        <a:solidFill>
                                          <a:schemeClr val="tx1"/>
                                        </a:solidFill>
                                        <a:latin typeface="Cambria Math" panose="02040503050406030204" pitchFamily="18" charset="0"/>
                                      </a:rPr>
                                    </m:ctrlPr>
                                  </m:dPr>
                                  <m:e>
                                    <m:f>
                                      <m:fPr>
                                        <m:ctrlPr>
                                          <a:rPr lang="en-US" b="1" i="1">
                                            <a:solidFill>
                                              <a:schemeClr val="tx1"/>
                                            </a:solidFill>
                                            <a:latin typeface="Cambria Math" panose="02040503050406030204" pitchFamily="18" charset="0"/>
                                          </a:rPr>
                                        </m:ctrlPr>
                                      </m:fPr>
                                      <m:num>
                                        <m:r>
                                          <a:rPr lang="en-US" b="1" i="0">
                                            <a:solidFill>
                                              <a:schemeClr val="tx1"/>
                                            </a:solidFill>
                                            <a:latin typeface="Cambria Math" panose="02040503050406030204" pitchFamily="18" charset="0"/>
                                          </a:rPr>
                                          <m:t>𝛉</m:t>
                                        </m:r>
                                      </m:num>
                                      <m:den>
                                        <m:r>
                                          <a:rPr lang="en-US" b="1" i="0">
                                            <a:solidFill>
                                              <a:schemeClr val="tx1"/>
                                            </a:solidFill>
                                            <a:latin typeface="Cambria Math" panose="02040503050406030204" pitchFamily="18" charset="0"/>
                                          </a:rPr>
                                          <m:t>𝟐</m:t>
                                        </m:r>
                                      </m:den>
                                    </m:f>
                                  </m:e>
                                </m:d>
                              </m:e>
                              <m:e>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𝒆</m:t>
                                    </m:r>
                                  </m:e>
                                  <m:sup>
                                    <m:r>
                                      <a:rPr lang="en-US" b="1" i="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𝒊</m:t>
                                    </m:r>
                                    <m:r>
                                      <a:rPr lang="en-US" b="1" i="1">
                                        <a:solidFill>
                                          <a:schemeClr val="tx1"/>
                                        </a:solidFill>
                                        <a:latin typeface="Cambria Math" panose="02040503050406030204" pitchFamily="18" charset="0"/>
                                      </a:rPr>
                                      <m:t>𝝋</m:t>
                                    </m:r>
                                  </m:sup>
                                </m:sSup>
                                <m:func>
                                  <m:funcPr>
                                    <m:ctrlPr>
                                      <a:rPr lang="en-US" b="1" i="1">
                                        <a:solidFill>
                                          <a:schemeClr val="tx1"/>
                                        </a:solidFill>
                                        <a:latin typeface="Cambria Math" panose="02040503050406030204" pitchFamily="18" charset="0"/>
                                      </a:rPr>
                                    </m:ctrlPr>
                                  </m:funcPr>
                                  <m:fName>
                                    <m:func>
                                      <m:funcPr>
                                        <m:ctrlPr>
                                          <a:rPr lang="en-US" b="1" i="1">
                                            <a:solidFill>
                                              <a:schemeClr val="tx1"/>
                                            </a:solidFill>
                                            <a:latin typeface="Cambria Math" panose="02040503050406030204" pitchFamily="18" charset="0"/>
                                          </a:rPr>
                                        </m:ctrlPr>
                                      </m:funcPr>
                                      <m:fName>
                                        <m:r>
                                          <a:rPr lang="en-US" b="1" i="0">
                                            <a:solidFill>
                                              <a:schemeClr val="tx1"/>
                                            </a:solidFill>
                                            <a:latin typeface="Cambria Math" panose="02040503050406030204" pitchFamily="18" charset="0"/>
                                          </a:rPr>
                                          <m:t>𝐜𝐨𝐬</m:t>
                                        </m:r>
                                      </m:fName>
                                      <m:e>
                                        <m:d>
                                          <m:dPr>
                                            <m:ctrlPr>
                                              <a:rPr lang="en-US" b="1" i="1">
                                                <a:solidFill>
                                                  <a:schemeClr val="tx1"/>
                                                </a:solidFill>
                                                <a:latin typeface="Cambria Math" panose="02040503050406030204" pitchFamily="18" charset="0"/>
                                              </a:rPr>
                                            </m:ctrlPr>
                                          </m:dPr>
                                          <m:e>
                                            <m:f>
                                              <m:fPr>
                                                <m:ctrlPr>
                                                  <a:rPr lang="en-US" b="1" i="1">
                                                    <a:solidFill>
                                                      <a:schemeClr val="tx1"/>
                                                    </a:solidFill>
                                                    <a:latin typeface="Cambria Math" panose="02040503050406030204" pitchFamily="18" charset="0"/>
                                                  </a:rPr>
                                                </m:ctrlPr>
                                              </m:fPr>
                                              <m:num>
                                                <m:r>
                                                  <a:rPr lang="en-US" b="1" i="0">
                                                    <a:solidFill>
                                                      <a:schemeClr val="tx1"/>
                                                    </a:solidFill>
                                                    <a:latin typeface="Cambria Math" panose="02040503050406030204" pitchFamily="18" charset="0"/>
                                                  </a:rPr>
                                                  <m:t>𝛉</m:t>
                                                </m:r>
                                              </m:num>
                                              <m:den>
                                                <m:r>
                                                  <a:rPr lang="en-US" b="1" i="0">
                                                    <a:solidFill>
                                                      <a:schemeClr val="tx1"/>
                                                    </a:solidFill>
                                                    <a:latin typeface="Cambria Math" panose="02040503050406030204" pitchFamily="18" charset="0"/>
                                                  </a:rPr>
                                                  <m:t>𝟐</m:t>
                                                </m:r>
                                              </m:den>
                                            </m:f>
                                          </m:e>
                                        </m:d>
                                      </m:e>
                                    </m:func>
                                    <m:r>
                                      <a:rPr lang="en-US" b="1" i="0">
                                        <a:solidFill>
                                          <a:schemeClr val="tx1"/>
                                        </a:solidFill>
                                        <a:latin typeface="Cambria Math" panose="02040503050406030204" pitchFamily="18" charset="0"/>
                                      </a:rPr>
                                      <m:t>𝐬𝐢𝐧</m:t>
                                    </m:r>
                                  </m:fName>
                                  <m:e>
                                    <m:d>
                                      <m:dPr>
                                        <m:ctrlPr>
                                          <a:rPr lang="en-US" b="1" i="1">
                                            <a:solidFill>
                                              <a:schemeClr val="tx1"/>
                                            </a:solidFill>
                                            <a:latin typeface="Cambria Math" panose="02040503050406030204" pitchFamily="18" charset="0"/>
                                          </a:rPr>
                                        </m:ctrlPr>
                                      </m:dPr>
                                      <m:e>
                                        <m:f>
                                          <m:fPr>
                                            <m:ctrlPr>
                                              <a:rPr lang="en-US" b="1" i="1">
                                                <a:solidFill>
                                                  <a:schemeClr val="tx1"/>
                                                </a:solidFill>
                                                <a:latin typeface="Cambria Math" panose="02040503050406030204" pitchFamily="18" charset="0"/>
                                              </a:rPr>
                                            </m:ctrlPr>
                                          </m:fPr>
                                          <m:num>
                                            <m:r>
                                              <a:rPr lang="en-US" b="1" i="0">
                                                <a:solidFill>
                                                  <a:schemeClr val="tx1"/>
                                                </a:solidFill>
                                                <a:latin typeface="Cambria Math" panose="02040503050406030204" pitchFamily="18" charset="0"/>
                                              </a:rPr>
                                              <m:t>𝛉</m:t>
                                            </m:r>
                                          </m:num>
                                          <m:den>
                                            <m:r>
                                              <a:rPr lang="en-US" b="1" i="0">
                                                <a:solidFill>
                                                  <a:schemeClr val="tx1"/>
                                                </a:solidFill>
                                                <a:latin typeface="Cambria Math" panose="02040503050406030204" pitchFamily="18" charset="0"/>
                                              </a:rPr>
                                              <m:t>𝟐</m:t>
                                            </m:r>
                                          </m:den>
                                        </m:f>
                                      </m:e>
                                    </m:d>
                                  </m:e>
                                </m:func>
                              </m:e>
                            </m:mr>
                            <m:mr>
                              <m:e>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𝒆</m:t>
                                    </m:r>
                                  </m:e>
                                  <m:sup>
                                    <m:r>
                                      <a:rPr lang="en-US" b="1" i="1">
                                        <a:solidFill>
                                          <a:schemeClr val="tx1"/>
                                        </a:solidFill>
                                        <a:latin typeface="Cambria Math" panose="02040503050406030204" pitchFamily="18" charset="0"/>
                                      </a:rPr>
                                      <m:t>𝒊</m:t>
                                    </m:r>
                                    <m:r>
                                      <a:rPr lang="en-US" b="1" i="1">
                                        <a:solidFill>
                                          <a:schemeClr val="tx1"/>
                                        </a:solidFill>
                                        <a:latin typeface="Cambria Math" panose="02040503050406030204" pitchFamily="18" charset="0"/>
                                      </a:rPr>
                                      <m:t>𝝋</m:t>
                                    </m:r>
                                  </m:sup>
                                </m:sSup>
                                <m:func>
                                  <m:funcPr>
                                    <m:ctrlPr>
                                      <a:rPr lang="en-US" b="1" i="1">
                                        <a:solidFill>
                                          <a:schemeClr val="tx1"/>
                                        </a:solidFill>
                                        <a:latin typeface="Cambria Math" panose="02040503050406030204" pitchFamily="18" charset="0"/>
                                      </a:rPr>
                                    </m:ctrlPr>
                                  </m:funcPr>
                                  <m:fName>
                                    <m:func>
                                      <m:funcPr>
                                        <m:ctrlPr>
                                          <a:rPr lang="en-US" b="1" i="1">
                                            <a:solidFill>
                                              <a:schemeClr val="tx1"/>
                                            </a:solidFill>
                                            <a:latin typeface="Cambria Math" panose="02040503050406030204" pitchFamily="18" charset="0"/>
                                          </a:rPr>
                                        </m:ctrlPr>
                                      </m:funcPr>
                                      <m:fName>
                                        <m:r>
                                          <a:rPr lang="en-US" b="1" i="0">
                                            <a:solidFill>
                                              <a:schemeClr val="tx1"/>
                                            </a:solidFill>
                                            <a:latin typeface="Cambria Math" panose="02040503050406030204" pitchFamily="18" charset="0"/>
                                          </a:rPr>
                                          <m:t>𝐜𝐨𝐬</m:t>
                                        </m:r>
                                      </m:fName>
                                      <m:e>
                                        <m:d>
                                          <m:dPr>
                                            <m:ctrlPr>
                                              <a:rPr lang="en-US" b="1" i="1">
                                                <a:solidFill>
                                                  <a:schemeClr val="tx1"/>
                                                </a:solidFill>
                                                <a:latin typeface="Cambria Math" panose="02040503050406030204" pitchFamily="18" charset="0"/>
                                              </a:rPr>
                                            </m:ctrlPr>
                                          </m:dPr>
                                          <m:e>
                                            <m:f>
                                              <m:fPr>
                                                <m:ctrlPr>
                                                  <a:rPr lang="en-US" b="1" i="1">
                                                    <a:solidFill>
                                                      <a:schemeClr val="tx1"/>
                                                    </a:solidFill>
                                                    <a:latin typeface="Cambria Math" panose="02040503050406030204" pitchFamily="18" charset="0"/>
                                                  </a:rPr>
                                                </m:ctrlPr>
                                              </m:fPr>
                                              <m:num>
                                                <m:r>
                                                  <a:rPr lang="en-US" b="1" i="0">
                                                    <a:solidFill>
                                                      <a:schemeClr val="tx1"/>
                                                    </a:solidFill>
                                                    <a:latin typeface="Cambria Math" panose="02040503050406030204" pitchFamily="18" charset="0"/>
                                                  </a:rPr>
                                                  <m:t>𝛉</m:t>
                                                </m:r>
                                              </m:num>
                                              <m:den>
                                                <m:r>
                                                  <a:rPr lang="en-US" b="1" i="0">
                                                    <a:solidFill>
                                                      <a:schemeClr val="tx1"/>
                                                    </a:solidFill>
                                                    <a:latin typeface="Cambria Math" panose="02040503050406030204" pitchFamily="18" charset="0"/>
                                                  </a:rPr>
                                                  <m:t>𝟐</m:t>
                                                </m:r>
                                              </m:den>
                                            </m:f>
                                          </m:e>
                                        </m:d>
                                      </m:e>
                                    </m:func>
                                    <m:r>
                                      <a:rPr lang="en-US" b="1" i="0">
                                        <a:solidFill>
                                          <a:schemeClr val="tx1"/>
                                        </a:solidFill>
                                        <a:latin typeface="Cambria Math" panose="02040503050406030204" pitchFamily="18" charset="0"/>
                                      </a:rPr>
                                      <m:t>𝐬𝐢𝐧</m:t>
                                    </m:r>
                                  </m:fName>
                                  <m:e>
                                    <m:d>
                                      <m:dPr>
                                        <m:ctrlPr>
                                          <a:rPr lang="en-US" b="1" i="1">
                                            <a:solidFill>
                                              <a:schemeClr val="tx1"/>
                                            </a:solidFill>
                                            <a:latin typeface="Cambria Math" panose="02040503050406030204" pitchFamily="18" charset="0"/>
                                          </a:rPr>
                                        </m:ctrlPr>
                                      </m:dPr>
                                      <m:e>
                                        <m:f>
                                          <m:fPr>
                                            <m:ctrlPr>
                                              <a:rPr lang="en-US" b="1" i="1">
                                                <a:solidFill>
                                                  <a:schemeClr val="tx1"/>
                                                </a:solidFill>
                                                <a:latin typeface="Cambria Math" panose="02040503050406030204" pitchFamily="18" charset="0"/>
                                              </a:rPr>
                                            </m:ctrlPr>
                                          </m:fPr>
                                          <m:num>
                                            <m:r>
                                              <a:rPr lang="en-US" b="1" i="0">
                                                <a:solidFill>
                                                  <a:schemeClr val="tx1"/>
                                                </a:solidFill>
                                                <a:latin typeface="Cambria Math" panose="02040503050406030204" pitchFamily="18" charset="0"/>
                                              </a:rPr>
                                              <m:t>𝛉</m:t>
                                            </m:r>
                                          </m:num>
                                          <m:den>
                                            <m:r>
                                              <a:rPr lang="en-US" b="1" i="0">
                                                <a:solidFill>
                                                  <a:schemeClr val="tx1"/>
                                                </a:solidFill>
                                                <a:latin typeface="Cambria Math" panose="02040503050406030204" pitchFamily="18" charset="0"/>
                                              </a:rPr>
                                              <m:t>𝟐</m:t>
                                            </m:r>
                                          </m:den>
                                        </m:f>
                                      </m:e>
                                    </m:d>
                                  </m:e>
                                </m:func>
                              </m:e>
                              <m:e>
                                <m:func>
                                  <m:funcPr>
                                    <m:ctrlPr>
                                      <a:rPr lang="en-US" b="1" i="1">
                                        <a:solidFill>
                                          <a:schemeClr val="tx1"/>
                                        </a:solidFill>
                                        <a:latin typeface="Cambria Math" panose="02040503050406030204" pitchFamily="18" charset="0"/>
                                      </a:rPr>
                                    </m:ctrlPr>
                                  </m:funcPr>
                                  <m:fName>
                                    <m:sSup>
                                      <m:sSupPr>
                                        <m:ctrlPr>
                                          <a:rPr lang="en-US" b="1" i="1">
                                            <a:solidFill>
                                              <a:schemeClr val="tx1"/>
                                            </a:solidFill>
                                            <a:latin typeface="Cambria Math" panose="02040503050406030204" pitchFamily="18" charset="0"/>
                                          </a:rPr>
                                        </m:ctrlPr>
                                      </m:sSupPr>
                                      <m:e>
                                        <m:r>
                                          <a:rPr lang="en-US" b="1" i="0">
                                            <a:solidFill>
                                              <a:schemeClr val="tx1"/>
                                            </a:solidFill>
                                            <a:latin typeface="Cambria Math" panose="02040503050406030204" pitchFamily="18" charset="0"/>
                                          </a:rPr>
                                          <m:t>𝐬𝐢𝐧</m:t>
                                        </m:r>
                                      </m:e>
                                      <m:sup>
                                        <m:r>
                                          <a:rPr lang="en-US" b="1" i="0">
                                            <a:solidFill>
                                              <a:schemeClr val="tx1"/>
                                            </a:solidFill>
                                            <a:latin typeface="Cambria Math" panose="02040503050406030204" pitchFamily="18" charset="0"/>
                                          </a:rPr>
                                          <m:t>𝟐</m:t>
                                        </m:r>
                                      </m:sup>
                                    </m:sSup>
                                  </m:fName>
                                  <m:e>
                                    <m:d>
                                      <m:dPr>
                                        <m:ctrlPr>
                                          <a:rPr lang="en-US" b="1" i="1">
                                            <a:solidFill>
                                              <a:schemeClr val="tx1"/>
                                            </a:solidFill>
                                            <a:latin typeface="Cambria Math" panose="02040503050406030204" pitchFamily="18" charset="0"/>
                                          </a:rPr>
                                        </m:ctrlPr>
                                      </m:dPr>
                                      <m:e>
                                        <m:f>
                                          <m:fPr>
                                            <m:ctrlPr>
                                              <a:rPr lang="en-US" b="1" i="1">
                                                <a:solidFill>
                                                  <a:schemeClr val="tx1"/>
                                                </a:solidFill>
                                                <a:latin typeface="Cambria Math" panose="02040503050406030204" pitchFamily="18" charset="0"/>
                                              </a:rPr>
                                            </m:ctrlPr>
                                          </m:fPr>
                                          <m:num>
                                            <m:r>
                                              <a:rPr lang="en-US" b="1" i="0">
                                                <a:solidFill>
                                                  <a:schemeClr val="tx1"/>
                                                </a:solidFill>
                                                <a:latin typeface="Cambria Math" panose="02040503050406030204" pitchFamily="18" charset="0"/>
                                              </a:rPr>
                                              <m:t>𝛉</m:t>
                                            </m:r>
                                          </m:num>
                                          <m:den>
                                            <m:r>
                                              <a:rPr lang="en-US" b="1" i="0">
                                                <a:solidFill>
                                                  <a:schemeClr val="tx1"/>
                                                </a:solidFill>
                                                <a:latin typeface="Cambria Math" panose="02040503050406030204" pitchFamily="18" charset="0"/>
                                              </a:rPr>
                                              <m:t>𝟐</m:t>
                                            </m:r>
                                          </m:den>
                                        </m:f>
                                      </m:e>
                                    </m:d>
                                  </m:e>
                                </m:func>
                              </m:e>
                            </m:mr>
                          </m:m>
                        </m:e>
                      </m:d>
                    </m:oMath>
                  </m:oMathPara>
                </a14:m>
                <a:endParaRPr lang="en-US" b="1" dirty="0">
                  <a:solidFill>
                    <a:schemeClr val="tx1"/>
                  </a:solidFill>
                </a:endParaRPr>
              </a:p>
            </p:txBody>
          </p:sp>
        </mc:Choice>
        <mc:Fallback>
          <p:sp>
            <p:nvSpPr>
              <p:cNvPr id="6" name="TextBox 5">
                <a:extLst>
                  <a:ext uri="{FF2B5EF4-FFF2-40B4-BE49-F238E27FC236}">
                    <a16:creationId xmlns:a16="http://schemas.microsoft.com/office/drawing/2014/main" id="{6B3093E2-A06C-FDCD-4A55-A2395C9CBA61}"/>
                  </a:ext>
                </a:extLst>
              </p:cNvPr>
              <p:cNvSpPr txBox="1">
                <a:spLocks noRot="1" noChangeAspect="1" noMove="1" noResize="1" noEditPoints="1" noAdjustHandles="1" noChangeArrowheads="1" noChangeShapeType="1" noTextEdit="1"/>
              </p:cNvSpPr>
              <p:nvPr/>
            </p:nvSpPr>
            <p:spPr>
              <a:xfrm>
                <a:off x="656528" y="2833933"/>
                <a:ext cx="7830942" cy="1190134"/>
              </a:xfrm>
              <a:prstGeom prst="rect">
                <a:avLst/>
              </a:prstGeom>
              <a:blipFill>
                <a:blip r:embed="rId2"/>
                <a:stretch>
                  <a:fillRect t="-2128" b="-1914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641E398-9DE4-E4BC-B51E-8B619F3CFF11}"/>
              </a:ext>
            </a:extLst>
          </p:cNvPr>
          <p:cNvSpPr txBox="1"/>
          <p:nvPr/>
        </p:nvSpPr>
        <p:spPr>
          <a:xfrm>
            <a:off x="-23094" y="6224123"/>
            <a:ext cx="9167094" cy="430887"/>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[1] </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Sangil Kwon, Akiyoshi Tomonaga, Gopika Lakshmi Bhai, Simon J. Devitt, Jaw-Shen Tsai; Gate-based superconducting quantum computing. </a:t>
            </a:r>
            <a:r>
              <a:rPr lang="en-GB" sz="1100" i="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Journal of Applied Physics</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28 January 2021; 129 (4): 041102</a:t>
            </a:r>
            <a:r>
              <a:rPr lang="en-IN" sz="1100" dirty="0">
                <a:solidFill>
                  <a:srgbClr val="FF0000"/>
                </a:solidFill>
                <a:effectLst/>
                <a:hlinkClick r:id="rId3" action="ppaction://hlinksldjump">
                  <a:extLst>
                    <a:ext uri="{A12FA001-AC4F-418D-AE19-62706E023703}">
                      <ahyp:hlinkClr xmlns:ahyp="http://schemas.microsoft.com/office/drawing/2018/hyperlinkcolor" val="tx"/>
                    </a:ext>
                  </a:extLst>
                </a:hlinkClick>
              </a:rPr>
              <a:t> </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20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55570A-725F-33F2-6A94-633484E3BC65}"/>
              </a:ext>
            </a:extLst>
          </p:cNvPr>
          <p:cNvSpPr>
            <a:spLocks noGrp="1"/>
          </p:cNvSpPr>
          <p:nvPr>
            <p:ph type="title"/>
          </p:nvPr>
        </p:nvSpPr>
        <p:spPr/>
        <p:txBody>
          <a:bodyPr/>
          <a:lstStyle/>
          <a:p>
            <a:r>
              <a:rPr lang="en-US" dirty="0"/>
              <a:t>Definition of a Qubit</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F2FB4B7-8AF7-81A5-5D33-14941F88D9E0}"/>
                  </a:ext>
                </a:extLst>
              </p:cNvPr>
              <p:cNvSpPr>
                <a:spLocks noGrp="1"/>
              </p:cNvSpPr>
              <p:nvPr>
                <p:ph sz="half" idx="2"/>
              </p:nvPr>
            </p:nvSpPr>
            <p:spPr/>
            <p:txBody>
              <a:bodyPr/>
              <a:lstStyle/>
              <a:p>
                <a:r>
                  <a:rPr lang="en-US" dirty="0">
                    <a:latin typeface="+mn-lt"/>
                  </a:rPr>
                  <a:t>Fundamental unit of Quantum Information</a:t>
                </a:r>
              </a:p>
              <a:p>
                <a:r>
                  <a:rPr lang="en-GB" dirty="0">
                    <a:latin typeface="+mn-lt"/>
                    <a:ea typeface="Times New Roman" panose="02020603050405020304" pitchFamily="18" charset="0"/>
                  </a:rPr>
                  <a:t>C</a:t>
                </a:r>
                <a:r>
                  <a:rPr lang="en-GB" dirty="0">
                    <a:effectLst/>
                    <a:latin typeface="+mn-lt"/>
                    <a:ea typeface="Times New Roman" panose="02020603050405020304" pitchFamily="18" charset="0"/>
                  </a:rPr>
                  <a:t>ombination of "quantum" and "bit”</a:t>
                </a:r>
              </a:p>
              <a:p>
                <a:r>
                  <a:rPr lang="en-GB" dirty="0">
                    <a:effectLst/>
                    <a:latin typeface="+mn-lt"/>
                    <a:ea typeface="Times New Roman" panose="02020603050405020304" pitchFamily="18" charset="0"/>
                  </a:rPr>
                  <a:t>Unlike classical bits, a qubit can exist in the superposition of two states (i.e., 0 and 1), hence representing both simultaneously.</a:t>
                </a:r>
                <a:endParaRPr lang="en-GB" dirty="0">
                  <a:latin typeface="+mn-lt"/>
                  <a:ea typeface="Times New Roman" panose="02020603050405020304" pitchFamily="18" charset="0"/>
                </a:endParaRPr>
              </a:p>
              <a:p>
                <a:pPr marL="0" indent="0">
                  <a:buNone/>
                </a:pPr>
                <a:endParaRPr lang="en-GB" dirty="0">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IN" sz="3200" i="1" kern="1200" smtClean="0">
                              <a:effectLst/>
                              <a:latin typeface="+mn-lt"/>
                              <a:ea typeface="SimSun" panose="02010600030101010101" pitchFamily="2" charset="-122"/>
                              <a:cs typeface="Times New Roman" panose="02020603050405020304" pitchFamily="18" charset="0"/>
                            </a:rPr>
                          </m:ctrlPr>
                        </m:dPr>
                        <m:e>
                          <m:d>
                            <m:dPr>
                              <m:begChr m:val=""/>
                              <m:endChr m:val="⟩"/>
                              <m:ctrlPr>
                                <a:rPr lang="en-IN" sz="3200" i="1" kern="1200">
                                  <a:effectLst/>
                                  <a:latin typeface="+mn-lt"/>
                                  <a:ea typeface="SimSun" panose="02010600030101010101" pitchFamily="2" charset="-122"/>
                                  <a:cs typeface="Times New Roman" panose="02020603050405020304" pitchFamily="18" charset="0"/>
                                </a:rPr>
                              </m:ctrlPr>
                            </m:dPr>
                            <m:e>
                              <m:r>
                                <a:rPr lang="en-GB" sz="3200" i="1">
                                  <a:effectLst/>
                                  <a:latin typeface="+mn-lt"/>
                                  <a:ea typeface="Times New Roman" panose="02020603050405020304" pitchFamily="18" charset="0"/>
                                </a:rPr>
                                <m:t>𝜓</m:t>
                              </m:r>
                            </m:e>
                          </m:d>
                        </m:e>
                      </m:d>
                      <m:r>
                        <a:rPr lang="en-GB" sz="3200" i="1" kern="1200">
                          <a:effectLst/>
                          <a:latin typeface="+mn-lt"/>
                          <a:ea typeface="SimSun" panose="02010600030101010101" pitchFamily="2" charset="-122"/>
                          <a:cs typeface="Times New Roman" panose="02020603050405020304" pitchFamily="18" charset="0"/>
                        </a:rPr>
                        <m:t>=</m:t>
                      </m:r>
                      <m:r>
                        <a:rPr lang="en-GB" sz="3200" i="1" kern="1200">
                          <a:effectLst/>
                          <a:latin typeface="+mn-lt"/>
                          <a:ea typeface="SimSun" panose="02010600030101010101" pitchFamily="2" charset="-122"/>
                          <a:cs typeface="Times New Roman" panose="02020603050405020304" pitchFamily="18" charset="0"/>
                        </a:rPr>
                        <m:t>𝛼</m:t>
                      </m:r>
                      <m:d>
                        <m:dPr>
                          <m:begChr m:val="|"/>
                          <m:endChr m:val=""/>
                          <m:ctrlPr>
                            <a:rPr lang="en-IN" sz="3200" i="1" kern="1200">
                              <a:effectLst/>
                              <a:latin typeface="+mn-lt"/>
                              <a:ea typeface="SimSun" panose="02010600030101010101" pitchFamily="2" charset="-122"/>
                              <a:cs typeface="Times New Roman" panose="02020603050405020304" pitchFamily="18" charset="0"/>
                            </a:rPr>
                          </m:ctrlPr>
                        </m:dPr>
                        <m:e>
                          <m:d>
                            <m:dPr>
                              <m:begChr m:val=""/>
                              <m:endChr m:val="⟩"/>
                              <m:ctrlPr>
                                <a:rPr lang="en-IN" sz="3200" i="1" kern="1200">
                                  <a:effectLst/>
                                  <a:latin typeface="+mn-lt"/>
                                  <a:ea typeface="SimSun" panose="02010600030101010101" pitchFamily="2" charset="-122"/>
                                  <a:cs typeface="Times New Roman" panose="02020603050405020304" pitchFamily="18" charset="0"/>
                                </a:rPr>
                              </m:ctrlPr>
                            </m:dPr>
                            <m:e>
                              <m:r>
                                <a:rPr lang="en-GB" sz="3200" i="1">
                                  <a:effectLst/>
                                  <a:latin typeface="+mn-lt"/>
                                  <a:ea typeface="Times New Roman" panose="02020603050405020304" pitchFamily="18" charset="0"/>
                                </a:rPr>
                                <m:t>0</m:t>
                              </m:r>
                            </m:e>
                          </m:d>
                        </m:e>
                      </m:d>
                      <m:r>
                        <a:rPr lang="en-GB" sz="3200" i="1" kern="1200">
                          <a:effectLst/>
                          <a:latin typeface="+mn-lt"/>
                          <a:ea typeface="SimSun" panose="02010600030101010101" pitchFamily="2" charset="-122"/>
                          <a:cs typeface="Times New Roman" panose="02020603050405020304" pitchFamily="18" charset="0"/>
                        </a:rPr>
                        <m:t>+</m:t>
                      </m:r>
                      <m:r>
                        <a:rPr lang="en-GB" sz="3200" i="1" kern="1200">
                          <a:effectLst/>
                          <a:latin typeface="+mn-lt"/>
                          <a:ea typeface="SimSun" panose="02010600030101010101" pitchFamily="2" charset="-122"/>
                          <a:cs typeface="Times New Roman" panose="02020603050405020304" pitchFamily="18" charset="0"/>
                        </a:rPr>
                        <m:t>𝛽</m:t>
                      </m:r>
                      <m:d>
                        <m:dPr>
                          <m:begChr m:val="|"/>
                          <m:endChr m:val=""/>
                          <m:ctrlPr>
                            <a:rPr lang="en-IN" sz="3200" i="1" kern="1200">
                              <a:effectLst/>
                              <a:latin typeface="+mn-lt"/>
                              <a:ea typeface="SimSun" panose="02010600030101010101" pitchFamily="2" charset="-122"/>
                              <a:cs typeface="Times New Roman" panose="02020603050405020304" pitchFamily="18" charset="0"/>
                            </a:rPr>
                          </m:ctrlPr>
                        </m:dPr>
                        <m:e>
                          <m:d>
                            <m:dPr>
                              <m:begChr m:val=""/>
                              <m:endChr m:val="⟩"/>
                              <m:ctrlPr>
                                <a:rPr lang="en-IN" sz="3200" i="1" kern="1200">
                                  <a:effectLst/>
                                  <a:latin typeface="+mn-lt"/>
                                  <a:ea typeface="SimSun" panose="02010600030101010101" pitchFamily="2" charset="-122"/>
                                  <a:cs typeface="Times New Roman" panose="02020603050405020304" pitchFamily="18" charset="0"/>
                                </a:rPr>
                              </m:ctrlPr>
                            </m:dPr>
                            <m:e>
                              <m:r>
                                <a:rPr lang="en-GB" sz="3200" i="1">
                                  <a:effectLst/>
                                  <a:latin typeface="+mn-lt"/>
                                  <a:ea typeface="Times New Roman" panose="02020603050405020304" pitchFamily="18" charset="0"/>
                                </a:rPr>
                                <m:t>1</m:t>
                              </m:r>
                            </m:e>
                          </m:d>
                        </m:e>
                      </m:d>
                    </m:oMath>
                  </m:oMathPara>
                </a14:m>
                <a:endParaRPr lang="en-IN" sz="3200" dirty="0">
                  <a:effectLst/>
                  <a:latin typeface="+mn-lt"/>
                  <a:ea typeface="Times New Roman" panose="02020603050405020304" pitchFamily="18" charset="0"/>
                </a:endParaRPr>
              </a:p>
              <a:p>
                <a:pPr marL="0" indent="0">
                  <a:buNone/>
                </a:pPr>
                <a:endParaRPr lang="en-IN" sz="3200" dirty="0">
                  <a:effectLst/>
                  <a:latin typeface="+mn-lt"/>
                  <a:ea typeface="Times New Roman" panose="02020603050405020304" pitchFamily="18" charset="0"/>
                </a:endParaRPr>
              </a:p>
              <a:p>
                <a:r>
                  <a:rPr lang="en-IN" dirty="0">
                    <a:effectLst/>
                    <a:latin typeface="+mn-lt"/>
                    <a:ea typeface="Times New Roman" panose="02020603050405020304" pitchFamily="18" charset="0"/>
                  </a:rPr>
                  <a:t>Properties of quantum mechanics such as superposition and entanglement followed by these qubits would allow us to develop algorithms which outperform their classical counterparts.</a:t>
                </a:r>
              </a:p>
              <a:p>
                <a:pPr marL="0" indent="0">
                  <a:buNone/>
                </a:pPr>
                <a:endParaRPr lang="en-GB" dirty="0">
                  <a:effectLst/>
                  <a:latin typeface="+mn-lt"/>
                  <a:ea typeface="Times New Roman" panose="02020603050405020304" pitchFamily="18" charset="0"/>
                </a:endParaRPr>
              </a:p>
              <a:p>
                <a:endParaRPr lang="en-US" dirty="0">
                  <a:latin typeface="+mn-lt"/>
                </a:endParaRPr>
              </a:p>
            </p:txBody>
          </p:sp>
        </mc:Choice>
        <mc:Fallback>
          <p:sp>
            <p:nvSpPr>
              <p:cNvPr id="4" name="Content Placeholder 3">
                <a:extLst>
                  <a:ext uri="{FF2B5EF4-FFF2-40B4-BE49-F238E27FC236}">
                    <a16:creationId xmlns:a16="http://schemas.microsoft.com/office/drawing/2014/main" id="{9F2FB4B7-8AF7-81A5-5D33-14941F88D9E0}"/>
                  </a:ext>
                </a:extLst>
              </p:cNvPr>
              <p:cNvSpPr>
                <a:spLocks noGrp="1" noRot="1" noChangeAspect="1" noMove="1" noResize="1" noEditPoints="1" noAdjustHandles="1" noChangeArrowheads="1" noChangeShapeType="1" noTextEdit="1"/>
              </p:cNvSpPr>
              <p:nvPr>
                <p:ph sz="half" idx="2"/>
              </p:nvPr>
            </p:nvSpPr>
            <p:spPr>
              <a:blipFill>
                <a:blip r:embed="rId2"/>
                <a:stretch>
                  <a:fillRect l="-1013" t="-971" r="-579"/>
                </a:stretch>
              </a:blipFill>
            </p:spPr>
            <p:txBody>
              <a:bodyPr/>
              <a:lstStyle/>
              <a:p>
                <a:r>
                  <a:rPr lang="en-US">
                    <a:noFill/>
                  </a:rPr>
                  <a:t> </a:t>
                </a:r>
              </a:p>
            </p:txBody>
          </p:sp>
        </mc:Fallback>
      </mc:AlternateContent>
    </p:spTree>
    <p:extLst>
      <p:ext uri="{BB962C8B-B14F-4D97-AF65-F5344CB8AC3E}">
        <p14:creationId xmlns:p14="http://schemas.microsoft.com/office/powerpoint/2010/main" val="1174879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65E6FE3-76CC-A2EA-205D-B20E2AF0480D}"/>
              </a:ext>
            </a:extLst>
          </p:cNvPr>
          <p:cNvGraphicFramePr>
            <a:graphicFrameLocks noGrp="1"/>
          </p:cNvGraphicFramePr>
          <p:nvPr>
            <p:ph sz="half" idx="2"/>
            <p:extLst>
              <p:ext uri="{D42A27DB-BD31-4B8C-83A1-F6EECF244321}">
                <p14:modId xmlns:p14="http://schemas.microsoft.com/office/powerpoint/2010/main" val="3770263644"/>
              </p:ext>
            </p:extLst>
          </p:nvPr>
        </p:nvGraphicFramePr>
        <p:xfrm>
          <a:off x="180653" y="1173984"/>
          <a:ext cx="8768137" cy="522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6B645A41-7138-F970-00B5-D09F2CBA61F7}"/>
              </a:ext>
            </a:extLst>
          </p:cNvPr>
          <p:cNvSpPr>
            <a:spLocks noGrp="1"/>
          </p:cNvSpPr>
          <p:nvPr>
            <p:ph type="title"/>
          </p:nvPr>
        </p:nvSpPr>
        <p:spPr>
          <a:xfrm>
            <a:off x="180654" y="202990"/>
            <a:ext cx="7042080" cy="554587"/>
          </a:xfrm>
        </p:spPr>
        <p:txBody>
          <a:bodyPr/>
          <a:lstStyle/>
          <a:p>
            <a:r>
              <a:rPr lang="en-US" dirty="0"/>
              <a:t>Primer into Classical Gates</a:t>
            </a:r>
          </a:p>
        </p:txBody>
      </p:sp>
    </p:spTree>
    <p:extLst>
      <p:ext uri="{BB962C8B-B14F-4D97-AF65-F5344CB8AC3E}">
        <p14:creationId xmlns:p14="http://schemas.microsoft.com/office/powerpoint/2010/main" val="225722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0E51-9B22-C72E-80C7-7281026C3217}"/>
              </a:ext>
            </a:extLst>
          </p:cNvPr>
          <p:cNvSpPr>
            <a:spLocks noGrp="1"/>
          </p:cNvSpPr>
          <p:nvPr>
            <p:ph type="title"/>
          </p:nvPr>
        </p:nvSpPr>
        <p:spPr/>
        <p:txBody>
          <a:bodyPr/>
          <a:lstStyle/>
          <a:p>
            <a:r>
              <a:rPr lang="en-US" dirty="0"/>
              <a:t>Primer into Classical Gates</a:t>
            </a:r>
          </a:p>
        </p:txBody>
      </p:sp>
      <p:graphicFrame>
        <p:nvGraphicFramePr>
          <p:cNvPr id="4" name="Content Placeholder 3">
            <a:extLst>
              <a:ext uri="{FF2B5EF4-FFF2-40B4-BE49-F238E27FC236}">
                <a16:creationId xmlns:a16="http://schemas.microsoft.com/office/drawing/2014/main" id="{F82ADCE8-B5EE-BA70-B3CE-110A9B0EFD47}"/>
              </a:ext>
            </a:extLst>
          </p:cNvPr>
          <p:cNvGraphicFramePr>
            <a:graphicFrameLocks noGrp="1"/>
          </p:cNvGraphicFramePr>
          <p:nvPr>
            <p:ph sz="half" idx="2"/>
            <p:extLst>
              <p:ext uri="{D42A27DB-BD31-4B8C-83A1-F6EECF244321}">
                <p14:modId xmlns:p14="http://schemas.microsoft.com/office/powerpoint/2010/main" val="3970251891"/>
              </p:ext>
            </p:extLst>
          </p:nvPr>
        </p:nvGraphicFramePr>
        <p:xfrm>
          <a:off x="180653" y="1173984"/>
          <a:ext cx="8768137" cy="522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2399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E947-482E-E768-8C24-4F587EECFA15}"/>
              </a:ext>
            </a:extLst>
          </p:cNvPr>
          <p:cNvSpPr>
            <a:spLocks noGrp="1"/>
          </p:cNvSpPr>
          <p:nvPr>
            <p:ph type="title"/>
          </p:nvPr>
        </p:nvSpPr>
        <p:spPr/>
        <p:txBody>
          <a:bodyPr/>
          <a:lstStyle/>
          <a:p>
            <a:r>
              <a:rPr lang="en-US" dirty="0"/>
              <a:t>Primer into Classical Gates</a:t>
            </a:r>
          </a:p>
        </p:txBody>
      </p:sp>
      <p:sp>
        <p:nvSpPr>
          <p:cNvPr id="29" name="Text Placeholder 28">
            <a:extLst>
              <a:ext uri="{FF2B5EF4-FFF2-40B4-BE49-F238E27FC236}">
                <a16:creationId xmlns:a16="http://schemas.microsoft.com/office/drawing/2014/main" id="{53CAB81D-1A1F-EC3C-255D-B912D256941B}"/>
              </a:ext>
            </a:extLst>
          </p:cNvPr>
          <p:cNvSpPr>
            <a:spLocks noGrp="1"/>
          </p:cNvSpPr>
          <p:nvPr>
            <p:ph type="body" idx="1"/>
          </p:nvPr>
        </p:nvSpPr>
        <p:spPr/>
        <p:txBody>
          <a:bodyPr/>
          <a:lstStyle/>
          <a:p>
            <a:r>
              <a:rPr lang="en-US" dirty="0"/>
              <a:t>AND GATE</a:t>
            </a:r>
          </a:p>
        </p:txBody>
      </p:sp>
      <p:graphicFrame>
        <p:nvGraphicFramePr>
          <p:cNvPr id="33" name="Content Placeholder 32">
            <a:extLst>
              <a:ext uri="{FF2B5EF4-FFF2-40B4-BE49-F238E27FC236}">
                <a16:creationId xmlns:a16="http://schemas.microsoft.com/office/drawing/2014/main" id="{E7E1BC35-BC2B-D911-6BBA-908B249B8BFB}"/>
              </a:ext>
            </a:extLst>
          </p:cNvPr>
          <p:cNvGraphicFramePr>
            <a:graphicFrameLocks noGrp="1"/>
          </p:cNvGraphicFramePr>
          <p:nvPr>
            <p:ph sz="half" idx="2"/>
            <p:extLst>
              <p:ext uri="{D42A27DB-BD31-4B8C-83A1-F6EECF244321}">
                <p14:modId xmlns:p14="http://schemas.microsoft.com/office/powerpoint/2010/main" val="1349997609"/>
              </p:ext>
            </p:extLst>
          </p:nvPr>
        </p:nvGraphicFramePr>
        <p:xfrm>
          <a:off x="180654" y="1613043"/>
          <a:ext cx="4288604" cy="4784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Text Placeholder 30">
            <a:extLst>
              <a:ext uri="{FF2B5EF4-FFF2-40B4-BE49-F238E27FC236}">
                <a16:creationId xmlns:a16="http://schemas.microsoft.com/office/drawing/2014/main" id="{4990BF1A-2996-7B18-9928-1DF63B79D9D4}"/>
              </a:ext>
            </a:extLst>
          </p:cNvPr>
          <p:cNvSpPr>
            <a:spLocks noGrp="1"/>
          </p:cNvSpPr>
          <p:nvPr>
            <p:ph type="body" sz="quarter" idx="3"/>
          </p:nvPr>
        </p:nvSpPr>
        <p:spPr/>
        <p:txBody>
          <a:bodyPr/>
          <a:lstStyle/>
          <a:p>
            <a:r>
              <a:rPr lang="en-US" dirty="0"/>
              <a:t>OR GATE</a:t>
            </a:r>
          </a:p>
        </p:txBody>
      </p:sp>
      <p:graphicFrame>
        <p:nvGraphicFramePr>
          <p:cNvPr id="37" name="Object 36">
            <a:extLst>
              <a:ext uri="{FF2B5EF4-FFF2-40B4-BE49-F238E27FC236}">
                <a16:creationId xmlns:a16="http://schemas.microsoft.com/office/drawing/2014/main" id="{9C6139D6-AD2C-AC01-A694-EBB695656E94}"/>
              </a:ext>
            </a:extLst>
          </p:cNvPr>
          <p:cNvGraphicFramePr>
            <a:graphicFrameLocks noChangeAspect="1"/>
          </p:cNvGraphicFramePr>
          <p:nvPr>
            <p:extLst>
              <p:ext uri="{D42A27DB-BD31-4B8C-83A1-F6EECF244321}">
                <p14:modId xmlns:p14="http://schemas.microsoft.com/office/powerpoint/2010/main" val="3870297248"/>
              </p:ext>
            </p:extLst>
          </p:nvPr>
        </p:nvGraphicFramePr>
        <p:xfrm>
          <a:off x="1079500" y="5211237"/>
          <a:ext cx="2489200" cy="1028700"/>
        </p:xfrm>
        <a:graphic>
          <a:graphicData uri="http://schemas.openxmlformats.org/presentationml/2006/ole">
            <mc:AlternateContent xmlns:mc="http://schemas.openxmlformats.org/markup-compatibility/2006">
              <mc:Choice xmlns:v="urn:schemas-microsoft-com:vml" Requires="v">
                <p:oleObj spid="_x0000_s2175" name="Worksheet" r:id="rId8" imgW="2489200" imgH="1028700" progId="Excel.Sheet.12">
                  <p:embed/>
                </p:oleObj>
              </mc:Choice>
              <mc:Fallback>
                <p:oleObj name="Worksheet" r:id="rId8" imgW="2489200" imgH="1028700" progId="Excel.Sheet.12">
                  <p:embed/>
                  <p:pic>
                    <p:nvPicPr>
                      <p:cNvPr id="35" name="Object 34">
                        <a:extLst>
                          <a:ext uri="{FF2B5EF4-FFF2-40B4-BE49-F238E27FC236}">
                            <a16:creationId xmlns:a16="http://schemas.microsoft.com/office/drawing/2014/main" id="{841AAFE8-7677-1249-EAE1-ADBB2B397B43}"/>
                          </a:ext>
                        </a:extLst>
                      </p:cNvPr>
                      <p:cNvPicPr/>
                      <p:nvPr/>
                    </p:nvPicPr>
                    <p:blipFill>
                      <a:blip r:embed="rId9"/>
                      <a:stretch>
                        <a:fillRect/>
                      </a:stretch>
                    </p:blipFill>
                    <p:spPr>
                      <a:xfrm>
                        <a:off x="1079500" y="5211237"/>
                        <a:ext cx="2489200" cy="1028700"/>
                      </a:xfrm>
                      <a:prstGeom prst="rect">
                        <a:avLst/>
                      </a:prstGeom>
                    </p:spPr>
                  </p:pic>
                </p:oleObj>
              </mc:Fallback>
            </mc:AlternateContent>
          </a:graphicData>
        </a:graphic>
      </p:graphicFrame>
      <p:graphicFrame>
        <p:nvGraphicFramePr>
          <p:cNvPr id="38" name="Content Placeholder 32">
            <a:extLst>
              <a:ext uri="{FF2B5EF4-FFF2-40B4-BE49-F238E27FC236}">
                <a16:creationId xmlns:a16="http://schemas.microsoft.com/office/drawing/2014/main" id="{148AE413-47A7-B4AA-E1EB-0992BCF75080}"/>
              </a:ext>
            </a:extLst>
          </p:cNvPr>
          <p:cNvGraphicFramePr>
            <a:graphicFrameLocks/>
          </p:cNvGraphicFramePr>
          <p:nvPr>
            <p:extLst>
              <p:ext uri="{D42A27DB-BD31-4B8C-83A1-F6EECF244321}">
                <p14:modId xmlns:p14="http://schemas.microsoft.com/office/powerpoint/2010/main" val="1092521248"/>
              </p:ext>
            </p:extLst>
          </p:nvPr>
        </p:nvGraphicFramePr>
        <p:xfrm>
          <a:off x="4550007" y="1613043"/>
          <a:ext cx="4288604" cy="478421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40" name="Object 39">
            <a:extLst>
              <a:ext uri="{FF2B5EF4-FFF2-40B4-BE49-F238E27FC236}">
                <a16:creationId xmlns:a16="http://schemas.microsoft.com/office/drawing/2014/main" id="{96BE98DE-E15B-9BB5-6D40-1715064475E5}"/>
              </a:ext>
            </a:extLst>
          </p:cNvPr>
          <p:cNvGraphicFramePr>
            <a:graphicFrameLocks noChangeAspect="1"/>
          </p:cNvGraphicFramePr>
          <p:nvPr>
            <p:extLst>
              <p:ext uri="{D42A27DB-BD31-4B8C-83A1-F6EECF244321}">
                <p14:modId xmlns:p14="http://schemas.microsoft.com/office/powerpoint/2010/main" val="252439566"/>
              </p:ext>
            </p:extLst>
          </p:nvPr>
        </p:nvGraphicFramePr>
        <p:xfrm>
          <a:off x="5449709" y="5211237"/>
          <a:ext cx="2489200" cy="1028700"/>
        </p:xfrm>
        <a:graphic>
          <a:graphicData uri="http://schemas.openxmlformats.org/presentationml/2006/ole">
            <mc:AlternateContent xmlns:mc="http://schemas.openxmlformats.org/markup-compatibility/2006">
              <mc:Choice xmlns:v="urn:schemas-microsoft-com:vml" Requires="v">
                <p:oleObj spid="_x0000_s2176" name="Worksheet" r:id="rId15" imgW="2489200" imgH="1028700" progId="Excel.Sheet.12">
                  <p:embed/>
                </p:oleObj>
              </mc:Choice>
              <mc:Fallback>
                <p:oleObj name="Worksheet" r:id="rId15" imgW="2489200" imgH="1028700" progId="Excel.Sheet.12">
                  <p:embed/>
                  <p:pic>
                    <p:nvPicPr>
                      <p:cNvPr id="0" name=""/>
                      <p:cNvPicPr/>
                      <p:nvPr/>
                    </p:nvPicPr>
                    <p:blipFill>
                      <a:blip r:embed="rId16"/>
                      <a:stretch>
                        <a:fillRect/>
                      </a:stretch>
                    </p:blipFill>
                    <p:spPr>
                      <a:xfrm>
                        <a:off x="5449709" y="5211237"/>
                        <a:ext cx="2489200" cy="1028700"/>
                      </a:xfrm>
                      <a:prstGeom prst="rect">
                        <a:avLst/>
                      </a:prstGeom>
                    </p:spPr>
                  </p:pic>
                </p:oleObj>
              </mc:Fallback>
            </mc:AlternateContent>
          </a:graphicData>
        </a:graphic>
      </p:graphicFrame>
    </p:spTree>
    <p:extLst>
      <p:ext uri="{BB962C8B-B14F-4D97-AF65-F5344CB8AC3E}">
        <p14:creationId xmlns:p14="http://schemas.microsoft.com/office/powerpoint/2010/main" val="1182084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E947-482E-E768-8C24-4F587EECFA15}"/>
              </a:ext>
            </a:extLst>
          </p:cNvPr>
          <p:cNvSpPr>
            <a:spLocks noGrp="1"/>
          </p:cNvSpPr>
          <p:nvPr>
            <p:ph type="title"/>
          </p:nvPr>
        </p:nvSpPr>
        <p:spPr/>
        <p:txBody>
          <a:bodyPr/>
          <a:lstStyle/>
          <a:p>
            <a:r>
              <a:rPr lang="en-US" dirty="0"/>
              <a:t>Primer into Classical Gates</a:t>
            </a:r>
          </a:p>
        </p:txBody>
      </p:sp>
      <p:sp>
        <p:nvSpPr>
          <p:cNvPr id="29" name="Text Placeholder 28">
            <a:extLst>
              <a:ext uri="{FF2B5EF4-FFF2-40B4-BE49-F238E27FC236}">
                <a16:creationId xmlns:a16="http://schemas.microsoft.com/office/drawing/2014/main" id="{53CAB81D-1A1F-EC3C-255D-B912D256941B}"/>
              </a:ext>
            </a:extLst>
          </p:cNvPr>
          <p:cNvSpPr>
            <a:spLocks noGrp="1"/>
          </p:cNvSpPr>
          <p:nvPr>
            <p:ph type="body" idx="1"/>
          </p:nvPr>
        </p:nvSpPr>
        <p:spPr/>
        <p:txBody>
          <a:bodyPr/>
          <a:lstStyle/>
          <a:p>
            <a:r>
              <a:rPr lang="en-US" dirty="0"/>
              <a:t>NAND GATE</a:t>
            </a:r>
          </a:p>
        </p:txBody>
      </p:sp>
      <p:graphicFrame>
        <p:nvGraphicFramePr>
          <p:cNvPr id="33" name="Content Placeholder 32">
            <a:extLst>
              <a:ext uri="{FF2B5EF4-FFF2-40B4-BE49-F238E27FC236}">
                <a16:creationId xmlns:a16="http://schemas.microsoft.com/office/drawing/2014/main" id="{E7E1BC35-BC2B-D911-6BBA-908B249B8BFB}"/>
              </a:ext>
            </a:extLst>
          </p:cNvPr>
          <p:cNvGraphicFramePr>
            <a:graphicFrameLocks noGrp="1"/>
          </p:cNvGraphicFramePr>
          <p:nvPr>
            <p:ph sz="half" idx="2"/>
            <p:extLst>
              <p:ext uri="{D42A27DB-BD31-4B8C-83A1-F6EECF244321}">
                <p14:modId xmlns:p14="http://schemas.microsoft.com/office/powerpoint/2010/main" val="3555945855"/>
              </p:ext>
            </p:extLst>
          </p:nvPr>
        </p:nvGraphicFramePr>
        <p:xfrm>
          <a:off x="180654" y="1613043"/>
          <a:ext cx="4288604" cy="4784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Text Placeholder 30">
            <a:extLst>
              <a:ext uri="{FF2B5EF4-FFF2-40B4-BE49-F238E27FC236}">
                <a16:creationId xmlns:a16="http://schemas.microsoft.com/office/drawing/2014/main" id="{4990BF1A-2996-7B18-9928-1DF63B79D9D4}"/>
              </a:ext>
            </a:extLst>
          </p:cNvPr>
          <p:cNvSpPr>
            <a:spLocks noGrp="1"/>
          </p:cNvSpPr>
          <p:nvPr>
            <p:ph type="body" sz="quarter" idx="3"/>
          </p:nvPr>
        </p:nvSpPr>
        <p:spPr/>
        <p:txBody>
          <a:bodyPr/>
          <a:lstStyle/>
          <a:p>
            <a:r>
              <a:rPr lang="en-US" dirty="0"/>
              <a:t>NOR GATE</a:t>
            </a:r>
          </a:p>
        </p:txBody>
      </p:sp>
      <p:graphicFrame>
        <p:nvGraphicFramePr>
          <p:cNvPr id="38" name="Content Placeholder 32">
            <a:extLst>
              <a:ext uri="{FF2B5EF4-FFF2-40B4-BE49-F238E27FC236}">
                <a16:creationId xmlns:a16="http://schemas.microsoft.com/office/drawing/2014/main" id="{148AE413-47A7-B4AA-E1EB-0992BCF75080}"/>
              </a:ext>
            </a:extLst>
          </p:cNvPr>
          <p:cNvGraphicFramePr>
            <a:graphicFrameLocks/>
          </p:cNvGraphicFramePr>
          <p:nvPr>
            <p:extLst>
              <p:ext uri="{D42A27DB-BD31-4B8C-83A1-F6EECF244321}">
                <p14:modId xmlns:p14="http://schemas.microsoft.com/office/powerpoint/2010/main" val="3035587481"/>
              </p:ext>
            </p:extLst>
          </p:nvPr>
        </p:nvGraphicFramePr>
        <p:xfrm>
          <a:off x="4550007" y="1613043"/>
          <a:ext cx="4288604" cy="47842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Object 3">
            <a:extLst>
              <a:ext uri="{FF2B5EF4-FFF2-40B4-BE49-F238E27FC236}">
                <a16:creationId xmlns:a16="http://schemas.microsoft.com/office/drawing/2014/main" id="{871E232E-F661-3E48-58CD-DEDEB43B7B07}"/>
              </a:ext>
            </a:extLst>
          </p:cNvPr>
          <p:cNvGraphicFramePr>
            <a:graphicFrameLocks noChangeAspect="1"/>
          </p:cNvGraphicFramePr>
          <p:nvPr>
            <p:extLst>
              <p:ext uri="{D42A27DB-BD31-4B8C-83A1-F6EECF244321}">
                <p14:modId xmlns:p14="http://schemas.microsoft.com/office/powerpoint/2010/main" val="430058006"/>
              </p:ext>
            </p:extLst>
          </p:nvPr>
        </p:nvGraphicFramePr>
        <p:xfrm>
          <a:off x="1080356" y="5211237"/>
          <a:ext cx="2489200" cy="1028700"/>
        </p:xfrm>
        <a:graphic>
          <a:graphicData uri="http://schemas.openxmlformats.org/presentationml/2006/ole">
            <mc:AlternateContent xmlns:mc="http://schemas.openxmlformats.org/markup-compatibility/2006">
              <mc:Choice xmlns:v="urn:schemas-microsoft-com:vml" Requires="v">
                <p:oleObj name="Worksheet" r:id="rId12" imgW="2489200" imgH="1028700" progId="Excel.Sheet.12">
                  <p:embed/>
                </p:oleObj>
              </mc:Choice>
              <mc:Fallback>
                <p:oleObj name="Worksheet" r:id="rId12" imgW="2489200" imgH="1028700" progId="Excel.Sheet.12">
                  <p:embed/>
                  <p:pic>
                    <p:nvPicPr>
                      <p:cNvPr id="0" name=""/>
                      <p:cNvPicPr/>
                      <p:nvPr/>
                    </p:nvPicPr>
                    <p:blipFill>
                      <a:blip r:embed="rId13"/>
                      <a:stretch>
                        <a:fillRect/>
                      </a:stretch>
                    </p:blipFill>
                    <p:spPr>
                      <a:xfrm>
                        <a:off x="1080356" y="5211237"/>
                        <a:ext cx="2489200" cy="1028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B8E4495-3E9E-3A05-ABDA-A4EDCDCB2811}"/>
              </a:ext>
            </a:extLst>
          </p:cNvPr>
          <p:cNvGraphicFramePr>
            <a:graphicFrameLocks noChangeAspect="1"/>
          </p:cNvGraphicFramePr>
          <p:nvPr>
            <p:extLst>
              <p:ext uri="{D42A27DB-BD31-4B8C-83A1-F6EECF244321}">
                <p14:modId xmlns:p14="http://schemas.microsoft.com/office/powerpoint/2010/main" val="1739925050"/>
              </p:ext>
            </p:extLst>
          </p:nvPr>
        </p:nvGraphicFramePr>
        <p:xfrm>
          <a:off x="5449709" y="5211237"/>
          <a:ext cx="2489200" cy="1028700"/>
        </p:xfrm>
        <a:graphic>
          <a:graphicData uri="http://schemas.openxmlformats.org/presentationml/2006/ole">
            <mc:AlternateContent xmlns:mc="http://schemas.openxmlformats.org/markup-compatibility/2006">
              <mc:Choice xmlns:v="urn:schemas-microsoft-com:vml" Requires="v">
                <p:oleObj name="Worksheet" r:id="rId14" imgW="2489200" imgH="1028700" progId="Excel.Sheet.12">
                  <p:embed/>
                </p:oleObj>
              </mc:Choice>
              <mc:Fallback>
                <p:oleObj name="Worksheet" r:id="rId14" imgW="2489200" imgH="1028700" progId="Excel.Sheet.12">
                  <p:embed/>
                  <p:pic>
                    <p:nvPicPr>
                      <p:cNvPr id="0" name=""/>
                      <p:cNvPicPr/>
                      <p:nvPr/>
                    </p:nvPicPr>
                    <p:blipFill>
                      <a:blip r:embed="rId15"/>
                      <a:stretch>
                        <a:fillRect/>
                      </a:stretch>
                    </p:blipFill>
                    <p:spPr>
                      <a:xfrm>
                        <a:off x="5449709" y="5211237"/>
                        <a:ext cx="2489200" cy="1028700"/>
                      </a:xfrm>
                      <a:prstGeom prst="rect">
                        <a:avLst/>
                      </a:prstGeom>
                    </p:spPr>
                  </p:pic>
                </p:oleObj>
              </mc:Fallback>
            </mc:AlternateContent>
          </a:graphicData>
        </a:graphic>
      </p:graphicFrame>
    </p:spTree>
    <p:extLst>
      <p:ext uri="{BB962C8B-B14F-4D97-AF65-F5344CB8AC3E}">
        <p14:creationId xmlns:p14="http://schemas.microsoft.com/office/powerpoint/2010/main" val="1648434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E947-482E-E768-8C24-4F587EECFA15}"/>
              </a:ext>
            </a:extLst>
          </p:cNvPr>
          <p:cNvSpPr>
            <a:spLocks noGrp="1"/>
          </p:cNvSpPr>
          <p:nvPr>
            <p:ph type="title"/>
          </p:nvPr>
        </p:nvSpPr>
        <p:spPr/>
        <p:txBody>
          <a:bodyPr/>
          <a:lstStyle/>
          <a:p>
            <a:r>
              <a:rPr lang="en-US" dirty="0"/>
              <a:t>Primer into Classical Gates</a:t>
            </a:r>
          </a:p>
        </p:txBody>
      </p:sp>
      <p:sp>
        <p:nvSpPr>
          <p:cNvPr id="29" name="Text Placeholder 28">
            <a:extLst>
              <a:ext uri="{FF2B5EF4-FFF2-40B4-BE49-F238E27FC236}">
                <a16:creationId xmlns:a16="http://schemas.microsoft.com/office/drawing/2014/main" id="{53CAB81D-1A1F-EC3C-255D-B912D256941B}"/>
              </a:ext>
            </a:extLst>
          </p:cNvPr>
          <p:cNvSpPr>
            <a:spLocks noGrp="1"/>
          </p:cNvSpPr>
          <p:nvPr>
            <p:ph type="body" idx="1"/>
          </p:nvPr>
        </p:nvSpPr>
        <p:spPr/>
        <p:txBody>
          <a:bodyPr/>
          <a:lstStyle/>
          <a:p>
            <a:r>
              <a:rPr lang="en-US" dirty="0"/>
              <a:t>NOT GATE</a:t>
            </a:r>
          </a:p>
        </p:txBody>
      </p:sp>
      <p:graphicFrame>
        <p:nvGraphicFramePr>
          <p:cNvPr id="33" name="Content Placeholder 32">
            <a:extLst>
              <a:ext uri="{FF2B5EF4-FFF2-40B4-BE49-F238E27FC236}">
                <a16:creationId xmlns:a16="http://schemas.microsoft.com/office/drawing/2014/main" id="{E7E1BC35-BC2B-D911-6BBA-908B249B8BFB}"/>
              </a:ext>
            </a:extLst>
          </p:cNvPr>
          <p:cNvGraphicFramePr>
            <a:graphicFrameLocks noGrp="1"/>
          </p:cNvGraphicFramePr>
          <p:nvPr>
            <p:ph sz="half" idx="2"/>
            <p:extLst>
              <p:ext uri="{D42A27DB-BD31-4B8C-83A1-F6EECF244321}">
                <p14:modId xmlns:p14="http://schemas.microsoft.com/office/powerpoint/2010/main" val="3146520495"/>
              </p:ext>
            </p:extLst>
          </p:nvPr>
        </p:nvGraphicFramePr>
        <p:xfrm>
          <a:off x="180654" y="1613043"/>
          <a:ext cx="4288604" cy="4784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Text Placeholder 30">
            <a:extLst>
              <a:ext uri="{FF2B5EF4-FFF2-40B4-BE49-F238E27FC236}">
                <a16:creationId xmlns:a16="http://schemas.microsoft.com/office/drawing/2014/main" id="{4990BF1A-2996-7B18-9928-1DF63B79D9D4}"/>
              </a:ext>
            </a:extLst>
          </p:cNvPr>
          <p:cNvSpPr>
            <a:spLocks noGrp="1"/>
          </p:cNvSpPr>
          <p:nvPr>
            <p:ph type="body" sz="quarter" idx="3"/>
          </p:nvPr>
        </p:nvSpPr>
        <p:spPr/>
        <p:txBody>
          <a:bodyPr/>
          <a:lstStyle/>
          <a:p>
            <a:r>
              <a:rPr lang="en-US" dirty="0"/>
              <a:t>XOR GATE</a:t>
            </a:r>
          </a:p>
        </p:txBody>
      </p:sp>
      <p:graphicFrame>
        <p:nvGraphicFramePr>
          <p:cNvPr id="38" name="Content Placeholder 32">
            <a:extLst>
              <a:ext uri="{FF2B5EF4-FFF2-40B4-BE49-F238E27FC236}">
                <a16:creationId xmlns:a16="http://schemas.microsoft.com/office/drawing/2014/main" id="{148AE413-47A7-B4AA-E1EB-0992BCF75080}"/>
              </a:ext>
            </a:extLst>
          </p:cNvPr>
          <p:cNvGraphicFramePr>
            <a:graphicFrameLocks/>
          </p:cNvGraphicFramePr>
          <p:nvPr>
            <p:extLst>
              <p:ext uri="{D42A27DB-BD31-4B8C-83A1-F6EECF244321}">
                <p14:modId xmlns:p14="http://schemas.microsoft.com/office/powerpoint/2010/main" val="737068670"/>
              </p:ext>
            </p:extLst>
          </p:nvPr>
        </p:nvGraphicFramePr>
        <p:xfrm>
          <a:off x="4550007" y="1613043"/>
          <a:ext cx="4288604" cy="47842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Object 3">
            <a:extLst>
              <a:ext uri="{FF2B5EF4-FFF2-40B4-BE49-F238E27FC236}">
                <a16:creationId xmlns:a16="http://schemas.microsoft.com/office/drawing/2014/main" id="{C1EA055A-C272-6866-2551-E118EF209C0A}"/>
              </a:ext>
            </a:extLst>
          </p:cNvPr>
          <p:cNvGraphicFramePr>
            <a:graphicFrameLocks noChangeAspect="1"/>
          </p:cNvGraphicFramePr>
          <p:nvPr>
            <p:extLst>
              <p:ext uri="{D42A27DB-BD31-4B8C-83A1-F6EECF244321}">
                <p14:modId xmlns:p14="http://schemas.microsoft.com/office/powerpoint/2010/main" val="521120901"/>
              </p:ext>
            </p:extLst>
          </p:nvPr>
        </p:nvGraphicFramePr>
        <p:xfrm>
          <a:off x="5449709" y="5211237"/>
          <a:ext cx="2489200" cy="1028700"/>
        </p:xfrm>
        <a:graphic>
          <a:graphicData uri="http://schemas.openxmlformats.org/presentationml/2006/ole">
            <mc:AlternateContent xmlns:mc="http://schemas.openxmlformats.org/markup-compatibility/2006">
              <mc:Choice xmlns:v="urn:schemas-microsoft-com:vml" Requires="v">
                <p:oleObj name="Worksheet" r:id="rId12" imgW="2489200" imgH="1028700" progId="Excel.Sheet.12">
                  <p:embed/>
                </p:oleObj>
              </mc:Choice>
              <mc:Fallback>
                <p:oleObj name="Worksheet" r:id="rId12" imgW="2489200" imgH="1028700" progId="Excel.Sheet.12">
                  <p:embed/>
                  <p:pic>
                    <p:nvPicPr>
                      <p:cNvPr id="0" name=""/>
                      <p:cNvPicPr/>
                      <p:nvPr/>
                    </p:nvPicPr>
                    <p:blipFill>
                      <a:blip r:embed="rId13"/>
                      <a:stretch>
                        <a:fillRect/>
                      </a:stretch>
                    </p:blipFill>
                    <p:spPr>
                      <a:xfrm>
                        <a:off x="5449709" y="5211237"/>
                        <a:ext cx="2489200" cy="1028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62A9FD2-72D6-69B7-9BEC-C6B1F2BDFD60}"/>
              </a:ext>
            </a:extLst>
          </p:cNvPr>
          <p:cNvGraphicFramePr>
            <a:graphicFrameLocks noChangeAspect="1"/>
          </p:cNvGraphicFramePr>
          <p:nvPr>
            <p:extLst>
              <p:ext uri="{D42A27DB-BD31-4B8C-83A1-F6EECF244321}">
                <p14:modId xmlns:p14="http://schemas.microsoft.com/office/powerpoint/2010/main" val="2611002382"/>
              </p:ext>
            </p:extLst>
          </p:nvPr>
        </p:nvGraphicFramePr>
        <p:xfrm>
          <a:off x="1493106" y="5414437"/>
          <a:ext cx="1663700" cy="622300"/>
        </p:xfrm>
        <a:graphic>
          <a:graphicData uri="http://schemas.openxmlformats.org/presentationml/2006/ole">
            <mc:AlternateContent xmlns:mc="http://schemas.openxmlformats.org/markup-compatibility/2006">
              <mc:Choice xmlns:v="urn:schemas-microsoft-com:vml" Requires="v">
                <p:oleObj name="Worksheet" r:id="rId14" imgW="1663700" imgH="622300" progId="Excel.Sheet.12">
                  <p:embed/>
                </p:oleObj>
              </mc:Choice>
              <mc:Fallback>
                <p:oleObj name="Worksheet" r:id="rId14" imgW="1663700" imgH="622300" progId="Excel.Sheet.12">
                  <p:embed/>
                  <p:pic>
                    <p:nvPicPr>
                      <p:cNvPr id="0" name=""/>
                      <p:cNvPicPr/>
                      <p:nvPr/>
                    </p:nvPicPr>
                    <p:blipFill>
                      <a:blip r:embed="rId15"/>
                      <a:stretch>
                        <a:fillRect/>
                      </a:stretch>
                    </p:blipFill>
                    <p:spPr>
                      <a:xfrm>
                        <a:off x="1493106" y="5414437"/>
                        <a:ext cx="1663700" cy="622300"/>
                      </a:xfrm>
                      <a:prstGeom prst="rect">
                        <a:avLst/>
                      </a:prstGeom>
                    </p:spPr>
                  </p:pic>
                </p:oleObj>
              </mc:Fallback>
            </mc:AlternateContent>
          </a:graphicData>
        </a:graphic>
      </p:graphicFrame>
    </p:spTree>
    <p:extLst>
      <p:ext uri="{BB962C8B-B14F-4D97-AF65-F5344CB8AC3E}">
        <p14:creationId xmlns:p14="http://schemas.microsoft.com/office/powerpoint/2010/main" val="2127424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ABBA-4D1A-F4B1-E2A9-C303D4611915}"/>
              </a:ext>
            </a:extLst>
          </p:cNvPr>
          <p:cNvSpPr>
            <a:spLocks noGrp="1"/>
          </p:cNvSpPr>
          <p:nvPr>
            <p:ph type="title"/>
          </p:nvPr>
        </p:nvSpPr>
        <p:spPr>
          <a:xfrm>
            <a:off x="172216" y="334896"/>
            <a:ext cx="7042080" cy="554587"/>
          </a:xfrm>
        </p:spPr>
        <p:txBody>
          <a:bodyPr/>
          <a:lstStyle/>
          <a:p>
            <a:r>
              <a:rPr lang="en-US" dirty="0"/>
              <a:t>Universality in Classical Gates</a:t>
            </a:r>
          </a:p>
        </p:txBody>
      </p:sp>
      <p:sp>
        <p:nvSpPr>
          <p:cNvPr id="3" name="Text Placeholder 2">
            <a:extLst>
              <a:ext uri="{FF2B5EF4-FFF2-40B4-BE49-F238E27FC236}">
                <a16:creationId xmlns:a16="http://schemas.microsoft.com/office/drawing/2014/main" id="{68B29B0A-F288-218D-844C-57118B96DC29}"/>
              </a:ext>
            </a:extLst>
          </p:cNvPr>
          <p:cNvSpPr>
            <a:spLocks noGrp="1"/>
          </p:cNvSpPr>
          <p:nvPr>
            <p:ph type="body" idx="1"/>
          </p:nvPr>
        </p:nvSpPr>
        <p:spPr>
          <a:xfrm>
            <a:off x="180654" y="1739151"/>
            <a:ext cx="4288604" cy="480630"/>
          </a:xfrm>
        </p:spPr>
        <p:txBody>
          <a:bodyPr/>
          <a:lstStyle/>
          <a:p>
            <a:r>
              <a:rPr lang="en-US" dirty="0"/>
              <a:t>NAND</a:t>
            </a:r>
          </a:p>
        </p:txBody>
      </p:sp>
      <p:graphicFrame>
        <p:nvGraphicFramePr>
          <p:cNvPr id="8" name="Content Placeholder 7">
            <a:extLst>
              <a:ext uri="{FF2B5EF4-FFF2-40B4-BE49-F238E27FC236}">
                <a16:creationId xmlns:a16="http://schemas.microsoft.com/office/drawing/2014/main" id="{FEBC964B-85F2-6914-6A93-113D9DB7F03F}"/>
              </a:ext>
            </a:extLst>
          </p:cNvPr>
          <p:cNvGraphicFramePr>
            <a:graphicFrameLocks noGrp="1"/>
          </p:cNvGraphicFramePr>
          <p:nvPr>
            <p:ph sz="half" idx="2"/>
            <p:extLst>
              <p:ext uri="{D42A27DB-BD31-4B8C-83A1-F6EECF244321}">
                <p14:modId xmlns:p14="http://schemas.microsoft.com/office/powerpoint/2010/main" val="3136899903"/>
              </p:ext>
            </p:extLst>
          </p:nvPr>
        </p:nvGraphicFramePr>
        <p:xfrm>
          <a:off x="180975" y="2152101"/>
          <a:ext cx="4287838" cy="4245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1DC501E8-B12E-F209-ED80-AA711CA8FA73}"/>
              </a:ext>
            </a:extLst>
          </p:cNvPr>
          <p:cNvSpPr>
            <a:spLocks noGrp="1"/>
          </p:cNvSpPr>
          <p:nvPr>
            <p:ph type="body" sz="quarter" idx="3"/>
          </p:nvPr>
        </p:nvSpPr>
        <p:spPr>
          <a:xfrm>
            <a:off x="4645024" y="1664224"/>
            <a:ext cx="4242121" cy="487877"/>
          </a:xfrm>
        </p:spPr>
        <p:txBody>
          <a:bodyPr/>
          <a:lstStyle/>
          <a:p>
            <a:r>
              <a:rPr lang="en-US" dirty="0"/>
              <a:t>NOR</a:t>
            </a:r>
          </a:p>
        </p:txBody>
      </p:sp>
      <p:sp>
        <p:nvSpPr>
          <p:cNvPr id="7" name="TextBox 6">
            <a:extLst>
              <a:ext uri="{FF2B5EF4-FFF2-40B4-BE49-F238E27FC236}">
                <a16:creationId xmlns:a16="http://schemas.microsoft.com/office/drawing/2014/main" id="{13A4D761-619C-21F5-0124-DCA4BE174F98}"/>
              </a:ext>
            </a:extLst>
          </p:cNvPr>
          <p:cNvSpPr txBox="1"/>
          <p:nvPr/>
        </p:nvSpPr>
        <p:spPr>
          <a:xfrm>
            <a:off x="172216" y="1092820"/>
            <a:ext cx="8594084" cy="646331"/>
          </a:xfrm>
          <a:prstGeom prst="rect">
            <a:avLst/>
          </a:prstGeom>
          <a:noFill/>
        </p:spPr>
        <p:txBody>
          <a:bodyPr wrap="none" rtlCol="0">
            <a:spAutoFit/>
          </a:bodyPr>
          <a:lstStyle/>
          <a:p>
            <a:r>
              <a:rPr lang="en-US" dirty="0"/>
              <a:t>The NAND and NOR Gates are called universal since you can build any gate using NAND or</a:t>
            </a:r>
          </a:p>
          <a:p>
            <a:r>
              <a:rPr lang="en-US" dirty="0"/>
              <a:t>NOR Gates</a:t>
            </a:r>
          </a:p>
        </p:txBody>
      </p:sp>
      <p:pic>
        <p:nvPicPr>
          <p:cNvPr id="11" name="Graphic 14">
            <a:extLst>
              <a:ext uri="{FF2B5EF4-FFF2-40B4-BE49-F238E27FC236}">
                <a16:creationId xmlns:a16="http://schemas.microsoft.com/office/drawing/2014/main" id="{745B9AD1-EB99-FD98-F4AB-76AC81B75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1424" y="2085872"/>
            <a:ext cx="1344295" cy="1209675"/>
          </a:xfrm>
          <a:prstGeom prst="rect">
            <a:avLst/>
          </a:prstGeom>
        </p:spPr>
      </p:pic>
      <p:pic>
        <p:nvPicPr>
          <p:cNvPr id="12" name="Graphic 12">
            <a:extLst>
              <a:ext uri="{FF2B5EF4-FFF2-40B4-BE49-F238E27FC236}">
                <a16:creationId xmlns:a16="http://schemas.microsoft.com/office/drawing/2014/main" id="{979526D8-EA54-8DFC-8B1F-F01A8F705B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854" y="2217031"/>
            <a:ext cx="1981476" cy="900003"/>
          </a:xfrm>
          <a:prstGeom prst="rect">
            <a:avLst/>
          </a:prstGeom>
        </p:spPr>
      </p:pic>
      <p:pic>
        <p:nvPicPr>
          <p:cNvPr id="14" name="Graphic 15">
            <a:extLst>
              <a:ext uri="{FF2B5EF4-FFF2-40B4-BE49-F238E27FC236}">
                <a16:creationId xmlns:a16="http://schemas.microsoft.com/office/drawing/2014/main" id="{EA71FBEE-FDC6-A96F-ACC4-39386F898E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2367" y="3523549"/>
            <a:ext cx="1641716" cy="1172214"/>
          </a:xfrm>
          <a:prstGeom prst="rect">
            <a:avLst/>
          </a:prstGeom>
        </p:spPr>
      </p:pic>
      <p:pic>
        <p:nvPicPr>
          <p:cNvPr id="15" name="Graphic 18">
            <a:extLst>
              <a:ext uri="{FF2B5EF4-FFF2-40B4-BE49-F238E27FC236}">
                <a16:creationId xmlns:a16="http://schemas.microsoft.com/office/drawing/2014/main" id="{90BA09BF-000C-9627-1C19-9AA3DD0F20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88688" y="3562454"/>
            <a:ext cx="1929765" cy="1187450"/>
          </a:xfrm>
          <a:prstGeom prst="rect">
            <a:avLst/>
          </a:prstGeom>
        </p:spPr>
      </p:pic>
      <p:pic>
        <p:nvPicPr>
          <p:cNvPr id="16" name="Graphic 19">
            <a:extLst>
              <a:ext uri="{FF2B5EF4-FFF2-40B4-BE49-F238E27FC236}">
                <a16:creationId xmlns:a16="http://schemas.microsoft.com/office/drawing/2014/main" id="{F58B7EE1-3B24-2F21-C0D6-DD7BD847E6E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15538" y="5016811"/>
            <a:ext cx="2146300" cy="1226185"/>
          </a:xfrm>
          <a:prstGeom prst="rect">
            <a:avLst/>
          </a:prstGeom>
        </p:spPr>
      </p:pic>
      <p:graphicFrame>
        <p:nvGraphicFramePr>
          <p:cNvPr id="17" name="Content Placeholder 7">
            <a:extLst>
              <a:ext uri="{FF2B5EF4-FFF2-40B4-BE49-F238E27FC236}">
                <a16:creationId xmlns:a16="http://schemas.microsoft.com/office/drawing/2014/main" id="{D8A2705C-6ED0-AA1A-30B3-C3F1D59088BD}"/>
              </a:ext>
            </a:extLst>
          </p:cNvPr>
          <p:cNvGraphicFramePr>
            <a:graphicFrameLocks noGrp="1"/>
          </p:cNvGraphicFramePr>
          <p:nvPr>
            <p:ph sz="quarter" idx="4"/>
            <p:extLst>
              <p:ext uri="{D42A27DB-BD31-4B8C-83A1-F6EECF244321}">
                <p14:modId xmlns:p14="http://schemas.microsoft.com/office/powerpoint/2010/main" val="4166548090"/>
              </p:ext>
            </p:extLst>
          </p:nvPr>
        </p:nvGraphicFramePr>
        <p:xfrm>
          <a:off x="4645024" y="2213921"/>
          <a:ext cx="4241800" cy="402907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8" name="Graphic 11">
            <a:extLst>
              <a:ext uri="{FF2B5EF4-FFF2-40B4-BE49-F238E27FC236}">
                <a16:creationId xmlns:a16="http://schemas.microsoft.com/office/drawing/2014/main" id="{47261E8B-6731-FB62-0DCE-BF8DA111805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96032" y="2152101"/>
            <a:ext cx="1627505" cy="1183640"/>
          </a:xfrm>
          <a:prstGeom prst="rect">
            <a:avLst/>
          </a:prstGeom>
        </p:spPr>
      </p:pic>
      <p:pic>
        <p:nvPicPr>
          <p:cNvPr id="19" name="Graphic 13">
            <a:extLst>
              <a:ext uri="{FF2B5EF4-FFF2-40B4-BE49-F238E27FC236}">
                <a16:creationId xmlns:a16="http://schemas.microsoft.com/office/drawing/2014/main" id="{72CAD36C-6663-A885-AC36-7631638FD36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810454" y="2356320"/>
            <a:ext cx="1816762" cy="908381"/>
          </a:xfrm>
          <a:prstGeom prst="rect">
            <a:avLst/>
          </a:prstGeom>
        </p:spPr>
      </p:pic>
      <p:pic>
        <p:nvPicPr>
          <p:cNvPr id="20" name="Graphic 16">
            <a:extLst>
              <a:ext uri="{FF2B5EF4-FFF2-40B4-BE49-F238E27FC236}">
                <a16:creationId xmlns:a16="http://schemas.microsoft.com/office/drawing/2014/main" id="{71C8D003-C460-5D79-EF01-D4529176C56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835320" y="3616293"/>
            <a:ext cx="1641716" cy="1173075"/>
          </a:xfrm>
          <a:prstGeom prst="rect">
            <a:avLst/>
          </a:prstGeom>
        </p:spPr>
      </p:pic>
      <p:pic>
        <p:nvPicPr>
          <p:cNvPr id="21" name="Graphic 17">
            <a:extLst>
              <a:ext uri="{FF2B5EF4-FFF2-40B4-BE49-F238E27FC236}">
                <a16:creationId xmlns:a16="http://schemas.microsoft.com/office/drawing/2014/main" id="{8F37EA39-DD3B-5E0C-FCF8-B870FA4C5E6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67332" y="3562454"/>
            <a:ext cx="2199005" cy="1172845"/>
          </a:xfrm>
          <a:prstGeom prst="rect">
            <a:avLst/>
          </a:prstGeom>
        </p:spPr>
      </p:pic>
      <p:pic>
        <p:nvPicPr>
          <p:cNvPr id="22" name="Graphic 20">
            <a:extLst>
              <a:ext uri="{FF2B5EF4-FFF2-40B4-BE49-F238E27FC236}">
                <a16:creationId xmlns:a16="http://schemas.microsoft.com/office/drawing/2014/main" id="{7CCCE452-6334-5B40-5E33-C406EE54A94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754812" y="5069920"/>
            <a:ext cx="2014953" cy="947907"/>
          </a:xfrm>
          <a:prstGeom prst="rect">
            <a:avLst/>
          </a:prstGeom>
        </p:spPr>
      </p:pic>
    </p:spTree>
    <p:extLst>
      <p:ext uri="{BB962C8B-B14F-4D97-AF65-F5344CB8AC3E}">
        <p14:creationId xmlns:p14="http://schemas.microsoft.com/office/powerpoint/2010/main" val="2281757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5E546B-C0BA-66CE-49D8-68E67D4AE0DE}"/>
              </a:ext>
            </a:extLst>
          </p:cNvPr>
          <p:cNvSpPr>
            <a:spLocks noGrp="1"/>
          </p:cNvSpPr>
          <p:nvPr>
            <p:ph type="title"/>
          </p:nvPr>
        </p:nvSpPr>
        <p:spPr/>
        <p:txBody>
          <a:bodyPr/>
          <a:lstStyle/>
          <a:p>
            <a:r>
              <a:rPr lang="en-US" dirty="0"/>
              <a:t>Classical v/s Quantum Gates</a:t>
            </a:r>
          </a:p>
        </p:txBody>
      </p:sp>
      <p:sp>
        <p:nvSpPr>
          <p:cNvPr id="8" name="Content Placeholder 7">
            <a:extLst>
              <a:ext uri="{FF2B5EF4-FFF2-40B4-BE49-F238E27FC236}">
                <a16:creationId xmlns:a16="http://schemas.microsoft.com/office/drawing/2014/main" id="{A6479B6F-4E91-A47F-6268-6327FB70E678}"/>
              </a:ext>
            </a:extLst>
          </p:cNvPr>
          <p:cNvSpPr>
            <a:spLocks noGrp="1"/>
          </p:cNvSpPr>
          <p:nvPr>
            <p:ph sz="half" idx="2"/>
          </p:nvPr>
        </p:nvSpPr>
        <p:spPr/>
        <p:txBody>
          <a:bodyPr/>
          <a:lstStyle/>
          <a:p>
            <a:r>
              <a:rPr lang="en-GB" sz="1800" dirty="0">
                <a:effectLst/>
                <a:latin typeface="+mn-lt"/>
                <a:ea typeface="Times New Roman" panose="02020603050405020304" pitchFamily="18" charset="0"/>
              </a:rPr>
              <a:t>Classical Gates are implemented using Transistors. They operate on Boolean Logic and are hence used to solve Boolean Functions. </a:t>
            </a:r>
          </a:p>
          <a:p>
            <a:r>
              <a:rPr lang="en-GB" sz="1800" dirty="0">
                <a:effectLst/>
                <a:latin typeface="+mn-lt"/>
                <a:ea typeface="Times New Roman" panose="02020603050405020304" pitchFamily="18" charset="0"/>
              </a:rPr>
              <a:t>The major difference between Classical and Quantum Gates are their implementation. </a:t>
            </a:r>
          </a:p>
          <a:p>
            <a:r>
              <a:rPr lang="en-GB" sz="1800" dirty="0">
                <a:effectLst/>
                <a:latin typeface="+mn-lt"/>
                <a:ea typeface="Times New Roman" panose="02020603050405020304" pitchFamily="18" charset="0"/>
              </a:rPr>
              <a:t>A qubit’s construction is fundamentally different from that of a classical bit, which is normally just stored in terms of voltages ‘High’ and ‘Low’. </a:t>
            </a:r>
          </a:p>
          <a:p>
            <a:r>
              <a:rPr lang="en-GB" sz="1800" dirty="0">
                <a:effectLst/>
                <a:latin typeface="+mn-lt"/>
                <a:ea typeface="Times New Roman" panose="02020603050405020304" pitchFamily="18" charset="0"/>
              </a:rPr>
              <a:t>We tend to use quantum mechanical systems in qubits where the state is determined by the energy level or the spin associated with the system. </a:t>
            </a:r>
          </a:p>
          <a:p>
            <a:r>
              <a:rPr lang="en-GB" sz="1800" dirty="0">
                <a:effectLst/>
                <a:latin typeface="+mn-lt"/>
                <a:ea typeface="Times New Roman" panose="02020603050405020304" pitchFamily="18" charset="0"/>
              </a:rPr>
              <a:t>Hence, unlike classical gates, Quantum Gates are realised via pulses. </a:t>
            </a:r>
          </a:p>
          <a:p>
            <a:r>
              <a:rPr lang="en-GB" sz="1800" dirty="0">
                <a:effectLst/>
                <a:latin typeface="+mn-lt"/>
                <a:ea typeface="Times New Roman" panose="02020603050405020304" pitchFamily="18" charset="0"/>
              </a:rPr>
              <a:t>We have already talked about the Bloch sphere representation of the qubit before taking a detour into classical gates. We shall see how a Quantum Gate operation is represented geometrically.</a:t>
            </a:r>
            <a:endParaRPr lang="en-US" dirty="0">
              <a:latin typeface="+mn-lt"/>
            </a:endParaRPr>
          </a:p>
        </p:txBody>
      </p:sp>
    </p:spTree>
    <p:extLst>
      <p:ext uri="{BB962C8B-B14F-4D97-AF65-F5344CB8AC3E}">
        <p14:creationId xmlns:p14="http://schemas.microsoft.com/office/powerpoint/2010/main" val="3288932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42E5-37C3-F0B0-6F53-B6419A0C43FC}"/>
              </a:ext>
            </a:extLst>
          </p:cNvPr>
          <p:cNvSpPr>
            <a:spLocks noGrp="1"/>
          </p:cNvSpPr>
          <p:nvPr>
            <p:ph type="title"/>
          </p:nvPr>
        </p:nvSpPr>
        <p:spPr/>
        <p:txBody>
          <a:bodyPr/>
          <a:lstStyle/>
          <a:p>
            <a:r>
              <a:rPr lang="en-US" dirty="0"/>
              <a:t>Single-Qubit Quantum Gates as Rotations on Bloch Sphere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8110421-3885-6BF7-14E8-43AADD2A5964}"/>
                  </a:ext>
                </a:extLst>
              </p:cNvPr>
              <p:cNvSpPr>
                <a:spLocks noGrp="1"/>
              </p:cNvSpPr>
              <p:nvPr>
                <p:ph sz="half" idx="2"/>
              </p:nvPr>
            </p:nvSpPr>
            <p:spPr/>
            <p:txBody>
              <a:bodyPr/>
              <a:lstStyle/>
              <a:p>
                <a:r>
                  <a:rPr lang="en-GB" sz="2000" dirty="0">
                    <a:effectLst/>
                    <a:latin typeface="+mn-lt"/>
                    <a:ea typeface="Times New Roman" panose="02020603050405020304" pitchFamily="18" charset="0"/>
                  </a:rPr>
                  <a:t>A quantum gate can be described as a unitary evolution of the state of the qubit. They are designed such that the resulting unitary evolution of the qubit implements the target gate.</a:t>
                </a:r>
              </a:p>
              <a:p>
                <a:pPr marL="0" indent="0">
                  <a:buNone/>
                </a:pPr>
                <a14:m>
                  <m:oMathPara xmlns:m="http://schemas.openxmlformats.org/officeDocument/2006/math">
                    <m:oMathParaPr>
                      <m:jc m:val="centerGroup"/>
                    </m:oMathParaPr>
                    <m:oMath xmlns:m="http://schemas.openxmlformats.org/officeDocument/2006/math">
                      <m:acc>
                        <m:accPr>
                          <m:chr m:val="̂"/>
                          <m:ctrlPr>
                            <a:rPr lang="en-IN" sz="2000" i="1">
                              <a:latin typeface="+mn-lt"/>
                            </a:rPr>
                          </m:ctrlPr>
                        </m:accPr>
                        <m:e>
                          <m:r>
                            <a:rPr lang="en-GB" sz="2000" i="1">
                              <a:latin typeface="+mn-lt"/>
                              <a:ea typeface="Times New Roman" panose="02020603050405020304" pitchFamily="18" charset="0"/>
                              <a:cs typeface="Times New Roman" panose="02020603050405020304" pitchFamily="18" charset="0"/>
                            </a:rPr>
                            <m:t>𝑈</m:t>
                          </m:r>
                        </m:e>
                      </m:acc>
                      <m:d>
                        <m:dPr>
                          <m:ctrlPr>
                            <a:rPr lang="en-IN" sz="2000" i="1">
                              <a:latin typeface="+mn-lt"/>
                            </a:rPr>
                          </m:ctrlPr>
                        </m:dPr>
                        <m:e>
                          <m:r>
                            <a:rPr lang="en-GB" sz="2000" i="1">
                              <a:latin typeface="+mn-lt"/>
                              <a:ea typeface="Times New Roman" panose="02020603050405020304" pitchFamily="18" charset="0"/>
                              <a:cs typeface="Times New Roman" panose="02020603050405020304" pitchFamily="18" charset="0"/>
                            </a:rPr>
                            <m:t>𝑡</m:t>
                          </m:r>
                        </m:e>
                      </m:d>
                      <m:r>
                        <a:rPr lang="en-GB" sz="2000" i="1">
                          <a:latin typeface="+mn-lt"/>
                          <a:ea typeface="Times New Roman" panose="02020603050405020304" pitchFamily="18" charset="0"/>
                          <a:cs typeface="Times New Roman" panose="02020603050405020304" pitchFamily="18" charset="0"/>
                        </a:rPr>
                        <m:t>=</m:t>
                      </m:r>
                      <m:sSup>
                        <m:sSupPr>
                          <m:ctrlPr>
                            <a:rPr lang="en-IN" sz="2000" i="1">
                              <a:latin typeface="+mn-lt"/>
                            </a:rPr>
                          </m:ctrlPr>
                        </m:sSupPr>
                        <m:e>
                          <m:r>
                            <a:rPr lang="en-GB" sz="2000" i="1">
                              <a:latin typeface="+mn-lt"/>
                              <a:ea typeface="Times New Roman" panose="02020603050405020304" pitchFamily="18" charset="0"/>
                              <a:cs typeface="Times New Roman" panose="02020603050405020304" pitchFamily="18" charset="0"/>
                            </a:rPr>
                            <m:t>𝑒</m:t>
                          </m:r>
                        </m:e>
                        <m:sup>
                          <m:r>
                            <a:rPr lang="en-GB" sz="2000" i="1">
                              <a:latin typeface="+mn-lt"/>
                              <a:ea typeface="Times New Roman" panose="02020603050405020304" pitchFamily="18" charset="0"/>
                              <a:cs typeface="Times New Roman" panose="02020603050405020304" pitchFamily="18" charset="0"/>
                            </a:rPr>
                            <m:t>−</m:t>
                          </m:r>
                          <m:f>
                            <m:fPr>
                              <m:ctrlPr>
                                <a:rPr lang="en-IN" sz="2000" i="1">
                                  <a:latin typeface="+mn-lt"/>
                                </a:rPr>
                              </m:ctrlPr>
                            </m:fPr>
                            <m:num>
                              <m:r>
                                <a:rPr lang="en-GB" sz="2000" i="1">
                                  <a:latin typeface="+mn-lt"/>
                                  <a:ea typeface="Times New Roman" panose="02020603050405020304" pitchFamily="18" charset="0"/>
                                  <a:cs typeface="Times New Roman" panose="02020603050405020304" pitchFamily="18" charset="0"/>
                                </a:rPr>
                                <m:t>𝑖</m:t>
                              </m:r>
                              <m:acc>
                                <m:accPr>
                                  <m:chr m:val="̂"/>
                                  <m:ctrlPr>
                                    <a:rPr lang="en-IN" sz="2000" i="1">
                                      <a:latin typeface="+mn-lt"/>
                                    </a:rPr>
                                  </m:ctrlPr>
                                </m:accPr>
                                <m:e>
                                  <m:r>
                                    <a:rPr lang="en-GB" sz="2000" i="1">
                                      <a:latin typeface="+mn-lt"/>
                                      <a:ea typeface="Times New Roman" panose="02020603050405020304" pitchFamily="18" charset="0"/>
                                      <a:cs typeface="Times New Roman" panose="02020603050405020304" pitchFamily="18" charset="0"/>
                                    </a:rPr>
                                    <m:t>𝐻</m:t>
                                  </m:r>
                                </m:e>
                              </m:acc>
                              <m:r>
                                <a:rPr lang="en-GB" sz="2000" i="1">
                                  <a:latin typeface="+mn-lt"/>
                                  <a:ea typeface="Times New Roman" panose="02020603050405020304" pitchFamily="18" charset="0"/>
                                  <a:cs typeface="Times New Roman" panose="02020603050405020304" pitchFamily="18" charset="0"/>
                                </a:rPr>
                                <m:t>𝑡</m:t>
                              </m:r>
                            </m:num>
                            <m:den>
                              <m:r>
                                <a:rPr lang="en-GB" sz="2000" i="1">
                                  <a:latin typeface="+mn-lt"/>
                                  <a:ea typeface="Times New Roman" panose="02020603050405020304" pitchFamily="18" charset="0"/>
                                  <a:cs typeface="Times New Roman" panose="02020603050405020304" pitchFamily="18" charset="0"/>
                                </a:rPr>
                                <m:t>ℏ</m:t>
                              </m:r>
                            </m:den>
                          </m:f>
                        </m:sup>
                      </m:sSup>
                    </m:oMath>
                  </m:oMathPara>
                </a14:m>
                <a:endParaRPr lang="en-GB" sz="2000" dirty="0">
                  <a:effectLst/>
                  <a:latin typeface="+mn-lt"/>
                  <a:ea typeface="Times New Roman" panose="02020603050405020304" pitchFamily="18" charset="0"/>
                </a:endParaRPr>
              </a:p>
              <a:p>
                <a:r>
                  <a:rPr lang="en-GB" sz="2000" dirty="0">
                    <a:effectLst/>
                    <a:latin typeface="+mn-lt"/>
                    <a:ea typeface="Times New Roman" panose="02020603050405020304" pitchFamily="18" charset="0"/>
                  </a:rPr>
                  <a:t>The action of a single-qubit gate can be expressed as a series of rotations on the Bloch Sphere.</a:t>
                </a:r>
              </a:p>
              <a:p>
                <a:r>
                  <a:rPr lang="en-GB" sz="2000" dirty="0">
                    <a:latin typeface="+mn-lt"/>
                    <a:ea typeface="Times New Roman" panose="02020603050405020304" pitchFamily="18" charset="0"/>
                  </a:rPr>
                  <a:t>We can also represent gates by matrices. We shall start with representing rotations on the Bloch Sphere via Matrices.</a:t>
                </a:r>
              </a:p>
              <a:p>
                <a:pPr marL="0" indent="0">
                  <a:buNone/>
                </a:pPr>
                <a:endParaRPr lang="en-GB" sz="20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98110421-3885-6BF7-14E8-43AADD2A5964}"/>
                  </a:ext>
                </a:extLst>
              </p:cNvPr>
              <p:cNvSpPr>
                <a:spLocks noGrp="1" noRot="1" noChangeAspect="1" noMove="1" noResize="1" noEditPoints="1" noAdjustHandles="1" noChangeArrowheads="1" noChangeShapeType="1" noTextEdit="1"/>
              </p:cNvSpPr>
              <p:nvPr>
                <p:ph sz="half" idx="2"/>
              </p:nvPr>
            </p:nvSpPr>
            <p:spPr>
              <a:blipFill>
                <a:blip r:embed="rId2"/>
                <a:stretch>
                  <a:fillRect l="-579" t="-728" r="-144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EA6B375-6C58-F93B-010B-00B1F4CBB13E}"/>
              </a:ext>
            </a:extLst>
          </p:cNvPr>
          <p:cNvSpPr txBox="1"/>
          <p:nvPr/>
        </p:nvSpPr>
        <p:spPr>
          <a:xfrm>
            <a:off x="0" y="6029790"/>
            <a:ext cx="9144000" cy="600164"/>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[12] Photograph by Smite-Meister, distributed under a CC BY-SA 3.0 license</a:t>
            </a:r>
          </a:p>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[1] </a:t>
            </a:r>
            <a:r>
              <a:rPr lang="en-GB"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Sangil</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Kwon, </a:t>
            </a:r>
            <a:r>
              <a:rPr lang="en-GB"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Akiyoshi</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a:t>
            </a:r>
            <a:r>
              <a:rPr lang="en-GB"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Tomonaga</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a:t>
            </a:r>
            <a:r>
              <a:rPr lang="en-GB"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Gopika</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Lakshmi Bhai, Simon J. Devitt, Jaw-Shen Tsai; Gate-based superconducting quantum computing. </a:t>
            </a:r>
            <a:r>
              <a:rPr lang="en-GB" sz="1100" i="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Journal of Applied Physics</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28 January 2021; 129 (4): 041102</a:t>
            </a:r>
            <a:r>
              <a:rPr lang="en-IN" sz="1100" dirty="0">
                <a:solidFill>
                  <a:srgbClr val="FF0000"/>
                </a:solidFill>
                <a:effectLst/>
                <a:hlinkClick r:id="rId3" action="ppaction://hlinksldjump">
                  <a:extLst>
                    <a:ext uri="{A12FA001-AC4F-418D-AE19-62706E023703}">
                      <ahyp:hlinkClr xmlns:ahyp="http://schemas.microsoft.com/office/drawing/2018/hyperlinkcolor" val="tx"/>
                    </a:ext>
                  </a:extLst>
                </a:hlinkClick>
              </a:rPr>
              <a:t> </a:t>
            </a:r>
            <a:endParaRPr lang="en-US" sz="1100" dirty="0">
              <a:solidFill>
                <a:srgbClr val="FF0000"/>
              </a:solidFill>
              <a:latin typeface="Times New Roman" panose="02020603050405020304" pitchFamily="18" charset="0"/>
              <a:cs typeface="Times New Roman" panose="02020603050405020304" pitchFamily="18" charset="0"/>
            </a:endParaRPr>
          </a:p>
        </p:txBody>
      </p:sp>
      <p:pic>
        <p:nvPicPr>
          <p:cNvPr id="6" name="Picture 11" descr="Bloch sphere - Wikipedia">
            <a:extLst>
              <a:ext uri="{FF2B5EF4-FFF2-40B4-BE49-F238E27FC236}">
                <a16:creationId xmlns:a16="http://schemas.microsoft.com/office/drawing/2014/main" id="{ECEF3459-4635-FDFA-0B25-B43FBAF1DE51}"/>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572393" y="3911058"/>
            <a:ext cx="1999214" cy="211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95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A6D681-CD08-EE07-F62B-E9107A415C3B}"/>
                  </a:ext>
                </a:extLst>
              </p:cNvPr>
              <p:cNvSpPr>
                <a:spLocks noGrp="1"/>
              </p:cNvSpPr>
              <p:nvPr>
                <p:ph sz="half" idx="2"/>
              </p:nvPr>
            </p:nvSpPr>
            <p:spPr>
              <a:xfrm>
                <a:off x="180653" y="1173984"/>
                <a:ext cx="8768137" cy="5126455"/>
              </a:xfrm>
            </p:spPr>
            <p:txBody>
              <a:bodyPr/>
              <a:lstStyle/>
              <a:p>
                <a:pPr>
                  <a:lnSpc>
                    <a:spcPct val="150000"/>
                  </a:lnSpc>
                </a:pPr>
                <a:r>
                  <a:rPr lang="en-GB" sz="1800" dirty="0">
                    <a:effectLst/>
                    <a:latin typeface="+mn-lt"/>
                    <a:ea typeface="Times New Roman" panose="02020603050405020304" pitchFamily="18" charset="0"/>
                  </a:rPr>
                  <a:t>There are namely 3 axes, i.e., the X, Y and Z axes. The coordinates of the state-vector in terms of cartesian coordinates can be written as:</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𝑠𝑖𝑛</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𝜑</m:t>
                                  </m:r>
                                </m:e>
                              </m:d>
                            </m:e>
                          </m:func>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𝑠𝑖𝑛</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r>
                            <m:rPr>
                              <m:sty m:val="p"/>
                            </m:rPr>
                            <a:rPr lang="en-GB" sz="1800">
                              <a:effectLst/>
                              <a:latin typeface="+mn-lt"/>
                              <a:ea typeface="Times New Roman" panose="02020603050405020304" pitchFamily="18" charset="0"/>
                            </a:rPr>
                            <m:t>sin</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𝜑</m:t>
                              </m:r>
                            </m:e>
                          </m:d>
                          <m:r>
                            <a:rPr lang="en-GB" sz="1800" i="1">
                              <a:effectLst/>
                              <a:latin typeface="+mn-lt"/>
                              <a:ea typeface="Times New Roman" panose="02020603050405020304" pitchFamily="18" charset="0"/>
                            </a:rPr>
                            <m:t> , </m:t>
                          </m:r>
                          <m:r>
                            <a:rPr lang="en-GB" sz="1800" i="1">
                              <a:effectLst/>
                              <a:latin typeface="+mn-lt"/>
                              <a:ea typeface="Times New Roman" panose="02020603050405020304" pitchFamily="18" charset="0"/>
                            </a:rPr>
                            <m:t>𝑐𝑜𝑠</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d>
                    </m:oMath>
                  </m:oMathPara>
                </a14:m>
                <a:endParaRPr lang="en-IN" sz="1800" dirty="0">
                  <a:effectLst/>
                  <a:latin typeface="+mn-lt"/>
                  <a:ea typeface="Times New Roman" panose="02020603050405020304" pitchFamily="18" charset="0"/>
                </a:endParaRPr>
              </a:p>
              <a:p>
                <a:pPr marL="0" indent="0">
                  <a:lnSpc>
                    <a:spcPct val="150000"/>
                  </a:lnSpc>
                  <a:buNone/>
                </a:pPr>
                <a:r>
                  <a:rPr lang="en-GB" sz="1800" dirty="0">
                    <a:effectLst/>
                    <a:latin typeface="+mn-lt"/>
                    <a:ea typeface="Times New Roman" panose="02020603050405020304" pitchFamily="18" charset="0"/>
                  </a:rPr>
                  <a:t>The matrices associated with Rotation by angle </a:t>
                </a:r>
                <a:r>
                  <a:rPr lang="en-GB" sz="1800" dirty="0" err="1">
                    <a:effectLst/>
                    <a:latin typeface="+mn-lt"/>
                    <a:ea typeface="Times New Roman" panose="02020603050405020304" pitchFamily="18" charset="0"/>
                  </a:rPr>
                  <a:t>Ω</a:t>
                </a:r>
                <a:r>
                  <a:rPr lang="en-GB" sz="1800" dirty="0">
                    <a:effectLst/>
                    <a:latin typeface="+mn-lt"/>
                    <a:ea typeface="Times New Roman" panose="02020603050405020304" pitchFamily="18" charset="0"/>
                  </a:rPr>
                  <a:t> about X, Y and Z axes are shown below:</a:t>
                </a:r>
              </a:p>
              <a:p>
                <a:pPr marL="0" indent="0">
                  <a:lnSpc>
                    <a:spcPct val="150000"/>
                  </a:lnSpc>
                  <a:buNone/>
                </a:pPr>
                <a:endParaRPr lang="en-GB" sz="1800" dirty="0">
                  <a:latin typeface="+mn-lt"/>
                  <a:ea typeface="Times New Roman" panose="02020603050405020304" pitchFamily="18" charset="0"/>
                </a:endParaRPr>
              </a:p>
              <a:p>
                <a:pPr marL="0" indent="0">
                  <a:lnSpc>
                    <a:spcPct val="150000"/>
                  </a:lnSpc>
                  <a:buNone/>
                </a:pPr>
                <a:endParaRPr lang="en-GB" sz="1800" dirty="0">
                  <a:effectLst/>
                  <a:latin typeface="+mn-lt"/>
                  <a:ea typeface="Times New Roman" panose="02020603050405020304" pitchFamily="18" charset="0"/>
                </a:endParaRPr>
              </a:p>
              <a:p>
                <a:pPr marL="0" indent="0">
                  <a:lnSpc>
                    <a:spcPct val="150000"/>
                  </a:lnSpc>
                  <a:buNone/>
                </a:pPr>
                <a:endParaRPr lang="en-GB" sz="1800" dirty="0">
                  <a:latin typeface="+mn-lt"/>
                  <a:ea typeface="Times New Roman" panose="02020603050405020304" pitchFamily="18" charset="0"/>
                </a:endParaRPr>
              </a:p>
              <a:p>
                <a:pPr marL="0" indent="0">
                  <a:lnSpc>
                    <a:spcPct val="150000"/>
                  </a:lnSpc>
                  <a:buNone/>
                </a:pPr>
                <a:endParaRPr lang="en-GB" sz="1800" dirty="0">
                  <a:effectLst/>
                  <a:latin typeface="+mn-lt"/>
                  <a:ea typeface="Times New Roman" panose="02020603050405020304" pitchFamily="18" charset="0"/>
                </a:endParaRPr>
              </a:p>
              <a:p>
                <a:pPr marL="0" indent="0">
                  <a:lnSpc>
                    <a:spcPct val="150000"/>
                  </a:lnSpc>
                  <a:buNone/>
                </a:pPr>
                <a:r>
                  <a:rPr lang="en-GB" sz="1800" dirty="0">
                    <a:effectLst/>
                    <a:latin typeface="+mn-lt"/>
                    <a:ea typeface="Times New Roman" panose="02020603050405020304" pitchFamily="18" charset="0"/>
                  </a:rPr>
                  <a:t>These are all unitary matrices. Note that these are not necessarily reversible. All the conventional gates used in most Quantum Computing can be expressed as a sequence of rotations.</a:t>
                </a:r>
                <a:endParaRPr lang="en-IN" sz="1800" dirty="0">
                  <a:effectLst/>
                  <a:latin typeface="+mn-lt"/>
                  <a:ea typeface="Times New Roman" panose="02020603050405020304" pitchFamily="18" charset="0"/>
                </a:endParaRPr>
              </a:p>
              <a:p>
                <a:pPr marL="0" indent="0">
                  <a:lnSpc>
                    <a:spcPct val="150000"/>
                  </a:lnSpc>
                  <a:buNone/>
                </a:pPr>
                <a:endParaRPr lang="en-IN" sz="18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59A6D681-CD08-EE07-F62B-E9107A415C3B}"/>
                  </a:ext>
                </a:extLst>
              </p:cNvPr>
              <p:cNvSpPr>
                <a:spLocks noGrp="1" noRot="1" noChangeAspect="1" noMove="1" noResize="1" noEditPoints="1" noAdjustHandles="1" noChangeArrowheads="1" noChangeShapeType="1" noTextEdit="1"/>
              </p:cNvSpPr>
              <p:nvPr>
                <p:ph sz="half" idx="2"/>
              </p:nvPr>
            </p:nvSpPr>
            <p:spPr>
              <a:xfrm>
                <a:off x="180653" y="1173984"/>
                <a:ext cx="8768137" cy="5126455"/>
              </a:xfrm>
              <a:blipFill>
                <a:blip r:embed="rId2"/>
                <a:stretch>
                  <a:fillRect l="-579"/>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5D12604B-B9A1-5D5D-4D23-A29725EAE8C0}"/>
              </a:ext>
            </a:extLst>
          </p:cNvPr>
          <p:cNvSpPr>
            <a:spLocks noGrp="1"/>
          </p:cNvSpPr>
          <p:nvPr>
            <p:ph type="title"/>
          </p:nvPr>
        </p:nvSpPr>
        <p:spPr/>
        <p:txBody>
          <a:bodyPr/>
          <a:lstStyle/>
          <a:p>
            <a:r>
              <a:rPr lang="en-US" dirty="0"/>
              <a:t>Single-Qubit Quantum Gates as Rotations on Bloch Sphere</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B8FF54BA-1281-E622-56F6-BA5234F1B877}"/>
                  </a:ext>
                </a:extLst>
              </p:cNvPr>
              <p:cNvSpPr/>
              <p:nvPr/>
            </p:nvSpPr>
            <p:spPr>
              <a:xfrm>
                <a:off x="379141" y="3066585"/>
                <a:ext cx="2798958" cy="16949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IN" sz="1400" i="1"/>
                          </m:ctrlPr>
                        </m:sSubPr>
                        <m:e>
                          <m:r>
                            <a:rPr lang="en-GB" sz="1400" i="1"/>
                            <m:t>𝑅</m:t>
                          </m:r>
                        </m:e>
                        <m:sub>
                          <m:r>
                            <a:rPr lang="en-GB" sz="1400" i="1"/>
                            <m:t>𝑥</m:t>
                          </m:r>
                        </m:sub>
                      </m:sSub>
                      <m:d>
                        <m:dPr>
                          <m:ctrlPr>
                            <a:rPr lang="en-IN" sz="1400" i="1"/>
                          </m:ctrlPr>
                        </m:dPr>
                        <m:e>
                          <m:r>
                            <m:rPr>
                              <m:sty m:val="p"/>
                            </m:rPr>
                            <a:rPr lang="en-GB" sz="1400"/>
                            <m:t>Ω</m:t>
                          </m:r>
                        </m:e>
                      </m:d>
                      <m:r>
                        <a:rPr lang="en-GB" sz="1400" i="1"/>
                        <m:t>=</m:t>
                      </m:r>
                      <m:d>
                        <m:dPr>
                          <m:begChr m:val="["/>
                          <m:endChr m:val="]"/>
                          <m:ctrlPr>
                            <a:rPr lang="en-IN" sz="1400" i="1"/>
                          </m:ctrlPr>
                        </m:dPr>
                        <m:e>
                          <m:m>
                            <m:mPr>
                              <m:mcs>
                                <m:mc>
                                  <m:mcPr>
                                    <m:count m:val="2"/>
                                    <m:mcJc m:val="center"/>
                                  </m:mcPr>
                                </m:mc>
                              </m:mcs>
                              <m:ctrlPr>
                                <a:rPr lang="en-IN" sz="1400" i="1"/>
                              </m:ctrlPr>
                            </m:mPr>
                            <m:mr>
                              <m:e>
                                <m:func>
                                  <m:funcPr>
                                    <m:ctrlPr>
                                      <a:rPr lang="en-IN" sz="1400" i="1"/>
                                    </m:ctrlPr>
                                  </m:funcPr>
                                  <m:fName>
                                    <m:r>
                                      <m:rPr>
                                        <m:sty m:val="p"/>
                                      </m:rPr>
                                      <a:rPr lang="en-GB" sz="1400"/>
                                      <m:t>cos</m:t>
                                    </m:r>
                                  </m:fName>
                                  <m:e>
                                    <m:d>
                                      <m:dPr>
                                        <m:ctrlPr>
                                          <a:rPr lang="en-IN" sz="1400" i="1"/>
                                        </m:ctrlPr>
                                      </m:dPr>
                                      <m:e>
                                        <m:f>
                                          <m:fPr>
                                            <m:ctrlPr>
                                              <a:rPr lang="en-IN" sz="1400" i="1"/>
                                            </m:ctrlPr>
                                          </m:fPr>
                                          <m:num>
                                            <m:r>
                                              <a:rPr lang="en-GB" sz="1400" i="1"/>
                                              <m:t>𝛺</m:t>
                                            </m:r>
                                          </m:num>
                                          <m:den>
                                            <m:r>
                                              <a:rPr lang="en-GB" sz="1400" i="1"/>
                                              <m:t>2</m:t>
                                            </m:r>
                                          </m:den>
                                        </m:f>
                                      </m:e>
                                    </m:d>
                                  </m:e>
                                </m:func>
                              </m:e>
                              <m:e>
                                <m:r>
                                  <a:rPr lang="en-GB" sz="1400" i="1"/>
                                  <m:t>−</m:t>
                                </m:r>
                                <m:r>
                                  <a:rPr lang="en-GB" sz="1400" i="1"/>
                                  <m:t>𝑖</m:t>
                                </m:r>
                                <m:func>
                                  <m:funcPr>
                                    <m:ctrlPr>
                                      <a:rPr lang="en-IN" sz="1400" i="1"/>
                                    </m:ctrlPr>
                                  </m:funcPr>
                                  <m:fName>
                                    <m:r>
                                      <m:rPr>
                                        <m:sty m:val="p"/>
                                      </m:rPr>
                                      <a:rPr lang="en-GB" sz="1400"/>
                                      <m:t>sin</m:t>
                                    </m:r>
                                  </m:fName>
                                  <m:e>
                                    <m:d>
                                      <m:dPr>
                                        <m:ctrlPr>
                                          <a:rPr lang="en-IN" sz="1400" i="1"/>
                                        </m:ctrlPr>
                                      </m:dPr>
                                      <m:e>
                                        <m:f>
                                          <m:fPr>
                                            <m:ctrlPr>
                                              <a:rPr lang="en-IN" sz="1400" i="1"/>
                                            </m:ctrlPr>
                                          </m:fPr>
                                          <m:num>
                                            <m:r>
                                              <m:rPr>
                                                <m:sty m:val="p"/>
                                              </m:rPr>
                                              <a:rPr lang="en-GB" sz="1400"/>
                                              <m:t>Ω</m:t>
                                            </m:r>
                                          </m:num>
                                          <m:den>
                                            <m:r>
                                              <a:rPr lang="en-GB" sz="1400"/>
                                              <m:t>2</m:t>
                                            </m:r>
                                          </m:den>
                                        </m:f>
                                      </m:e>
                                    </m:d>
                                  </m:e>
                                </m:func>
                              </m:e>
                            </m:mr>
                            <m:mr>
                              <m:e>
                                <m:r>
                                  <a:rPr lang="en-GB" sz="1400" i="1"/>
                                  <m:t>−</m:t>
                                </m:r>
                                <m:r>
                                  <a:rPr lang="en-GB" sz="1400" i="1"/>
                                  <m:t>𝑖</m:t>
                                </m:r>
                                <m:func>
                                  <m:funcPr>
                                    <m:ctrlPr>
                                      <a:rPr lang="en-IN" sz="1400" i="1"/>
                                    </m:ctrlPr>
                                  </m:funcPr>
                                  <m:fName>
                                    <m:r>
                                      <m:rPr>
                                        <m:sty m:val="p"/>
                                      </m:rPr>
                                      <a:rPr lang="en-GB" sz="1400"/>
                                      <m:t>sin</m:t>
                                    </m:r>
                                  </m:fName>
                                  <m:e>
                                    <m:d>
                                      <m:dPr>
                                        <m:ctrlPr>
                                          <a:rPr lang="en-IN" sz="1400" i="1"/>
                                        </m:ctrlPr>
                                      </m:dPr>
                                      <m:e>
                                        <m:f>
                                          <m:fPr>
                                            <m:ctrlPr>
                                              <a:rPr lang="en-IN" sz="1400" i="1"/>
                                            </m:ctrlPr>
                                          </m:fPr>
                                          <m:num>
                                            <m:r>
                                              <m:rPr>
                                                <m:sty m:val="p"/>
                                              </m:rPr>
                                              <a:rPr lang="en-GB" sz="1400"/>
                                              <m:t>Ω</m:t>
                                            </m:r>
                                          </m:num>
                                          <m:den>
                                            <m:r>
                                              <a:rPr lang="en-GB" sz="1400"/>
                                              <m:t>2</m:t>
                                            </m:r>
                                          </m:den>
                                        </m:f>
                                      </m:e>
                                    </m:d>
                                  </m:e>
                                </m:func>
                              </m:e>
                              <m:e>
                                <m:func>
                                  <m:funcPr>
                                    <m:ctrlPr>
                                      <a:rPr lang="en-IN" sz="1400" i="1"/>
                                    </m:ctrlPr>
                                  </m:funcPr>
                                  <m:fName>
                                    <m:r>
                                      <m:rPr>
                                        <m:sty m:val="p"/>
                                      </m:rPr>
                                      <a:rPr lang="en-GB" sz="1400"/>
                                      <m:t>cos</m:t>
                                    </m:r>
                                  </m:fName>
                                  <m:e>
                                    <m:d>
                                      <m:dPr>
                                        <m:ctrlPr>
                                          <a:rPr lang="en-IN" sz="1400" i="1"/>
                                        </m:ctrlPr>
                                      </m:dPr>
                                      <m:e>
                                        <m:f>
                                          <m:fPr>
                                            <m:ctrlPr>
                                              <a:rPr lang="en-IN" sz="1400" i="1"/>
                                            </m:ctrlPr>
                                          </m:fPr>
                                          <m:num>
                                            <m:r>
                                              <a:rPr lang="en-GB" sz="1400" i="1"/>
                                              <m:t>𝛺</m:t>
                                            </m:r>
                                          </m:num>
                                          <m:den>
                                            <m:r>
                                              <a:rPr lang="en-GB" sz="1400" i="1"/>
                                              <m:t>2</m:t>
                                            </m:r>
                                          </m:den>
                                        </m:f>
                                      </m:e>
                                    </m:d>
                                  </m:e>
                                </m:func>
                              </m:e>
                            </m:mr>
                          </m:m>
                        </m:e>
                      </m:d>
                    </m:oMath>
                  </m:oMathPara>
                </a14:m>
                <a:endParaRPr lang="en-IN" dirty="0"/>
              </a:p>
              <a:p>
                <a:pPr>
                  <a:lnSpc>
                    <a:spcPct val="150000"/>
                  </a:lnSpc>
                </a:pPr>
                <a:endParaRPr lang="en-IN" sz="14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B8FF54BA-1281-E622-56F6-BA5234F1B877}"/>
                  </a:ext>
                </a:extLst>
              </p:cNvPr>
              <p:cNvSpPr>
                <a:spLocks noRot="1" noChangeAspect="1" noMove="1" noResize="1" noEditPoints="1" noAdjustHandles="1" noChangeArrowheads="1" noChangeShapeType="1" noTextEdit="1"/>
              </p:cNvSpPr>
              <p:nvPr/>
            </p:nvSpPr>
            <p:spPr>
              <a:xfrm>
                <a:off x="379141" y="3066585"/>
                <a:ext cx="2798958" cy="16949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74541A3B-346C-E1BC-4461-875C9D99BAC5}"/>
                  </a:ext>
                </a:extLst>
              </p:cNvPr>
              <p:cNvSpPr/>
              <p:nvPr/>
            </p:nvSpPr>
            <p:spPr>
              <a:xfrm>
                <a:off x="3265075" y="3066585"/>
                <a:ext cx="2798958" cy="16949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IN" sz="1400" i="1"/>
                          </m:ctrlPr>
                        </m:sSubPr>
                        <m:e>
                          <m:r>
                            <a:rPr lang="en-GB" sz="1400" i="1"/>
                            <m:t>𝑅</m:t>
                          </m:r>
                        </m:e>
                        <m:sub>
                          <m:r>
                            <a:rPr lang="en-GB" sz="1400" i="1"/>
                            <m:t>𝑦</m:t>
                          </m:r>
                        </m:sub>
                      </m:sSub>
                      <m:d>
                        <m:dPr>
                          <m:ctrlPr>
                            <a:rPr lang="en-IN" sz="1400" i="1"/>
                          </m:ctrlPr>
                        </m:dPr>
                        <m:e>
                          <m:r>
                            <m:rPr>
                              <m:sty m:val="p"/>
                            </m:rPr>
                            <a:rPr lang="en-GB" sz="1400"/>
                            <m:t>Ω</m:t>
                          </m:r>
                        </m:e>
                      </m:d>
                      <m:r>
                        <a:rPr lang="en-GB" sz="1400" i="1"/>
                        <m:t>=</m:t>
                      </m:r>
                      <m:d>
                        <m:dPr>
                          <m:begChr m:val="["/>
                          <m:endChr m:val="]"/>
                          <m:ctrlPr>
                            <a:rPr lang="en-IN" sz="1400" i="1"/>
                          </m:ctrlPr>
                        </m:dPr>
                        <m:e>
                          <m:m>
                            <m:mPr>
                              <m:mcs>
                                <m:mc>
                                  <m:mcPr>
                                    <m:count m:val="2"/>
                                    <m:mcJc m:val="center"/>
                                  </m:mcPr>
                                </m:mc>
                              </m:mcs>
                              <m:ctrlPr>
                                <a:rPr lang="en-IN" sz="1400" i="1"/>
                              </m:ctrlPr>
                            </m:mPr>
                            <m:mr>
                              <m:e>
                                <m:func>
                                  <m:funcPr>
                                    <m:ctrlPr>
                                      <a:rPr lang="en-IN" sz="1400" i="1"/>
                                    </m:ctrlPr>
                                  </m:funcPr>
                                  <m:fName>
                                    <m:r>
                                      <m:rPr>
                                        <m:sty m:val="p"/>
                                      </m:rPr>
                                      <a:rPr lang="en-GB" sz="1400"/>
                                      <m:t>cos</m:t>
                                    </m:r>
                                  </m:fName>
                                  <m:e>
                                    <m:d>
                                      <m:dPr>
                                        <m:ctrlPr>
                                          <a:rPr lang="en-IN" sz="1400" i="1"/>
                                        </m:ctrlPr>
                                      </m:dPr>
                                      <m:e>
                                        <m:f>
                                          <m:fPr>
                                            <m:ctrlPr>
                                              <a:rPr lang="en-IN" sz="1400" i="1"/>
                                            </m:ctrlPr>
                                          </m:fPr>
                                          <m:num>
                                            <m:r>
                                              <a:rPr lang="en-GB" sz="1400" i="1"/>
                                              <m:t>𝛺</m:t>
                                            </m:r>
                                          </m:num>
                                          <m:den>
                                            <m:r>
                                              <a:rPr lang="en-GB" sz="1400" i="1"/>
                                              <m:t>2</m:t>
                                            </m:r>
                                          </m:den>
                                        </m:f>
                                      </m:e>
                                    </m:d>
                                  </m:e>
                                </m:func>
                              </m:e>
                              <m:e>
                                <m:r>
                                  <a:rPr lang="en-GB" sz="1400" i="1"/>
                                  <m:t>−</m:t>
                                </m:r>
                                <m:func>
                                  <m:funcPr>
                                    <m:ctrlPr>
                                      <a:rPr lang="en-IN" sz="1400" i="1"/>
                                    </m:ctrlPr>
                                  </m:funcPr>
                                  <m:fName>
                                    <m:r>
                                      <m:rPr>
                                        <m:sty m:val="p"/>
                                      </m:rPr>
                                      <a:rPr lang="en-GB" sz="1400"/>
                                      <m:t>sin</m:t>
                                    </m:r>
                                  </m:fName>
                                  <m:e>
                                    <m:d>
                                      <m:dPr>
                                        <m:ctrlPr>
                                          <a:rPr lang="en-IN" sz="1400" i="1"/>
                                        </m:ctrlPr>
                                      </m:dPr>
                                      <m:e>
                                        <m:f>
                                          <m:fPr>
                                            <m:ctrlPr>
                                              <a:rPr lang="en-IN" sz="1400" i="1"/>
                                            </m:ctrlPr>
                                          </m:fPr>
                                          <m:num>
                                            <m:r>
                                              <m:rPr>
                                                <m:sty m:val="p"/>
                                              </m:rPr>
                                              <a:rPr lang="en-GB" sz="1400"/>
                                              <m:t>Ω</m:t>
                                            </m:r>
                                          </m:num>
                                          <m:den>
                                            <m:r>
                                              <a:rPr lang="en-GB" sz="1400"/>
                                              <m:t>2</m:t>
                                            </m:r>
                                          </m:den>
                                        </m:f>
                                      </m:e>
                                    </m:d>
                                  </m:e>
                                </m:func>
                              </m:e>
                            </m:mr>
                            <m:mr>
                              <m:e>
                                <m:func>
                                  <m:funcPr>
                                    <m:ctrlPr>
                                      <a:rPr lang="en-IN" sz="1400" i="1"/>
                                    </m:ctrlPr>
                                  </m:funcPr>
                                  <m:fName>
                                    <m:r>
                                      <m:rPr>
                                        <m:sty m:val="p"/>
                                      </m:rPr>
                                      <a:rPr lang="en-GB" sz="1400"/>
                                      <m:t>sin</m:t>
                                    </m:r>
                                  </m:fName>
                                  <m:e>
                                    <m:d>
                                      <m:dPr>
                                        <m:ctrlPr>
                                          <a:rPr lang="en-IN" sz="1400" i="1"/>
                                        </m:ctrlPr>
                                      </m:dPr>
                                      <m:e>
                                        <m:f>
                                          <m:fPr>
                                            <m:ctrlPr>
                                              <a:rPr lang="en-IN" sz="1400" i="1"/>
                                            </m:ctrlPr>
                                          </m:fPr>
                                          <m:num>
                                            <m:r>
                                              <m:rPr>
                                                <m:sty m:val="p"/>
                                              </m:rPr>
                                              <a:rPr lang="en-GB" sz="1400"/>
                                              <m:t>Ω</m:t>
                                            </m:r>
                                          </m:num>
                                          <m:den>
                                            <m:r>
                                              <a:rPr lang="en-GB" sz="1400"/>
                                              <m:t>2</m:t>
                                            </m:r>
                                          </m:den>
                                        </m:f>
                                      </m:e>
                                    </m:d>
                                  </m:e>
                                </m:func>
                              </m:e>
                              <m:e>
                                <m:func>
                                  <m:funcPr>
                                    <m:ctrlPr>
                                      <a:rPr lang="en-IN" sz="1400" i="1"/>
                                    </m:ctrlPr>
                                  </m:funcPr>
                                  <m:fName>
                                    <m:r>
                                      <m:rPr>
                                        <m:sty m:val="p"/>
                                      </m:rPr>
                                      <a:rPr lang="en-GB" sz="1400"/>
                                      <m:t>cos</m:t>
                                    </m:r>
                                  </m:fName>
                                  <m:e>
                                    <m:d>
                                      <m:dPr>
                                        <m:ctrlPr>
                                          <a:rPr lang="en-IN" sz="1400" i="1"/>
                                        </m:ctrlPr>
                                      </m:dPr>
                                      <m:e>
                                        <m:f>
                                          <m:fPr>
                                            <m:ctrlPr>
                                              <a:rPr lang="en-IN" sz="1400" i="1"/>
                                            </m:ctrlPr>
                                          </m:fPr>
                                          <m:num>
                                            <m:r>
                                              <a:rPr lang="en-GB" sz="1400" i="1"/>
                                              <m:t>𝛺</m:t>
                                            </m:r>
                                          </m:num>
                                          <m:den>
                                            <m:r>
                                              <a:rPr lang="en-GB" sz="1400" i="1"/>
                                              <m:t>2</m:t>
                                            </m:r>
                                          </m:den>
                                        </m:f>
                                      </m:e>
                                    </m:d>
                                  </m:e>
                                </m:func>
                              </m:e>
                            </m:mr>
                          </m:m>
                        </m:e>
                      </m:d>
                    </m:oMath>
                  </m:oMathPara>
                </a14:m>
                <a:endParaRPr lang="en-IN" sz="1400" dirty="0"/>
              </a:p>
              <a:p>
                <a:pPr>
                  <a:lnSpc>
                    <a:spcPct val="150000"/>
                  </a:lnSpc>
                </a:pPr>
                <a:endParaRPr lang="en-IN" sz="1100" dirty="0">
                  <a:effectLst/>
                  <a:latin typeface="Times New Roman" panose="02020603050405020304" pitchFamily="18" charset="0"/>
                  <a:ea typeface="Times New Roman" panose="02020603050405020304" pitchFamily="18" charset="0"/>
                </a:endParaRPr>
              </a:p>
            </p:txBody>
          </p:sp>
        </mc:Choice>
        <mc:Fallback>
          <p:sp>
            <p:nvSpPr>
              <p:cNvPr id="9" name="Rectangle 8">
                <a:extLst>
                  <a:ext uri="{FF2B5EF4-FFF2-40B4-BE49-F238E27FC236}">
                    <a16:creationId xmlns:a16="http://schemas.microsoft.com/office/drawing/2014/main" id="{74541A3B-346C-E1BC-4461-875C9D99BAC5}"/>
                  </a:ext>
                </a:extLst>
              </p:cNvPr>
              <p:cNvSpPr>
                <a:spLocks noRot="1" noChangeAspect="1" noMove="1" noResize="1" noEditPoints="1" noAdjustHandles="1" noChangeArrowheads="1" noChangeShapeType="1" noTextEdit="1"/>
              </p:cNvSpPr>
              <p:nvPr/>
            </p:nvSpPr>
            <p:spPr>
              <a:xfrm>
                <a:off x="3265075" y="3066585"/>
                <a:ext cx="2798958" cy="16949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69A6B724-B55B-647E-04D5-F7F0065EDAD9}"/>
                  </a:ext>
                </a:extLst>
              </p:cNvPr>
              <p:cNvSpPr/>
              <p:nvPr/>
            </p:nvSpPr>
            <p:spPr>
              <a:xfrm>
                <a:off x="6164389" y="3066585"/>
                <a:ext cx="2798958" cy="16949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IN" i="1" smtClean="0"/>
                          </m:ctrlPr>
                        </m:sSubPr>
                        <m:e>
                          <m:r>
                            <a:rPr lang="en-GB" i="1"/>
                            <m:t>𝑅</m:t>
                          </m:r>
                        </m:e>
                        <m:sub>
                          <m:r>
                            <a:rPr lang="en-GB" i="1"/>
                            <m:t>𝑧</m:t>
                          </m:r>
                        </m:sub>
                      </m:sSub>
                      <m:d>
                        <m:dPr>
                          <m:ctrlPr>
                            <a:rPr lang="en-IN" i="1"/>
                          </m:ctrlPr>
                        </m:dPr>
                        <m:e>
                          <m:r>
                            <m:rPr>
                              <m:sty m:val="p"/>
                            </m:rPr>
                            <a:rPr lang="en-GB"/>
                            <m:t>Ω</m:t>
                          </m:r>
                        </m:e>
                      </m:d>
                      <m:r>
                        <a:rPr lang="en-GB" i="1"/>
                        <m:t>=</m:t>
                      </m:r>
                      <m:d>
                        <m:dPr>
                          <m:begChr m:val="["/>
                          <m:endChr m:val="]"/>
                          <m:ctrlPr>
                            <a:rPr lang="en-IN" i="1"/>
                          </m:ctrlPr>
                        </m:dPr>
                        <m:e>
                          <m:m>
                            <m:mPr>
                              <m:mcs>
                                <m:mc>
                                  <m:mcPr>
                                    <m:count m:val="2"/>
                                    <m:mcJc m:val="center"/>
                                  </m:mcPr>
                                </m:mc>
                              </m:mcs>
                              <m:ctrlPr>
                                <a:rPr lang="en-IN" i="1"/>
                              </m:ctrlPr>
                            </m:mPr>
                            <m:mr>
                              <m:e>
                                <m:sSup>
                                  <m:sSupPr>
                                    <m:ctrlPr>
                                      <a:rPr lang="en-IN" i="1"/>
                                    </m:ctrlPr>
                                  </m:sSupPr>
                                  <m:e>
                                    <m:r>
                                      <a:rPr lang="en-GB" i="1"/>
                                      <m:t>𝑒</m:t>
                                    </m:r>
                                  </m:e>
                                  <m:sup>
                                    <m:r>
                                      <a:rPr lang="en-GB" i="1"/>
                                      <m:t>−</m:t>
                                    </m:r>
                                    <m:f>
                                      <m:fPr>
                                        <m:ctrlPr>
                                          <a:rPr lang="en-IN" i="1"/>
                                        </m:ctrlPr>
                                      </m:fPr>
                                      <m:num>
                                        <m:r>
                                          <a:rPr lang="en-GB" i="1"/>
                                          <m:t>𝑖</m:t>
                                        </m:r>
                                        <m:r>
                                          <a:rPr lang="en-GB" i="1"/>
                                          <m:t>𝛺</m:t>
                                        </m:r>
                                      </m:num>
                                      <m:den>
                                        <m:r>
                                          <a:rPr lang="en-GB" i="1"/>
                                          <m:t>2</m:t>
                                        </m:r>
                                      </m:den>
                                    </m:f>
                                  </m:sup>
                                </m:sSup>
                              </m:e>
                              <m:e>
                                <m:r>
                                  <a:rPr lang="en-GB" i="1"/>
                                  <m:t>0</m:t>
                                </m:r>
                              </m:e>
                            </m:mr>
                            <m:mr>
                              <m:e>
                                <m:r>
                                  <a:rPr lang="en-GB" i="1"/>
                                  <m:t>0</m:t>
                                </m:r>
                              </m:e>
                              <m:e>
                                <m:sSup>
                                  <m:sSupPr>
                                    <m:ctrlPr>
                                      <a:rPr lang="en-IN" i="1"/>
                                    </m:ctrlPr>
                                  </m:sSupPr>
                                  <m:e>
                                    <m:r>
                                      <a:rPr lang="en-GB" i="1"/>
                                      <m:t>𝑒</m:t>
                                    </m:r>
                                  </m:e>
                                  <m:sup>
                                    <m:f>
                                      <m:fPr>
                                        <m:ctrlPr>
                                          <a:rPr lang="en-IN" i="1"/>
                                        </m:ctrlPr>
                                      </m:fPr>
                                      <m:num>
                                        <m:r>
                                          <a:rPr lang="en-GB" i="1"/>
                                          <m:t>𝑖</m:t>
                                        </m:r>
                                        <m:r>
                                          <a:rPr lang="en-GB" i="1"/>
                                          <m:t>𝛺</m:t>
                                        </m:r>
                                      </m:num>
                                      <m:den>
                                        <m:r>
                                          <a:rPr lang="en-GB" i="1"/>
                                          <m:t>2</m:t>
                                        </m:r>
                                      </m:den>
                                    </m:f>
                                  </m:sup>
                                </m:sSup>
                              </m:e>
                            </m:mr>
                          </m:m>
                        </m:e>
                      </m:d>
                    </m:oMath>
                  </m:oMathPara>
                </a14:m>
                <a:endParaRPr lang="en-US" i="1" dirty="0"/>
              </a:p>
              <a:p>
                <a:pPr>
                  <a:lnSpc>
                    <a:spcPct val="150000"/>
                  </a:lnSpc>
                </a:pPr>
                <a14:m>
                  <m:oMathPara xmlns:m="http://schemas.openxmlformats.org/officeDocument/2006/math">
                    <m:oMathParaPr>
                      <m:jc m:val="centerGroup"/>
                    </m:oMathParaPr>
                    <m:oMath xmlns:m="http://schemas.openxmlformats.org/officeDocument/2006/math">
                      <m:d>
                        <m:dPr>
                          <m:ctrlPr>
                            <a:rPr lang="en-IN" i="1"/>
                          </m:ctrlPr>
                        </m:dPr>
                        <m:e>
                          <m:r>
                            <a:rPr lang="en-GB" i="1"/>
                            <m:t>𝑜𝑟</m:t>
                          </m:r>
                          <m:d>
                            <m:dPr>
                              <m:begChr m:val="["/>
                              <m:endChr m:val="]"/>
                              <m:ctrlPr>
                                <a:rPr lang="en-IN" i="1"/>
                              </m:ctrlPr>
                            </m:dPr>
                            <m:e>
                              <m:m>
                                <m:mPr>
                                  <m:mcs>
                                    <m:mc>
                                      <m:mcPr>
                                        <m:count m:val="2"/>
                                        <m:mcJc m:val="center"/>
                                      </m:mcPr>
                                    </m:mc>
                                  </m:mcs>
                                  <m:ctrlPr>
                                    <a:rPr lang="en-IN" i="1"/>
                                  </m:ctrlPr>
                                </m:mPr>
                                <m:mr>
                                  <m:e>
                                    <m:r>
                                      <a:rPr lang="en-GB" i="1"/>
                                      <m:t>1</m:t>
                                    </m:r>
                                  </m:e>
                                  <m:e>
                                    <m:r>
                                      <a:rPr lang="en-GB" i="1"/>
                                      <m:t>0</m:t>
                                    </m:r>
                                  </m:e>
                                </m:mr>
                                <m:mr>
                                  <m:e>
                                    <m:r>
                                      <a:rPr lang="en-GB" i="1"/>
                                      <m:t>0</m:t>
                                    </m:r>
                                  </m:e>
                                  <m:e>
                                    <m:sSup>
                                      <m:sSupPr>
                                        <m:ctrlPr>
                                          <a:rPr lang="en-IN" i="1"/>
                                        </m:ctrlPr>
                                      </m:sSupPr>
                                      <m:e>
                                        <m:r>
                                          <a:rPr lang="en-GB" i="1"/>
                                          <m:t>𝑒</m:t>
                                        </m:r>
                                      </m:e>
                                      <m:sup>
                                        <m:r>
                                          <a:rPr lang="en-GB" i="1"/>
                                          <m:t>𝑖</m:t>
                                        </m:r>
                                        <m:r>
                                          <m:rPr>
                                            <m:sty m:val="p"/>
                                          </m:rPr>
                                          <a:rPr lang="en-GB"/>
                                          <m:t>Ω</m:t>
                                        </m:r>
                                      </m:sup>
                                    </m:sSup>
                                  </m:e>
                                </m:mr>
                              </m:m>
                            </m:e>
                          </m:d>
                          <m:r>
                            <a:rPr lang="en-GB" i="1"/>
                            <m:t> </m:t>
                          </m:r>
                        </m:e>
                      </m:d>
                    </m:oMath>
                  </m:oMathPara>
                </a14:m>
                <a:endParaRPr lang="en-IN" dirty="0"/>
              </a:p>
              <a:p>
                <a:pPr>
                  <a:lnSpc>
                    <a:spcPct val="150000"/>
                  </a:lnSpc>
                </a:pPr>
                <a:endParaRPr lang="en-IN" sz="1400" dirty="0">
                  <a:effectLst/>
                  <a:latin typeface="Times New Roman" panose="02020603050405020304" pitchFamily="18" charset="0"/>
                  <a:ea typeface="Times New Roman" panose="02020603050405020304" pitchFamily="18" charset="0"/>
                </a:endParaRPr>
              </a:p>
            </p:txBody>
          </p:sp>
        </mc:Choice>
        <mc:Fallback>
          <p:sp>
            <p:nvSpPr>
              <p:cNvPr id="10" name="Rectangle 9">
                <a:extLst>
                  <a:ext uri="{FF2B5EF4-FFF2-40B4-BE49-F238E27FC236}">
                    <a16:creationId xmlns:a16="http://schemas.microsoft.com/office/drawing/2014/main" id="{69A6B724-B55B-647E-04D5-F7F0065EDAD9}"/>
                  </a:ext>
                </a:extLst>
              </p:cNvPr>
              <p:cNvSpPr>
                <a:spLocks noRot="1" noChangeAspect="1" noMove="1" noResize="1" noEditPoints="1" noAdjustHandles="1" noChangeArrowheads="1" noChangeShapeType="1" noTextEdit="1"/>
              </p:cNvSpPr>
              <p:nvPr/>
            </p:nvSpPr>
            <p:spPr>
              <a:xfrm>
                <a:off x="6164389" y="3066585"/>
                <a:ext cx="2798958" cy="169498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8141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36DB-D499-8C18-AEA1-ABD7A8570844}"/>
              </a:ext>
            </a:extLst>
          </p:cNvPr>
          <p:cNvSpPr>
            <a:spLocks noGrp="1"/>
          </p:cNvSpPr>
          <p:nvPr>
            <p:ph type="title"/>
          </p:nvPr>
        </p:nvSpPr>
        <p:spPr/>
        <p:txBody>
          <a:bodyPr/>
          <a:lstStyle/>
          <a:p>
            <a:r>
              <a:rPr lang="en-US" dirty="0"/>
              <a:t>Types of Gates</a:t>
            </a:r>
          </a:p>
        </p:txBody>
      </p:sp>
      <p:sp>
        <p:nvSpPr>
          <p:cNvPr id="3" name="Content Placeholder 2">
            <a:extLst>
              <a:ext uri="{FF2B5EF4-FFF2-40B4-BE49-F238E27FC236}">
                <a16:creationId xmlns:a16="http://schemas.microsoft.com/office/drawing/2014/main" id="{712B1974-3A2C-D8D1-8724-EA4A8588AEBA}"/>
              </a:ext>
            </a:extLst>
          </p:cNvPr>
          <p:cNvSpPr>
            <a:spLocks noGrp="1"/>
          </p:cNvSpPr>
          <p:nvPr>
            <p:ph sz="half" idx="2"/>
          </p:nvPr>
        </p:nvSpPr>
        <p:spPr>
          <a:xfrm>
            <a:off x="180653" y="1132433"/>
            <a:ext cx="8517297" cy="554587"/>
          </a:xfrm>
        </p:spPr>
        <p:txBody>
          <a:bodyPr/>
          <a:lstStyle/>
          <a:p>
            <a:pPr marL="0" indent="0">
              <a:buNone/>
            </a:pPr>
            <a:r>
              <a:rPr lang="en-US" dirty="0">
                <a:latin typeface="+mn-lt"/>
              </a:rPr>
              <a:t>We shall see the following categories of gates</a:t>
            </a:r>
          </a:p>
        </p:txBody>
      </p:sp>
      <p:graphicFrame>
        <p:nvGraphicFramePr>
          <p:cNvPr id="14" name="Diagram 13">
            <a:extLst>
              <a:ext uri="{FF2B5EF4-FFF2-40B4-BE49-F238E27FC236}">
                <a16:creationId xmlns:a16="http://schemas.microsoft.com/office/drawing/2014/main" id="{A3D81CC8-9C0A-BDC8-B963-232C11650BFB}"/>
              </a:ext>
            </a:extLst>
          </p:cNvPr>
          <p:cNvGraphicFramePr/>
          <p:nvPr>
            <p:extLst>
              <p:ext uri="{D42A27DB-BD31-4B8C-83A1-F6EECF244321}">
                <p14:modId xmlns:p14="http://schemas.microsoft.com/office/powerpoint/2010/main" val="3515032981"/>
              </p:ext>
            </p:extLst>
          </p:nvPr>
        </p:nvGraphicFramePr>
        <p:xfrm>
          <a:off x="496230" y="1687020"/>
          <a:ext cx="815154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742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6EE4-45B7-F629-2C43-E6C7F70BF549}"/>
              </a:ext>
            </a:extLst>
          </p:cNvPr>
          <p:cNvSpPr>
            <a:spLocks noGrp="1"/>
          </p:cNvSpPr>
          <p:nvPr>
            <p:ph type="title"/>
          </p:nvPr>
        </p:nvSpPr>
        <p:spPr>
          <a:xfrm>
            <a:off x="180654" y="202990"/>
            <a:ext cx="7042080" cy="554587"/>
          </a:xfrm>
        </p:spPr>
        <p:txBody>
          <a:bodyPr wrap="square" anchor="ctr">
            <a:normAutofit/>
          </a:bodyPr>
          <a:lstStyle/>
          <a:p>
            <a:pPr>
              <a:lnSpc>
                <a:spcPct val="90000"/>
              </a:lnSpc>
            </a:pPr>
            <a:r>
              <a:rPr lang="en-US" dirty="0"/>
              <a:t>How are Qubits implemented?</a:t>
            </a:r>
            <a:endParaRPr lang="en-US"/>
          </a:p>
        </p:txBody>
      </p:sp>
      <p:graphicFrame>
        <p:nvGraphicFramePr>
          <p:cNvPr id="5" name="Content Placeholder 2">
            <a:extLst>
              <a:ext uri="{FF2B5EF4-FFF2-40B4-BE49-F238E27FC236}">
                <a16:creationId xmlns:a16="http://schemas.microsoft.com/office/drawing/2014/main" id="{FB75DFE5-21EB-3F21-96A2-CF219AB759CB}"/>
              </a:ext>
            </a:extLst>
          </p:cNvPr>
          <p:cNvGraphicFramePr>
            <a:graphicFrameLocks noGrp="1"/>
          </p:cNvGraphicFramePr>
          <p:nvPr>
            <p:ph sz="half" idx="2"/>
            <p:extLst>
              <p:ext uri="{D42A27DB-BD31-4B8C-83A1-F6EECF244321}">
                <p14:modId xmlns:p14="http://schemas.microsoft.com/office/powerpoint/2010/main" val="3342560180"/>
              </p:ext>
            </p:extLst>
          </p:nvPr>
        </p:nvGraphicFramePr>
        <p:xfrm>
          <a:off x="180653" y="1173984"/>
          <a:ext cx="8768137" cy="4510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2765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996-8149-89A7-5EDF-86728B692C0A}"/>
              </a:ext>
            </a:extLst>
          </p:cNvPr>
          <p:cNvSpPr>
            <a:spLocks noGrp="1"/>
          </p:cNvSpPr>
          <p:nvPr>
            <p:ph type="title"/>
          </p:nvPr>
        </p:nvSpPr>
        <p:spPr/>
        <p:txBody>
          <a:bodyPr/>
          <a:lstStyle/>
          <a:p>
            <a:r>
              <a:rPr lang="en-US" dirty="0"/>
              <a:t>Pauli Gates</a:t>
            </a:r>
          </a:p>
        </p:txBody>
      </p:sp>
      <p:sp>
        <p:nvSpPr>
          <p:cNvPr id="7" name="Content Placeholder 6">
            <a:extLst>
              <a:ext uri="{FF2B5EF4-FFF2-40B4-BE49-F238E27FC236}">
                <a16:creationId xmlns:a16="http://schemas.microsoft.com/office/drawing/2014/main" id="{41652D1B-2926-212F-F971-ED3A9015F66E}"/>
              </a:ext>
            </a:extLst>
          </p:cNvPr>
          <p:cNvSpPr>
            <a:spLocks noGrp="1"/>
          </p:cNvSpPr>
          <p:nvPr>
            <p:ph sz="half" idx="2"/>
          </p:nvPr>
        </p:nvSpPr>
        <p:spPr/>
        <p:txBody>
          <a:bodyPr/>
          <a:lstStyle/>
          <a:p>
            <a:pPr marL="0" indent="0">
              <a:buNone/>
            </a:pPr>
            <a:r>
              <a:rPr lang="en-US" dirty="0"/>
              <a:t>Pauli Gates are described as 180º rotations along the X, Y and Z Axes.</a:t>
            </a:r>
          </a:p>
          <a:p>
            <a:pPr marL="0" indent="0">
              <a:buNone/>
            </a:pPr>
            <a:r>
              <a:rPr lang="en-US" dirty="0"/>
              <a:t>These comprise of 3 Gates:</a:t>
            </a:r>
          </a:p>
          <a:p>
            <a:pPr lvl="1"/>
            <a:r>
              <a:rPr lang="en-US" dirty="0"/>
              <a:t>Pauli-X</a:t>
            </a:r>
          </a:p>
          <a:p>
            <a:pPr lvl="1"/>
            <a:r>
              <a:rPr lang="en-US" dirty="0"/>
              <a:t>Pauli-Y</a:t>
            </a:r>
          </a:p>
          <a:p>
            <a:pPr lvl="1"/>
            <a:r>
              <a:rPr lang="en-US" dirty="0"/>
              <a:t>Pauli-Z</a:t>
            </a:r>
          </a:p>
          <a:p>
            <a:pPr marL="0" indent="0">
              <a:buNone/>
            </a:pPr>
            <a:r>
              <a:rPr lang="en-US" dirty="0"/>
              <a:t>We shall look into each of these gates one-by-one.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600" i="1" dirty="0"/>
              <a:t>(Note: The Gate Symbols have mostly been drawn using IBM’s Quantum Composer, and hence I have referenced IBM as well.)</a:t>
            </a:r>
          </a:p>
          <a:p>
            <a:endParaRPr lang="en-US" dirty="0"/>
          </a:p>
          <a:p>
            <a:pPr marL="0" indent="0">
              <a:buNone/>
            </a:pPr>
            <a:endParaRPr lang="en-US" dirty="0"/>
          </a:p>
        </p:txBody>
      </p:sp>
    </p:spTree>
    <p:extLst>
      <p:ext uri="{BB962C8B-B14F-4D97-AF65-F5344CB8AC3E}">
        <p14:creationId xmlns:p14="http://schemas.microsoft.com/office/powerpoint/2010/main" val="1621733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114E857-07D6-BD65-3776-25C675495913}"/>
              </a:ext>
            </a:extLst>
          </p:cNvPr>
          <p:cNvSpPr/>
          <p:nvPr/>
        </p:nvSpPr>
        <p:spPr>
          <a:xfrm>
            <a:off x="5539465" y="2625208"/>
            <a:ext cx="2731791" cy="27501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Symbol: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B6870428-C65E-D3FE-EFE7-4FDAB39A7499}"/>
              </a:ext>
            </a:extLst>
          </p:cNvPr>
          <p:cNvSpPr>
            <a:spLocks noGrp="1"/>
          </p:cNvSpPr>
          <p:nvPr>
            <p:ph type="title"/>
          </p:nvPr>
        </p:nvSpPr>
        <p:spPr/>
        <p:txBody>
          <a:bodyPr/>
          <a:lstStyle/>
          <a:p>
            <a:r>
              <a:rPr lang="en-US" dirty="0"/>
              <a:t>Pauli-X Gate</a:t>
            </a:r>
          </a:p>
        </p:txBody>
      </p:sp>
      <p:sp>
        <p:nvSpPr>
          <p:cNvPr id="3" name="Content Placeholder 2">
            <a:extLst>
              <a:ext uri="{FF2B5EF4-FFF2-40B4-BE49-F238E27FC236}">
                <a16:creationId xmlns:a16="http://schemas.microsoft.com/office/drawing/2014/main" id="{7A778363-8CED-935B-EBAD-361738774C5C}"/>
              </a:ext>
            </a:extLst>
          </p:cNvPr>
          <p:cNvSpPr>
            <a:spLocks noGrp="1"/>
          </p:cNvSpPr>
          <p:nvPr>
            <p:ph sz="half" idx="2"/>
          </p:nvPr>
        </p:nvSpPr>
        <p:spPr>
          <a:xfrm>
            <a:off x="180653" y="1173984"/>
            <a:ext cx="8768137" cy="1502309"/>
          </a:xfrm>
        </p:spPr>
        <p:txBody>
          <a:bodyPr/>
          <a:lstStyle/>
          <a:p>
            <a:r>
              <a:rPr lang="en-US" sz="2000" dirty="0">
                <a:latin typeface="+mn-lt"/>
              </a:rPr>
              <a:t>The Pauli-X Gate represents a 180º Rotation about the X-Axis.</a:t>
            </a:r>
          </a:p>
          <a:p>
            <a:r>
              <a:rPr lang="en-GB" sz="2000" dirty="0">
                <a:effectLst/>
                <a:latin typeface="+mn-lt"/>
                <a:ea typeface="Times New Roman" panose="02020603050405020304" pitchFamily="18" charset="0"/>
              </a:rPr>
              <a:t>This gate is also called the ‘Bit-Flip’ Gate and is the Quantum Analogue of the classical NOT gate.</a:t>
            </a:r>
            <a:r>
              <a:rPr lang="en-IN" sz="2000" dirty="0">
                <a:effectLst/>
                <a:latin typeface="+mn-lt"/>
              </a:rPr>
              <a:t> </a:t>
            </a:r>
          </a:p>
          <a:p>
            <a:pPr marL="0" indent="0">
              <a:buNone/>
            </a:pPr>
            <a:r>
              <a:rPr lang="en-IN" sz="2000" dirty="0">
                <a:latin typeface="+mn-lt"/>
              </a:rPr>
              <a:t>The matrix representation and gate action is shown below:</a:t>
            </a: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r>
              <a:rPr lang="en-IN" sz="2000" dirty="0">
                <a:latin typeface="+mn-lt"/>
              </a:rPr>
              <a:t>This gate is reversible.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BC16E05-EC65-A499-6ED1-5A8BC99D3114}"/>
                  </a:ext>
                </a:extLst>
              </p:cNvPr>
              <p:cNvSpPr txBox="1"/>
              <p:nvPr/>
            </p:nvSpPr>
            <p:spPr>
              <a:xfrm>
                <a:off x="306720" y="3575113"/>
                <a:ext cx="3852431" cy="60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rPr>
                        <m:t>𝑋</m:t>
                      </m:r>
                      <m:d>
                        <m:dPr>
                          <m:begChr m:val="|"/>
                          <m:endChr m:val=""/>
                          <m:ctrlPr>
                            <a:rPr lang="en-US" sz="2000" i="1">
                              <a:solidFill>
                                <a:schemeClr val="bg1"/>
                              </a:solidFill>
                              <a:latin typeface="Cambria Math" panose="02040503050406030204" pitchFamily="18" charset="0"/>
                            </a:rPr>
                          </m:ctrlPr>
                        </m:dPr>
                        <m:e>
                          <m:d>
                            <m:dPr>
                              <m:begChr m:val=""/>
                              <m:endChr m:val="⟩"/>
                              <m:ctrlPr>
                                <a:rPr lang="en-US" sz="2000" i="1">
                                  <a:solidFill>
                                    <a:schemeClr val="bg1"/>
                                  </a:solidFill>
                                  <a:latin typeface="Cambria Math" panose="02040503050406030204" pitchFamily="18" charset="0"/>
                                </a:rPr>
                              </m:ctrlPr>
                            </m:dPr>
                            <m:e>
                              <m:r>
                                <a:rPr lang="en-US" sz="2000" i="0">
                                  <a:solidFill>
                                    <a:schemeClr val="bg1"/>
                                  </a:solidFill>
                                  <a:latin typeface="Cambria Math" panose="02040503050406030204" pitchFamily="18" charset="0"/>
                                </a:rPr>
                                <m:t>0</m:t>
                              </m:r>
                            </m:e>
                          </m:d>
                          <m:r>
                            <a:rPr lang="en-US" sz="2000" i="0">
                              <a:solidFill>
                                <a:schemeClr val="bg1"/>
                              </a:solidFill>
                              <a:latin typeface="Cambria Math" panose="02040503050406030204" pitchFamily="18" charset="0"/>
                            </a:rPr>
                            <m:t>=</m:t>
                          </m:r>
                        </m:e>
                      </m:d>
                      <m:d>
                        <m:dPr>
                          <m:begChr m:val="["/>
                          <m:endChr m:val="]"/>
                          <m:ctrlPr>
                            <a:rPr lang="en-US" sz="2000" i="1">
                              <a:solidFill>
                                <a:schemeClr val="bg1"/>
                              </a:solidFill>
                              <a:latin typeface="Cambria Math" panose="02040503050406030204" pitchFamily="18" charset="0"/>
                            </a:rPr>
                          </m:ctrlPr>
                        </m:dPr>
                        <m:e>
                          <m:m>
                            <m:mPr>
                              <m:plcHide m:val="on"/>
                              <m:mcs>
                                <m:mc>
                                  <m:mcPr>
                                    <m:count m:val="2"/>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0</m:t>
                                </m:r>
                              </m:e>
                              <m:e>
                                <m:r>
                                  <a:rPr lang="en-US" sz="2000" i="0">
                                    <a:solidFill>
                                      <a:schemeClr val="bg1"/>
                                    </a:solidFill>
                                    <a:latin typeface="Cambria Math" panose="02040503050406030204" pitchFamily="18" charset="0"/>
                                  </a:rPr>
                                  <m:t>1</m:t>
                                </m:r>
                              </m:e>
                            </m:mr>
                            <m:mr>
                              <m:e>
                                <m:r>
                                  <a:rPr lang="en-US" sz="2000" i="0">
                                    <a:solidFill>
                                      <a:schemeClr val="bg1"/>
                                    </a:solidFill>
                                    <a:latin typeface="Cambria Math" panose="02040503050406030204" pitchFamily="18" charset="0"/>
                                  </a:rPr>
                                  <m:t>1</m:t>
                                </m:r>
                              </m:e>
                              <m:e>
                                <m:r>
                                  <a:rPr lang="en-US" sz="2000" i="0">
                                    <a:solidFill>
                                      <a:schemeClr val="bg1"/>
                                    </a:solidFill>
                                    <a:latin typeface="Cambria Math" panose="02040503050406030204" pitchFamily="18" charset="0"/>
                                  </a:rPr>
                                  <m:t>0</m:t>
                                </m:r>
                              </m:e>
                            </m:mr>
                          </m:m>
                        </m:e>
                      </m:d>
                      <m:d>
                        <m:dPr>
                          <m:ctrlPr>
                            <a:rPr lang="en-US" sz="2000" i="1">
                              <a:solidFill>
                                <a:schemeClr val="bg1"/>
                              </a:solidFill>
                              <a:latin typeface="Cambria Math" panose="02040503050406030204" pitchFamily="18" charset="0"/>
                            </a:rPr>
                          </m:ctrlPr>
                        </m:dPr>
                        <m:e>
                          <m:m>
                            <m:mPr>
                              <m:plcHide m:val="on"/>
                              <m:mcs>
                                <m:mc>
                                  <m:mcPr>
                                    <m:count m:val="1"/>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1</m:t>
                                </m:r>
                              </m:e>
                            </m:mr>
                            <m:mr>
                              <m:e>
                                <m:r>
                                  <a:rPr lang="en-US" sz="2000" i="0">
                                    <a:solidFill>
                                      <a:schemeClr val="bg1"/>
                                    </a:solidFill>
                                    <a:latin typeface="Cambria Math" panose="02040503050406030204" pitchFamily="18" charset="0"/>
                                  </a:rPr>
                                  <m:t>0</m:t>
                                </m:r>
                              </m:e>
                            </m:mr>
                          </m:m>
                        </m:e>
                      </m:d>
                      <m:r>
                        <a:rPr lang="en-US" sz="2000" i="0">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m>
                            <m:mPr>
                              <m:plcHide m:val="on"/>
                              <m:mcs>
                                <m:mc>
                                  <m:mcPr>
                                    <m:count m:val="1"/>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0</m:t>
                                </m:r>
                              </m:e>
                            </m:mr>
                            <m:mr>
                              <m:e>
                                <m:r>
                                  <a:rPr lang="en-US" sz="2000" i="0">
                                    <a:solidFill>
                                      <a:schemeClr val="bg1"/>
                                    </a:solidFill>
                                    <a:latin typeface="Cambria Math" panose="02040503050406030204" pitchFamily="18" charset="0"/>
                                  </a:rPr>
                                  <m:t>1</m:t>
                                </m:r>
                              </m:e>
                            </m:mr>
                          </m:m>
                        </m:e>
                      </m:d>
                      <m:r>
                        <a:rPr lang="en-US" sz="2000" i="0">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d>
                            <m:dPr>
                              <m:begChr m:val=""/>
                              <m:endChr m:val="⟩"/>
                              <m:ctrlPr>
                                <a:rPr lang="en-US" sz="2000" i="1">
                                  <a:solidFill>
                                    <a:schemeClr val="bg1"/>
                                  </a:solidFill>
                                  <a:latin typeface="Cambria Math" panose="02040503050406030204" pitchFamily="18" charset="0"/>
                                </a:rPr>
                              </m:ctrlPr>
                            </m:dPr>
                            <m:e>
                              <m:r>
                                <a:rPr lang="en-US" sz="2000" i="0">
                                  <a:solidFill>
                                    <a:schemeClr val="bg1"/>
                                  </a:solidFill>
                                  <a:latin typeface="Cambria Math" panose="02040503050406030204" pitchFamily="18" charset="0"/>
                                </a:rPr>
                                <m:t>1</m:t>
                              </m:r>
                            </m:e>
                          </m:d>
                        </m:e>
                      </m:d>
                    </m:oMath>
                  </m:oMathPara>
                </a14:m>
                <a:endParaRPr lang="en-US" sz="2000" dirty="0">
                  <a:solidFill>
                    <a:schemeClr val="bg1"/>
                  </a:solidFill>
                </a:endParaRPr>
              </a:p>
            </p:txBody>
          </p:sp>
        </mc:Choice>
        <mc:Fallback>
          <p:sp>
            <p:nvSpPr>
              <p:cNvPr id="6" name="TextBox 5">
                <a:extLst>
                  <a:ext uri="{FF2B5EF4-FFF2-40B4-BE49-F238E27FC236}">
                    <a16:creationId xmlns:a16="http://schemas.microsoft.com/office/drawing/2014/main" id="{4BC16E05-EC65-A499-6ED1-5A8BC99D3114}"/>
                  </a:ext>
                </a:extLst>
              </p:cNvPr>
              <p:cNvSpPr txBox="1">
                <a:spLocks noRot="1" noChangeAspect="1" noMove="1" noResize="1" noEditPoints="1" noAdjustHandles="1" noChangeArrowheads="1" noChangeShapeType="1" noTextEdit="1"/>
              </p:cNvSpPr>
              <p:nvPr/>
            </p:nvSpPr>
            <p:spPr>
              <a:xfrm>
                <a:off x="306720" y="3575113"/>
                <a:ext cx="3852431" cy="605550"/>
              </a:xfrm>
              <a:prstGeom prst="rect">
                <a:avLst/>
              </a:prstGeom>
              <a:blipFill>
                <a:blip r:embed="rId2"/>
                <a:stretch>
                  <a:fillRect l="-327" t="-54902" r="-2288" b="-941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E66DF1-05B3-7639-CDDF-1124FD6B2D42}"/>
                  </a:ext>
                </a:extLst>
              </p:cNvPr>
              <p:cNvSpPr txBox="1"/>
              <p:nvPr/>
            </p:nvSpPr>
            <p:spPr>
              <a:xfrm>
                <a:off x="306722" y="2627058"/>
                <a:ext cx="4555210" cy="862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GB" sz="2000" i="1" smtClean="0">
                          <a:solidFill>
                            <a:schemeClr val="bg1"/>
                          </a:solidFill>
                          <a:latin typeface="Cambria Math" panose="02040503050406030204" pitchFamily="18" charset="0"/>
                          <a:ea typeface="Times New Roman" panose="02020603050405020304" pitchFamily="18" charset="0"/>
                        </a:rPr>
                        <m:t>𝑋</m:t>
                      </m:r>
                      <m:r>
                        <a:rPr lang="en-GB" sz="2000" i="1" smtClean="0">
                          <a:solidFill>
                            <a:schemeClr val="bg1"/>
                          </a:solidFill>
                          <a:latin typeface="Cambria Math" panose="02040503050406030204" pitchFamily="18" charset="0"/>
                          <a:ea typeface="Times New Roman" panose="02020603050405020304" pitchFamily="18" charset="0"/>
                        </a:rPr>
                        <m:t>=</m:t>
                      </m:r>
                      <m:sSub>
                        <m:sSubPr>
                          <m:ctrlPr>
                            <a:rPr lang="en-IN" sz="2000" i="1">
                              <a:solidFill>
                                <a:schemeClr val="bg1"/>
                              </a:solidFill>
                              <a:latin typeface="Cambria Math" panose="02040503050406030204" pitchFamily="18" charset="0"/>
                              <a:ea typeface="Times New Roman" panose="02020603050405020304" pitchFamily="18" charset="0"/>
                            </a:rPr>
                          </m:ctrlPr>
                        </m:sSubPr>
                        <m:e>
                          <m:r>
                            <a:rPr lang="en-GB" sz="2000" i="1">
                              <a:solidFill>
                                <a:schemeClr val="bg1"/>
                              </a:solidFill>
                              <a:latin typeface="Cambria Math" panose="02040503050406030204" pitchFamily="18" charset="0"/>
                              <a:ea typeface="Times New Roman" panose="02020603050405020304" pitchFamily="18" charset="0"/>
                            </a:rPr>
                            <m:t>𝑅</m:t>
                          </m:r>
                        </m:e>
                        <m:sub>
                          <m:r>
                            <a:rPr lang="en-GB" sz="2000" i="1">
                              <a:solidFill>
                                <a:schemeClr val="bg1"/>
                              </a:solidFill>
                              <a:latin typeface="Cambria Math" panose="02040503050406030204" pitchFamily="18" charset="0"/>
                              <a:ea typeface="Times New Roman" panose="02020603050405020304" pitchFamily="18" charset="0"/>
                            </a:rPr>
                            <m:t>𝑥</m:t>
                          </m:r>
                        </m:sub>
                      </m:sSub>
                      <m:d>
                        <m:dPr>
                          <m:ctrlPr>
                            <a:rPr lang="en-IN" sz="2000" i="1">
                              <a:solidFill>
                                <a:schemeClr val="bg1"/>
                              </a:solidFill>
                              <a:latin typeface="Cambria Math" panose="02040503050406030204" pitchFamily="18" charset="0"/>
                              <a:ea typeface="Times New Roman" panose="02020603050405020304" pitchFamily="18" charset="0"/>
                            </a:rPr>
                          </m:ctrlPr>
                        </m:dPr>
                        <m:e>
                          <m:r>
                            <m:rPr>
                              <m:sty m:val="p"/>
                            </m:rPr>
                            <a:rPr lang="en-GB" sz="2000">
                              <a:solidFill>
                                <a:schemeClr val="bg1"/>
                              </a:solidFill>
                              <a:latin typeface="Cambria Math" panose="02040503050406030204" pitchFamily="18" charset="0"/>
                              <a:ea typeface="Times New Roman" panose="02020603050405020304" pitchFamily="18" charset="0"/>
                            </a:rPr>
                            <m:t>π</m:t>
                          </m:r>
                        </m:e>
                      </m:d>
                      <m:r>
                        <a:rPr lang="en-GB" sz="2000" i="1">
                          <a:solidFill>
                            <a:schemeClr val="bg1"/>
                          </a:solidFill>
                          <a:latin typeface="Cambria Math" panose="02040503050406030204" pitchFamily="18" charset="0"/>
                          <a:ea typeface="Times New Roman" panose="02020603050405020304" pitchFamily="18" charset="0"/>
                        </a:rPr>
                        <m:t>=</m:t>
                      </m:r>
                      <m:d>
                        <m:dPr>
                          <m:begChr m:val="["/>
                          <m:endChr m:val="]"/>
                          <m:ctrlPr>
                            <a:rPr lang="en-IN" sz="2000" i="1">
                              <a:solidFill>
                                <a:schemeClr val="bg1"/>
                              </a:solidFill>
                              <a:latin typeface="Cambria Math" panose="02040503050406030204" pitchFamily="18" charset="0"/>
                              <a:ea typeface="Times New Roman" panose="02020603050405020304" pitchFamily="18" charset="0"/>
                            </a:rPr>
                          </m:ctrlPr>
                        </m:dPr>
                        <m:e>
                          <m:m>
                            <m:mPr>
                              <m:mcs>
                                <m:mc>
                                  <m:mcPr>
                                    <m:count m:val="2"/>
                                    <m:mcJc m:val="center"/>
                                  </m:mcPr>
                                </m:mc>
                              </m:mcs>
                              <m:ctrlPr>
                                <a:rPr lang="en-IN" sz="2000" i="1">
                                  <a:solidFill>
                                    <a:schemeClr val="bg1"/>
                                  </a:solidFill>
                                  <a:latin typeface="Cambria Math" panose="02040503050406030204" pitchFamily="18" charset="0"/>
                                  <a:ea typeface="Times New Roman" panose="02020603050405020304" pitchFamily="18" charset="0"/>
                                </a:rPr>
                              </m:ctrlPr>
                            </m:mPr>
                            <m:mr>
                              <m:e>
                                <m:r>
                                  <a:rPr lang="en-GB" sz="2000" i="1">
                                    <a:solidFill>
                                      <a:schemeClr val="bg1"/>
                                    </a:solidFill>
                                    <a:latin typeface="Cambria Math" panose="02040503050406030204" pitchFamily="18" charset="0"/>
                                    <a:ea typeface="Times New Roman" panose="02020603050405020304" pitchFamily="18" charset="0"/>
                                  </a:rPr>
                                  <m:t>0</m:t>
                                </m:r>
                              </m:e>
                              <m:e>
                                <m:r>
                                  <a:rPr lang="en-GB" sz="2000" i="1">
                                    <a:solidFill>
                                      <a:schemeClr val="bg1"/>
                                    </a:solidFill>
                                    <a:latin typeface="Cambria Math" panose="02040503050406030204" pitchFamily="18" charset="0"/>
                                    <a:ea typeface="Times New Roman" panose="02020603050405020304" pitchFamily="18" charset="0"/>
                                  </a:rPr>
                                  <m:t>1</m:t>
                                </m:r>
                              </m:e>
                            </m:mr>
                            <m:mr>
                              <m:e>
                                <m:r>
                                  <a:rPr lang="en-GB" sz="2000" i="1">
                                    <a:solidFill>
                                      <a:schemeClr val="bg1"/>
                                    </a:solidFill>
                                    <a:latin typeface="Cambria Math" panose="02040503050406030204" pitchFamily="18" charset="0"/>
                                    <a:ea typeface="Times New Roman" panose="02020603050405020304" pitchFamily="18" charset="0"/>
                                  </a:rPr>
                                  <m:t>1</m:t>
                                </m:r>
                              </m:e>
                              <m:e>
                                <m:r>
                                  <a:rPr lang="en-GB" sz="2000" i="1">
                                    <a:solidFill>
                                      <a:schemeClr val="bg1"/>
                                    </a:solidFill>
                                    <a:latin typeface="Cambria Math" panose="02040503050406030204" pitchFamily="18" charset="0"/>
                                    <a:ea typeface="Times New Roman" panose="02020603050405020304" pitchFamily="18" charset="0"/>
                                  </a:rPr>
                                  <m:t>0</m:t>
                                </m:r>
                              </m:e>
                            </m:mr>
                          </m:m>
                        </m:e>
                      </m:d>
                      <m:r>
                        <a:rPr lang="en-US" sz="2000" b="0" i="0" smtClean="0">
                          <a:solidFill>
                            <a:schemeClr val="bg1"/>
                          </a:solidFill>
                          <a:latin typeface="Cambria Math" panose="02040503050406030204" pitchFamily="18" charset="0"/>
                          <a:ea typeface="Times New Roman" panose="02020603050405020304" pitchFamily="18" charset="0"/>
                        </a:rPr>
                        <m:t>=</m:t>
                      </m:r>
                      <m:d>
                        <m:dPr>
                          <m:begChr m:val="|"/>
                          <m:endChr m:val="|"/>
                          <m:ctrlPr>
                            <a:rPr lang="en-IN" sz="2000" i="1">
                              <a:solidFill>
                                <a:schemeClr val="bg1"/>
                              </a:solidFill>
                            </a:rPr>
                          </m:ctrlPr>
                        </m:dPr>
                        <m:e>
                          <m:d>
                            <m:dPr>
                              <m:begChr m:val=""/>
                              <m:endChr m:val="⟩"/>
                              <m:ctrlPr>
                                <a:rPr lang="en-IN" sz="2000" i="1">
                                  <a:solidFill>
                                    <a:schemeClr val="bg1"/>
                                  </a:solidFill>
                                </a:rPr>
                              </m:ctrlPr>
                            </m:dPr>
                            <m:e>
                              <m:r>
                                <a:rPr lang="en-GB" sz="2000" i="1">
                                  <a:solidFill>
                                    <a:schemeClr val="bg1"/>
                                  </a:solidFill>
                                </a:rPr>
                                <m:t>0</m:t>
                              </m:r>
                            </m:e>
                          </m:d>
                          <m:d>
                            <m:dPr>
                              <m:begChr m:val="⟨"/>
                              <m:endChr m:val=""/>
                              <m:ctrlPr>
                                <a:rPr lang="en-IN" sz="2000" i="1">
                                  <a:solidFill>
                                    <a:schemeClr val="bg1"/>
                                  </a:solidFill>
                                </a:rPr>
                              </m:ctrlPr>
                            </m:dPr>
                            <m:e>
                              <m:r>
                                <a:rPr lang="en-GB" sz="2000" i="1">
                                  <a:solidFill>
                                    <a:schemeClr val="bg1"/>
                                  </a:solidFill>
                                </a:rPr>
                                <m:t>1</m:t>
                              </m:r>
                            </m:e>
                          </m:d>
                        </m:e>
                      </m:d>
                      <m:r>
                        <a:rPr lang="en-GB" sz="2000" i="1">
                          <a:solidFill>
                            <a:schemeClr val="bg1"/>
                          </a:solidFill>
                        </a:rPr>
                        <m:t>+</m:t>
                      </m:r>
                      <m:d>
                        <m:dPr>
                          <m:begChr m:val="|"/>
                          <m:endChr m:val="|"/>
                          <m:ctrlPr>
                            <a:rPr lang="en-IN" sz="2000" i="1">
                              <a:solidFill>
                                <a:schemeClr val="bg1"/>
                              </a:solidFill>
                            </a:rPr>
                          </m:ctrlPr>
                        </m:dPr>
                        <m:e>
                          <m:d>
                            <m:dPr>
                              <m:begChr m:val=""/>
                              <m:endChr m:val="⟩"/>
                              <m:ctrlPr>
                                <a:rPr lang="en-IN" sz="2000" i="1">
                                  <a:solidFill>
                                    <a:schemeClr val="bg1"/>
                                  </a:solidFill>
                                </a:rPr>
                              </m:ctrlPr>
                            </m:dPr>
                            <m:e>
                              <m:r>
                                <a:rPr lang="en-GB" sz="2000" i="1">
                                  <a:solidFill>
                                    <a:schemeClr val="bg1"/>
                                  </a:solidFill>
                                </a:rPr>
                                <m:t>1</m:t>
                              </m:r>
                            </m:e>
                          </m:d>
                          <m:d>
                            <m:dPr>
                              <m:begChr m:val="⟨"/>
                              <m:endChr m:val=""/>
                              <m:ctrlPr>
                                <a:rPr lang="en-IN" sz="2000" i="1">
                                  <a:solidFill>
                                    <a:schemeClr val="bg1"/>
                                  </a:solidFill>
                                </a:rPr>
                              </m:ctrlPr>
                            </m:dPr>
                            <m:e>
                              <m:r>
                                <a:rPr lang="en-GB" sz="2000" i="1">
                                  <a:solidFill>
                                    <a:schemeClr val="bg1"/>
                                  </a:solidFill>
                                </a:rPr>
                                <m:t>0</m:t>
                              </m:r>
                            </m:e>
                          </m:d>
                        </m:e>
                      </m:d>
                    </m:oMath>
                  </m:oMathPara>
                </a14:m>
                <a:endParaRPr lang="en-IN" sz="2000" dirty="0">
                  <a:solidFill>
                    <a:schemeClr val="bg1"/>
                  </a:solidFill>
                </a:endParaRPr>
              </a:p>
            </p:txBody>
          </p:sp>
        </mc:Choice>
        <mc:Fallback>
          <p:sp>
            <p:nvSpPr>
              <p:cNvPr id="8" name="TextBox 7">
                <a:extLst>
                  <a:ext uri="{FF2B5EF4-FFF2-40B4-BE49-F238E27FC236}">
                    <a16:creationId xmlns:a16="http://schemas.microsoft.com/office/drawing/2014/main" id="{48E66DF1-05B3-7639-CDDF-1124FD6B2D42}"/>
                  </a:ext>
                </a:extLst>
              </p:cNvPr>
              <p:cNvSpPr txBox="1">
                <a:spLocks noRot="1" noChangeAspect="1" noMove="1" noResize="1" noEditPoints="1" noAdjustHandles="1" noChangeArrowheads="1" noChangeShapeType="1" noTextEdit="1"/>
              </p:cNvSpPr>
              <p:nvPr/>
            </p:nvSpPr>
            <p:spPr>
              <a:xfrm>
                <a:off x="306722" y="2627058"/>
                <a:ext cx="4555210" cy="862159"/>
              </a:xfrm>
              <a:prstGeom prst="rect">
                <a:avLst/>
              </a:prstGeom>
              <a:blipFill>
                <a:blip r:embed="rId3"/>
                <a:stretch>
                  <a:fillRect t="-18310" b="-605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9924A7D-A878-E5B5-0B1E-6FB3C722338D}"/>
                  </a:ext>
                </a:extLst>
              </p:cNvPr>
              <p:cNvSpPr txBox="1"/>
              <p:nvPr/>
            </p:nvSpPr>
            <p:spPr>
              <a:xfrm>
                <a:off x="306718" y="4283841"/>
                <a:ext cx="3852431" cy="60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rPr>
                        <m:t>𝑋</m:t>
                      </m:r>
                      <m:d>
                        <m:dPr>
                          <m:begChr m:val="|"/>
                          <m:endChr m:val=""/>
                          <m:ctrlPr>
                            <a:rPr lang="en-US" sz="2000" i="1">
                              <a:solidFill>
                                <a:schemeClr val="bg1"/>
                              </a:solidFill>
                              <a:latin typeface="Cambria Math" panose="02040503050406030204" pitchFamily="18" charset="0"/>
                            </a:rPr>
                          </m:ctrlPr>
                        </m:dPr>
                        <m:e>
                          <m:d>
                            <m:dPr>
                              <m:begChr m:val=""/>
                              <m:endChr m:val="⟩"/>
                              <m:ctrlPr>
                                <a:rPr lang="en-US" sz="2000" i="1">
                                  <a:solidFill>
                                    <a:schemeClr val="bg1"/>
                                  </a:solidFill>
                                  <a:latin typeface="Cambria Math" panose="02040503050406030204" pitchFamily="18" charset="0"/>
                                </a:rPr>
                              </m:ctrlPr>
                            </m:dPr>
                            <m:e>
                              <m:r>
                                <a:rPr lang="en-US" sz="2000" i="0">
                                  <a:solidFill>
                                    <a:schemeClr val="bg1"/>
                                  </a:solidFill>
                                  <a:latin typeface="Cambria Math" panose="02040503050406030204" pitchFamily="18" charset="0"/>
                                </a:rPr>
                                <m:t>1</m:t>
                              </m:r>
                            </m:e>
                          </m:d>
                          <m:r>
                            <a:rPr lang="en-US" sz="2000" i="0">
                              <a:solidFill>
                                <a:schemeClr val="bg1"/>
                              </a:solidFill>
                              <a:latin typeface="Cambria Math" panose="02040503050406030204" pitchFamily="18" charset="0"/>
                            </a:rPr>
                            <m:t>=</m:t>
                          </m:r>
                        </m:e>
                      </m:d>
                      <m:d>
                        <m:dPr>
                          <m:begChr m:val="["/>
                          <m:endChr m:val="]"/>
                          <m:ctrlPr>
                            <a:rPr lang="en-US" sz="2000" i="1">
                              <a:solidFill>
                                <a:schemeClr val="bg1"/>
                              </a:solidFill>
                              <a:latin typeface="Cambria Math" panose="02040503050406030204" pitchFamily="18" charset="0"/>
                            </a:rPr>
                          </m:ctrlPr>
                        </m:dPr>
                        <m:e>
                          <m:m>
                            <m:mPr>
                              <m:plcHide m:val="on"/>
                              <m:mcs>
                                <m:mc>
                                  <m:mcPr>
                                    <m:count m:val="2"/>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0</m:t>
                                </m:r>
                              </m:e>
                              <m:e>
                                <m:r>
                                  <a:rPr lang="en-US" sz="2000" i="0">
                                    <a:solidFill>
                                      <a:schemeClr val="bg1"/>
                                    </a:solidFill>
                                    <a:latin typeface="Cambria Math" panose="02040503050406030204" pitchFamily="18" charset="0"/>
                                  </a:rPr>
                                  <m:t>1</m:t>
                                </m:r>
                              </m:e>
                            </m:mr>
                            <m:mr>
                              <m:e>
                                <m:r>
                                  <a:rPr lang="en-US" sz="2000" i="0">
                                    <a:solidFill>
                                      <a:schemeClr val="bg1"/>
                                    </a:solidFill>
                                    <a:latin typeface="Cambria Math" panose="02040503050406030204" pitchFamily="18" charset="0"/>
                                  </a:rPr>
                                  <m:t>1</m:t>
                                </m:r>
                              </m:e>
                              <m:e>
                                <m:r>
                                  <a:rPr lang="en-US" sz="2000" i="0">
                                    <a:solidFill>
                                      <a:schemeClr val="bg1"/>
                                    </a:solidFill>
                                    <a:latin typeface="Cambria Math" panose="02040503050406030204" pitchFamily="18" charset="0"/>
                                  </a:rPr>
                                  <m:t>0</m:t>
                                </m:r>
                              </m:e>
                            </m:mr>
                          </m:m>
                        </m:e>
                      </m:d>
                      <m:d>
                        <m:dPr>
                          <m:ctrlPr>
                            <a:rPr lang="en-US" sz="2000" i="1">
                              <a:solidFill>
                                <a:schemeClr val="bg1"/>
                              </a:solidFill>
                              <a:latin typeface="Cambria Math" panose="02040503050406030204" pitchFamily="18" charset="0"/>
                            </a:rPr>
                          </m:ctrlPr>
                        </m:dPr>
                        <m:e>
                          <m:m>
                            <m:mPr>
                              <m:plcHide m:val="on"/>
                              <m:mcs>
                                <m:mc>
                                  <m:mcPr>
                                    <m:count m:val="1"/>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0</m:t>
                                </m:r>
                              </m:e>
                            </m:mr>
                            <m:mr>
                              <m:e>
                                <m:r>
                                  <a:rPr lang="en-US" sz="2000" i="0">
                                    <a:solidFill>
                                      <a:schemeClr val="bg1"/>
                                    </a:solidFill>
                                    <a:latin typeface="Cambria Math" panose="02040503050406030204" pitchFamily="18" charset="0"/>
                                  </a:rPr>
                                  <m:t>1</m:t>
                                </m:r>
                              </m:e>
                            </m:mr>
                          </m:m>
                        </m:e>
                      </m:d>
                      <m:r>
                        <a:rPr lang="en-US" sz="2000" i="0">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m>
                            <m:mPr>
                              <m:plcHide m:val="on"/>
                              <m:mcs>
                                <m:mc>
                                  <m:mcPr>
                                    <m:count m:val="1"/>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1</m:t>
                                </m:r>
                              </m:e>
                            </m:mr>
                            <m:mr>
                              <m:e>
                                <m:r>
                                  <a:rPr lang="en-US" sz="2000" i="0">
                                    <a:solidFill>
                                      <a:schemeClr val="bg1"/>
                                    </a:solidFill>
                                    <a:latin typeface="Cambria Math" panose="02040503050406030204" pitchFamily="18" charset="0"/>
                                  </a:rPr>
                                  <m:t>0</m:t>
                                </m:r>
                              </m:e>
                            </m:mr>
                          </m:m>
                        </m:e>
                      </m:d>
                      <m:r>
                        <a:rPr lang="en-US" sz="2000" i="0">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d>
                            <m:dPr>
                              <m:begChr m:val=""/>
                              <m:endChr m:val="⟩"/>
                              <m:ctrlPr>
                                <a:rPr lang="en-US" sz="2000" i="1">
                                  <a:solidFill>
                                    <a:schemeClr val="bg1"/>
                                  </a:solidFill>
                                  <a:latin typeface="Cambria Math" panose="02040503050406030204" pitchFamily="18" charset="0"/>
                                </a:rPr>
                              </m:ctrlPr>
                            </m:dPr>
                            <m:e>
                              <m:r>
                                <a:rPr lang="en-US" sz="2000" i="0">
                                  <a:solidFill>
                                    <a:schemeClr val="bg1"/>
                                  </a:solidFill>
                                  <a:latin typeface="Cambria Math" panose="02040503050406030204" pitchFamily="18" charset="0"/>
                                </a:rPr>
                                <m:t>0</m:t>
                              </m:r>
                            </m:e>
                          </m:d>
                        </m:e>
                      </m:d>
                    </m:oMath>
                  </m:oMathPara>
                </a14:m>
                <a:endParaRPr lang="en-US" sz="2000" dirty="0">
                  <a:solidFill>
                    <a:schemeClr val="bg1"/>
                  </a:solidFill>
                </a:endParaRPr>
              </a:p>
            </p:txBody>
          </p:sp>
        </mc:Choice>
        <mc:Fallback>
          <p:sp>
            <p:nvSpPr>
              <p:cNvPr id="10" name="TextBox 9">
                <a:extLst>
                  <a:ext uri="{FF2B5EF4-FFF2-40B4-BE49-F238E27FC236}">
                    <a16:creationId xmlns:a16="http://schemas.microsoft.com/office/drawing/2014/main" id="{99924A7D-A878-E5B5-0B1E-6FB3C722338D}"/>
                  </a:ext>
                </a:extLst>
              </p:cNvPr>
              <p:cNvSpPr txBox="1">
                <a:spLocks noRot="1" noChangeAspect="1" noMove="1" noResize="1" noEditPoints="1" noAdjustHandles="1" noChangeArrowheads="1" noChangeShapeType="1" noTextEdit="1"/>
              </p:cNvSpPr>
              <p:nvPr/>
            </p:nvSpPr>
            <p:spPr>
              <a:xfrm>
                <a:off x="306718" y="4283841"/>
                <a:ext cx="3852431" cy="605550"/>
              </a:xfrm>
              <a:prstGeom prst="rect">
                <a:avLst/>
              </a:prstGeom>
              <a:blipFill>
                <a:blip r:embed="rId4"/>
                <a:stretch>
                  <a:fillRect l="-327" t="-58000" r="-2288" b="-9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66BC9EA-B9F1-D58E-0E2E-E91718A0C395}"/>
                  </a:ext>
                </a:extLst>
              </p:cNvPr>
              <p:cNvSpPr txBox="1"/>
              <p:nvPr/>
            </p:nvSpPr>
            <p:spPr>
              <a:xfrm>
                <a:off x="306717" y="4975287"/>
                <a:ext cx="3852431" cy="40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𝑋</m:t>
                      </m:r>
                      <m:d>
                        <m:dPr>
                          <m:ctrlPr>
                            <a:rPr lang="en-US" sz="2000" b="0" i="1" smtClean="0">
                              <a:latin typeface="Cambria Math" panose="02040503050406030204" pitchFamily="18" charset="0"/>
                            </a:rPr>
                          </m:ctrlPr>
                        </m:dPr>
                        <m:e>
                          <m:r>
                            <a:rPr lang="en-GB" sz="2000" i="1"/>
                            <m:t>𝛼</m:t>
                          </m:r>
                          <m:d>
                            <m:dPr>
                              <m:begChr m:val="|"/>
                              <m:endChr m:val=""/>
                              <m:ctrlPr>
                                <a:rPr lang="en-IN" sz="2000" i="1"/>
                              </m:ctrlPr>
                            </m:dPr>
                            <m:e>
                              <m:d>
                                <m:dPr>
                                  <m:begChr m:val=""/>
                                  <m:endChr m:val="⟩"/>
                                  <m:ctrlPr>
                                    <a:rPr lang="en-IN" sz="2000" i="1"/>
                                  </m:ctrlPr>
                                </m:dPr>
                                <m:e>
                                  <m:r>
                                    <a:rPr lang="en-GB" sz="2000" i="1"/>
                                    <m:t>0</m:t>
                                  </m:r>
                                </m:e>
                              </m:d>
                            </m:e>
                          </m:d>
                          <m:r>
                            <a:rPr lang="en-GB" sz="2000" i="1"/>
                            <m:t>+</m:t>
                          </m:r>
                          <m:r>
                            <a:rPr lang="en-GB" sz="2000" i="1"/>
                            <m:t>𝛽</m:t>
                          </m:r>
                          <m:d>
                            <m:dPr>
                              <m:begChr m:val="|"/>
                              <m:endChr m:val=""/>
                              <m:ctrlPr>
                                <a:rPr lang="en-IN" sz="2000" i="1"/>
                              </m:ctrlPr>
                            </m:dPr>
                            <m:e>
                              <m:d>
                                <m:dPr>
                                  <m:begChr m:val=""/>
                                  <m:endChr m:val="⟩"/>
                                  <m:ctrlPr>
                                    <a:rPr lang="en-IN" sz="2000" i="1"/>
                                  </m:ctrlPr>
                                </m:dPr>
                                <m:e>
                                  <m:r>
                                    <a:rPr lang="en-GB" sz="2000" i="1"/>
                                    <m:t>1</m:t>
                                  </m:r>
                                </m:e>
                              </m:d>
                            </m:e>
                          </m:d>
                        </m:e>
                      </m:d>
                      <m:r>
                        <a:rPr lang="en-US" sz="2000" b="0" i="1" smtClean="0">
                          <a:latin typeface="Cambria Math" panose="02040503050406030204" pitchFamily="18" charset="0"/>
                        </a:rPr>
                        <m:t>=</m:t>
                      </m:r>
                      <m:r>
                        <a:rPr lang="en-GB" sz="2000" i="1"/>
                        <m:t>𝛼</m:t>
                      </m:r>
                      <m:d>
                        <m:dPr>
                          <m:begChr m:val="|"/>
                          <m:endChr m:val=""/>
                          <m:ctrlPr>
                            <a:rPr lang="en-IN" sz="2000" i="1"/>
                          </m:ctrlPr>
                        </m:dPr>
                        <m:e>
                          <m:d>
                            <m:dPr>
                              <m:begChr m:val=""/>
                              <m:endChr m:val="⟩"/>
                              <m:ctrlPr>
                                <a:rPr lang="en-IN" sz="2000" i="1"/>
                              </m:ctrlPr>
                            </m:dPr>
                            <m:e>
                              <m:r>
                                <a:rPr lang="en-GB" sz="2000" i="1"/>
                                <m:t>1</m:t>
                              </m:r>
                            </m:e>
                          </m:d>
                        </m:e>
                      </m:d>
                      <m:r>
                        <a:rPr lang="en-GB" sz="2000" i="1"/>
                        <m:t>+</m:t>
                      </m:r>
                      <m:r>
                        <a:rPr lang="en-GB" sz="2000" i="1"/>
                        <m:t>𝛽</m:t>
                      </m:r>
                      <m:d>
                        <m:dPr>
                          <m:begChr m:val="|"/>
                          <m:endChr m:val=""/>
                          <m:ctrlPr>
                            <a:rPr lang="en-IN" sz="2000" i="1"/>
                          </m:ctrlPr>
                        </m:dPr>
                        <m:e>
                          <m:d>
                            <m:dPr>
                              <m:begChr m:val=""/>
                              <m:endChr m:val="⟩"/>
                              <m:ctrlPr>
                                <a:rPr lang="en-IN" sz="2000" i="1"/>
                              </m:ctrlPr>
                            </m:dPr>
                            <m:e>
                              <m:r>
                                <a:rPr lang="en-GB" sz="2000" i="1"/>
                                <m:t>0</m:t>
                              </m:r>
                            </m:e>
                          </m:d>
                        </m:e>
                      </m:d>
                    </m:oMath>
                  </m:oMathPara>
                </a14:m>
                <a:endParaRPr lang="en-US" sz="2000" dirty="0"/>
              </a:p>
            </p:txBody>
          </p:sp>
        </mc:Choice>
        <mc:Fallback>
          <p:sp>
            <p:nvSpPr>
              <p:cNvPr id="12" name="TextBox 11">
                <a:extLst>
                  <a:ext uri="{FF2B5EF4-FFF2-40B4-BE49-F238E27FC236}">
                    <a16:creationId xmlns:a16="http://schemas.microsoft.com/office/drawing/2014/main" id="{466BC9EA-B9F1-D58E-0E2E-E91718A0C395}"/>
                  </a:ext>
                </a:extLst>
              </p:cNvPr>
              <p:cNvSpPr txBox="1">
                <a:spLocks noRot="1" noChangeAspect="1" noMove="1" noResize="1" noEditPoints="1" noAdjustHandles="1" noChangeArrowheads="1" noChangeShapeType="1" noTextEdit="1"/>
              </p:cNvSpPr>
              <p:nvPr/>
            </p:nvSpPr>
            <p:spPr>
              <a:xfrm>
                <a:off x="306717" y="4975287"/>
                <a:ext cx="3852431" cy="400110"/>
              </a:xfrm>
              <a:prstGeom prst="rect">
                <a:avLst/>
              </a:prstGeom>
              <a:blipFill>
                <a:blip r:embed="rId5"/>
                <a:stretch>
                  <a:fillRect t="-102857" r="-980" b="-160000"/>
                </a:stretch>
              </a:blipFill>
            </p:spPr>
            <p:txBody>
              <a:bodyPr/>
              <a:lstStyle/>
              <a:p>
                <a:r>
                  <a:rPr lang="en-US">
                    <a:noFill/>
                  </a:rPr>
                  <a:t> </a:t>
                </a:r>
              </a:p>
            </p:txBody>
          </p:sp>
        </mc:Fallback>
      </mc:AlternateContent>
      <p:pic>
        <p:nvPicPr>
          <p:cNvPr id="13" name="Graphic 24">
            <a:extLst>
              <a:ext uri="{FF2B5EF4-FFF2-40B4-BE49-F238E27FC236}">
                <a16:creationId xmlns:a16="http://schemas.microsoft.com/office/drawing/2014/main" id="{FC321033-2DF9-357C-1570-D7C8656BA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0981" y="3033720"/>
            <a:ext cx="2246414" cy="1321420"/>
          </a:xfrm>
          <a:prstGeom prst="rect">
            <a:avLst/>
          </a:prstGeom>
        </p:spPr>
      </p:pic>
      <p:pic>
        <p:nvPicPr>
          <p:cNvPr id="14" name="Picture 13">
            <a:extLst>
              <a:ext uri="{FF2B5EF4-FFF2-40B4-BE49-F238E27FC236}">
                <a16:creationId xmlns:a16="http://schemas.microsoft.com/office/drawing/2014/main" id="{B10A6A58-B523-C270-DCFB-A7C014183B9A}"/>
              </a:ext>
            </a:extLst>
          </p:cNvPr>
          <p:cNvPicPr>
            <a:picLocks noChangeAspect="1"/>
          </p:cNvPicPr>
          <p:nvPr/>
        </p:nvPicPr>
        <p:blipFill>
          <a:blip r:embed="rId8"/>
          <a:stretch>
            <a:fillRect/>
          </a:stretch>
        </p:blipFill>
        <p:spPr>
          <a:xfrm>
            <a:off x="6031029" y="4289663"/>
            <a:ext cx="1746319" cy="1003455"/>
          </a:xfrm>
          <a:prstGeom prst="rect">
            <a:avLst/>
          </a:prstGeom>
        </p:spPr>
      </p:pic>
      <p:sp>
        <p:nvSpPr>
          <p:cNvPr id="17" name="TextBox 16">
            <a:hlinkClick r:id="rId9" action="ppaction://hlinksldjump"/>
            <a:extLst>
              <a:ext uri="{FF2B5EF4-FFF2-40B4-BE49-F238E27FC236}">
                <a16:creationId xmlns:a16="http://schemas.microsoft.com/office/drawing/2014/main" id="{330427EF-B8E1-D27E-D2C8-3BCAB91ABC79}"/>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37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114E857-07D6-BD65-3776-25C675495913}"/>
              </a:ext>
            </a:extLst>
          </p:cNvPr>
          <p:cNvSpPr/>
          <p:nvPr/>
        </p:nvSpPr>
        <p:spPr>
          <a:xfrm>
            <a:off x="5539465" y="2625208"/>
            <a:ext cx="2731791" cy="27501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Symbol: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B6870428-C65E-D3FE-EFE7-4FDAB39A7499}"/>
              </a:ext>
            </a:extLst>
          </p:cNvPr>
          <p:cNvSpPr>
            <a:spLocks noGrp="1"/>
          </p:cNvSpPr>
          <p:nvPr>
            <p:ph type="title"/>
          </p:nvPr>
        </p:nvSpPr>
        <p:spPr/>
        <p:txBody>
          <a:bodyPr/>
          <a:lstStyle/>
          <a:p>
            <a:r>
              <a:rPr lang="en-US" dirty="0"/>
              <a:t>Pauli-Z Gate</a:t>
            </a:r>
          </a:p>
        </p:txBody>
      </p:sp>
      <p:sp>
        <p:nvSpPr>
          <p:cNvPr id="3" name="Content Placeholder 2">
            <a:extLst>
              <a:ext uri="{FF2B5EF4-FFF2-40B4-BE49-F238E27FC236}">
                <a16:creationId xmlns:a16="http://schemas.microsoft.com/office/drawing/2014/main" id="{7A778363-8CED-935B-EBAD-361738774C5C}"/>
              </a:ext>
            </a:extLst>
          </p:cNvPr>
          <p:cNvSpPr>
            <a:spLocks noGrp="1"/>
          </p:cNvSpPr>
          <p:nvPr>
            <p:ph sz="half" idx="2"/>
          </p:nvPr>
        </p:nvSpPr>
        <p:spPr>
          <a:xfrm>
            <a:off x="180653" y="1173985"/>
            <a:ext cx="8768137" cy="1392950"/>
          </a:xfrm>
        </p:spPr>
        <p:txBody>
          <a:bodyPr/>
          <a:lstStyle/>
          <a:p>
            <a:r>
              <a:rPr lang="en-US" sz="2000" dirty="0">
                <a:latin typeface="+mn-lt"/>
              </a:rPr>
              <a:t>The Pauli-X Gate represents a 180º Rotation about the Z-Axis.</a:t>
            </a:r>
          </a:p>
          <a:p>
            <a:r>
              <a:rPr lang="en-GB" sz="2000" dirty="0">
                <a:effectLst/>
                <a:latin typeface="+mn-lt"/>
                <a:ea typeface="Times New Roman" panose="02020603050405020304" pitchFamily="18" charset="0"/>
              </a:rPr>
              <a:t>This gate is also called the ‘Phase-Flip’ Gate as it changes the phase by a factor of π</a:t>
            </a:r>
          </a:p>
          <a:p>
            <a:r>
              <a:rPr lang="en-IN" sz="2000" dirty="0">
                <a:latin typeface="+mn-lt"/>
              </a:rPr>
              <a:t>The matrix representation and gate action is shown below:</a:t>
            </a: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r>
              <a:rPr lang="en-IN" sz="2000" dirty="0">
                <a:latin typeface="+mn-lt"/>
              </a:rPr>
              <a:t>This gate is reversible.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BC16E05-EC65-A499-6ED1-5A8BC99D3114}"/>
                  </a:ext>
                </a:extLst>
              </p:cNvPr>
              <p:cNvSpPr txBox="1"/>
              <p:nvPr/>
            </p:nvSpPr>
            <p:spPr>
              <a:xfrm>
                <a:off x="306720" y="3575113"/>
                <a:ext cx="3852431" cy="60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2000" i="1"/>
                        <m:t>𝑍</m:t>
                      </m:r>
                      <m:d>
                        <m:dPr>
                          <m:begChr m:val="|"/>
                          <m:endChr m:val=""/>
                          <m:ctrlPr>
                            <a:rPr lang="en-IN" sz="2000" i="1"/>
                          </m:ctrlPr>
                        </m:dPr>
                        <m:e>
                          <m:d>
                            <m:dPr>
                              <m:begChr m:val=""/>
                              <m:endChr m:val="⟩"/>
                              <m:ctrlPr>
                                <a:rPr lang="en-IN" sz="2000" i="1"/>
                              </m:ctrlPr>
                            </m:dPr>
                            <m:e>
                              <m:r>
                                <a:rPr lang="en-GB" sz="2000" i="1"/>
                                <m:t>0</m:t>
                              </m:r>
                            </m:e>
                          </m:d>
                          <m:r>
                            <a:rPr lang="en-GB" sz="2000" i="1"/>
                            <m:t>=</m:t>
                          </m:r>
                        </m:e>
                      </m:d>
                      <m:d>
                        <m:dPr>
                          <m:begChr m:val="["/>
                          <m:endChr m:val="]"/>
                          <m:ctrlPr>
                            <a:rPr lang="en-IN" sz="2000" i="1"/>
                          </m:ctrlPr>
                        </m:dPr>
                        <m:e>
                          <m:m>
                            <m:mPr>
                              <m:mcs>
                                <m:mc>
                                  <m:mcPr>
                                    <m:count m:val="2"/>
                                    <m:mcJc m:val="center"/>
                                  </m:mcPr>
                                </m:mc>
                              </m:mcs>
                              <m:ctrlPr>
                                <a:rPr lang="en-IN" sz="2000" i="1"/>
                              </m:ctrlPr>
                            </m:mPr>
                            <m:mr>
                              <m:e>
                                <m:r>
                                  <a:rPr lang="en-GB" sz="2000" i="1"/>
                                  <m:t>1</m:t>
                                </m:r>
                              </m:e>
                              <m:e>
                                <m:r>
                                  <a:rPr lang="en-GB" sz="2000" i="1"/>
                                  <m:t>0</m:t>
                                </m:r>
                              </m:e>
                            </m:mr>
                            <m:mr>
                              <m:e>
                                <m:r>
                                  <a:rPr lang="en-GB" sz="2000" i="1"/>
                                  <m:t>0</m:t>
                                </m:r>
                              </m:e>
                              <m:e>
                                <m:r>
                                  <a:rPr lang="en-GB" sz="2000" i="1"/>
                                  <m:t>−1</m:t>
                                </m:r>
                              </m:e>
                            </m:mr>
                          </m:m>
                        </m:e>
                      </m:d>
                      <m:d>
                        <m:dPr>
                          <m:ctrlPr>
                            <a:rPr lang="en-IN" sz="2000" i="1"/>
                          </m:ctrlPr>
                        </m:dPr>
                        <m:e>
                          <m:m>
                            <m:mPr>
                              <m:mcs>
                                <m:mc>
                                  <m:mcPr>
                                    <m:count m:val="1"/>
                                    <m:mcJc m:val="center"/>
                                  </m:mcPr>
                                </m:mc>
                              </m:mcs>
                              <m:ctrlPr>
                                <a:rPr lang="en-IN" sz="2000" i="1"/>
                              </m:ctrlPr>
                            </m:mPr>
                            <m:mr>
                              <m:e>
                                <m:r>
                                  <a:rPr lang="en-GB" sz="2000" i="1"/>
                                  <m:t>1</m:t>
                                </m:r>
                              </m:e>
                            </m:mr>
                            <m:mr>
                              <m:e>
                                <m:r>
                                  <a:rPr lang="en-GB" sz="2000" i="1"/>
                                  <m:t>0</m:t>
                                </m:r>
                              </m:e>
                            </m:mr>
                          </m:m>
                        </m:e>
                      </m:d>
                      <m:r>
                        <a:rPr lang="en-GB" sz="2000" i="1"/>
                        <m:t>=</m:t>
                      </m:r>
                      <m:d>
                        <m:dPr>
                          <m:ctrlPr>
                            <a:rPr lang="en-IN" sz="2000" i="1"/>
                          </m:ctrlPr>
                        </m:dPr>
                        <m:e>
                          <m:m>
                            <m:mPr>
                              <m:mcs>
                                <m:mc>
                                  <m:mcPr>
                                    <m:count m:val="1"/>
                                    <m:mcJc m:val="center"/>
                                  </m:mcPr>
                                </m:mc>
                              </m:mcs>
                              <m:ctrlPr>
                                <a:rPr lang="en-IN" sz="2000" i="1"/>
                              </m:ctrlPr>
                            </m:mPr>
                            <m:mr>
                              <m:e>
                                <m:r>
                                  <a:rPr lang="en-GB" sz="2000" i="1"/>
                                  <m:t>1</m:t>
                                </m:r>
                              </m:e>
                            </m:mr>
                            <m:mr>
                              <m:e>
                                <m:r>
                                  <a:rPr lang="en-GB" sz="2000" i="1"/>
                                  <m:t>0</m:t>
                                </m:r>
                              </m:e>
                            </m:mr>
                          </m:m>
                        </m:e>
                      </m:d>
                      <m:r>
                        <a:rPr lang="en-GB" sz="2000" i="1"/>
                        <m:t>=</m:t>
                      </m:r>
                      <m:d>
                        <m:dPr>
                          <m:begChr m:val="|"/>
                          <m:endChr m:val=""/>
                          <m:ctrlPr>
                            <a:rPr lang="en-IN" sz="2000" i="1"/>
                          </m:ctrlPr>
                        </m:dPr>
                        <m:e>
                          <m:d>
                            <m:dPr>
                              <m:begChr m:val=""/>
                              <m:endChr m:val="⟩"/>
                              <m:ctrlPr>
                                <a:rPr lang="en-IN" sz="2000" i="1"/>
                              </m:ctrlPr>
                            </m:dPr>
                            <m:e>
                              <m:r>
                                <a:rPr lang="en-GB" sz="2000" i="1"/>
                                <m:t>0</m:t>
                              </m:r>
                            </m:e>
                          </m:d>
                        </m:e>
                      </m:d>
                    </m:oMath>
                  </m:oMathPara>
                </a14:m>
                <a:endParaRPr lang="en-US" sz="2000" dirty="0">
                  <a:solidFill>
                    <a:schemeClr val="bg1"/>
                  </a:solidFill>
                </a:endParaRPr>
              </a:p>
            </p:txBody>
          </p:sp>
        </mc:Choice>
        <mc:Fallback>
          <p:sp>
            <p:nvSpPr>
              <p:cNvPr id="6" name="TextBox 5">
                <a:extLst>
                  <a:ext uri="{FF2B5EF4-FFF2-40B4-BE49-F238E27FC236}">
                    <a16:creationId xmlns:a16="http://schemas.microsoft.com/office/drawing/2014/main" id="{4BC16E05-EC65-A499-6ED1-5A8BC99D3114}"/>
                  </a:ext>
                </a:extLst>
              </p:cNvPr>
              <p:cNvSpPr txBox="1">
                <a:spLocks noRot="1" noChangeAspect="1" noMove="1" noResize="1" noEditPoints="1" noAdjustHandles="1" noChangeArrowheads="1" noChangeShapeType="1" noTextEdit="1"/>
              </p:cNvSpPr>
              <p:nvPr/>
            </p:nvSpPr>
            <p:spPr>
              <a:xfrm>
                <a:off x="306720" y="3575113"/>
                <a:ext cx="3852431" cy="605550"/>
              </a:xfrm>
              <a:prstGeom prst="rect">
                <a:avLst/>
              </a:prstGeom>
              <a:blipFill>
                <a:blip r:embed="rId2"/>
                <a:stretch>
                  <a:fillRect l="-2941" t="-54902" r="-4575" b="-941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E66DF1-05B3-7639-CDDF-1124FD6B2D42}"/>
                  </a:ext>
                </a:extLst>
              </p:cNvPr>
              <p:cNvSpPr txBox="1"/>
              <p:nvPr/>
            </p:nvSpPr>
            <p:spPr>
              <a:xfrm>
                <a:off x="306721" y="2617907"/>
                <a:ext cx="4555210" cy="862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GB" sz="2000" i="1" smtClean="0"/>
                        <m:t>𝑍</m:t>
                      </m:r>
                      <m:r>
                        <a:rPr lang="en-GB" sz="2000" i="1" smtClean="0"/>
                        <m:t>=</m:t>
                      </m:r>
                      <m:sSub>
                        <m:sSubPr>
                          <m:ctrlPr>
                            <a:rPr lang="en-IN" sz="2000" i="1"/>
                          </m:ctrlPr>
                        </m:sSubPr>
                        <m:e>
                          <m:r>
                            <a:rPr lang="en-GB" sz="2000" i="1"/>
                            <m:t>𝑅</m:t>
                          </m:r>
                        </m:e>
                        <m:sub>
                          <m:r>
                            <a:rPr lang="en-GB" sz="2000" i="1"/>
                            <m:t>𝑍</m:t>
                          </m:r>
                        </m:sub>
                      </m:sSub>
                      <m:d>
                        <m:dPr>
                          <m:ctrlPr>
                            <a:rPr lang="en-IN" sz="2000" i="1"/>
                          </m:ctrlPr>
                        </m:dPr>
                        <m:e>
                          <m:r>
                            <m:rPr>
                              <m:sty m:val="p"/>
                            </m:rPr>
                            <a:rPr lang="en-GB" sz="2000"/>
                            <m:t>π</m:t>
                          </m:r>
                        </m:e>
                      </m:d>
                      <m:r>
                        <a:rPr lang="en-US" sz="2000" b="0" i="1" smtClean="0">
                          <a:latin typeface="Cambria Math" panose="02040503050406030204" pitchFamily="18" charset="0"/>
                        </a:rPr>
                        <m:t>=</m:t>
                      </m:r>
                      <m:r>
                        <a:rPr lang="en-GB" sz="2000" i="1"/>
                        <m:t> </m:t>
                      </m:r>
                      <m:d>
                        <m:dPr>
                          <m:begChr m:val="["/>
                          <m:endChr m:val="]"/>
                          <m:ctrlPr>
                            <a:rPr lang="en-IN" sz="2000" i="1"/>
                          </m:ctrlPr>
                        </m:dPr>
                        <m:e>
                          <m:m>
                            <m:mPr>
                              <m:mcs>
                                <m:mc>
                                  <m:mcPr>
                                    <m:count m:val="2"/>
                                    <m:mcJc m:val="center"/>
                                  </m:mcPr>
                                </m:mc>
                              </m:mcs>
                              <m:ctrlPr>
                                <a:rPr lang="en-IN" sz="2000" i="1"/>
                              </m:ctrlPr>
                            </m:mPr>
                            <m:mr>
                              <m:e>
                                <m:r>
                                  <a:rPr lang="en-GB" sz="2000" i="1"/>
                                  <m:t>1</m:t>
                                </m:r>
                              </m:e>
                              <m:e>
                                <m:r>
                                  <a:rPr lang="en-GB" sz="2000" i="1"/>
                                  <m:t>0</m:t>
                                </m:r>
                              </m:e>
                            </m:mr>
                            <m:mr>
                              <m:e>
                                <m:r>
                                  <a:rPr lang="en-GB" sz="2000" i="1"/>
                                  <m:t>0</m:t>
                                </m:r>
                              </m:e>
                              <m:e>
                                <m:r>
                                  <a:rPr lang="en-GB" sz="2000" i="1"/>
                                  <m:t>−1</m:t>
                                </m:r>
                              </m:e>
                            </m:mr>
                          </m:m>
                        </m:e>
                      </m:d>
                      <m:r>
                        <a:rPr lang="en-US" sz="2000" b="0" i="1" smtClean="0">
                          <a:latin typeface="Cambria Math" panose="02040503050406030204" pitchFamily="18" charset="0"/>
                        </a:rPr>
                        <m:t>=</m:t>
                      </m:r>
                      <m:d>
                        <m:dPr>
                          <m:begChr m:val="|"/>
                          <m:endChr m:val="|"/>
                          <m:ctrlPr>
                            <a:rPr lang="en-IN" sz="2000" i="1"/>
                          </m:ctrlPr>
                        </m:dPr>
                        <m:e>
                          <m:d>
                            <m:dPr>
                              <m:begChr m:val=""/>
                              <m:endChr m:val="⟩"/>
                              <m:ctrlPr>
                                <a:rPr lang="en-IN" sz="2000" i="1"/>
                              </m:ctrlPr>
                            </m:dPr>
                            <m:e>
                              <m:r>
                                <a:rPr lang="en-GB" sz="2000" i="1"/>
                                <m:t>0</m:t>
                              </m:r>
                            </m:e>
                          </m:d>
                          <m:d>
                            <m:dPr>
                              <m:begChr m:val="⟨"/>
                              <m:endChr m:val=""/>
                              <m:ctrlPr>
                                <a:rPr lang="en-IN" sz="2000" i="1"/>
                              </m:ctrlPr>
                            </m:dPr>
                            <m:e>
                              <m:r>
                                <a:rPr lang="en-GB" sz="2000" i="1"/>
                                <m:t>0</m:t>
                              </m:r>
                            </m:e>
                          </m:d>
                        </m:e>
                      </m:d>
                      <m:r>
                        <a:rPr lang="en-GB" sz="2000" i="1"/>
                        <m:t>−</m:t>
                      </m:r>
                      <m:d>
                        <m:dPr>
                          <m:begChr m:val="|"/>
                          <m:endChr m:val="|"/>
                          <m:ctrlPr>
                            <a:rPr lang="en-IN" sz="2000" i="1"/>
                          </m:ctrlPr>
                        </m:dPr>
                        <m:e>
                          <m:d>
                            <m:dPr>
                              <m:begChr m:val=""/>
                              <m:endChr m:val="⟩"/>
                              <m:ctrlPr>
                                <a:rPr lang="en-IN" sz="2000" i="1"/>
                              </m:ctrlPr>
                            </m:dPr>
                            <m:e>
                              <m:r>
                                <a:rPr lang="en-GB" sz="2000" i="1"/>
                                <m:t>1</m:t>
                              </m:r>
                            </m:e>
                          </m:d>
                          <m:d>
                            <m:dPr>
                              <m:begChr m:val="⟨"/>
                              <m:endChr m:val=""/>
                              <m:ctrlPr>
                                <a:rPr lang="en-IN" sz="2000" i="1"/>
                              </m:ctrlPr>
                            </m:dPr>
                            <m:e>
                              <m:r>
                                <a:rPr lang="en-GB" sz="2000" i="1"/>
                                <m:t>1</m:t>
                              </m:r>
                            </m:e>
                          </m:d>
                        </m:e>
                      </m:d>
                    </m:oMath>
                  </m:oMathPara>
                </a14:m>
                <a:endParaRPr lang="en-IN" sz="2000" dirty="0"/>
              </a:p>
            </p:txBody>
          </p:sp>
        </mc:Choice>
        <mc:Fallback>
          <p:sp>
            <p:nvSpPr>
              <p:cNvPr id="8" name="TextBox 7">
                <a:extLst>
                  <a:ext uri="{FF2B5EF4-FFF2-40B4-BE49-F238E27FC236}">
                    <a16:creationId xmlns:a16="http://schemas.microsoft.com/office/drawing/2014/main" id="{48E66DF1-05B3-7639-CDDF-1124FD6B2D42}"/>
                  </a:ext>
                </a:extLst>
              </p:cNvPr>
              <p:cNvSpPr txBox="1">
                <a:spLocks noRot="1" noChangeAspect="1" noMove="1" noResize="1" noEditPoints="1" noAdjustHandles="1" noChangeArrowheads="1" noChangeShapeType="1" noTextEdit="1"/>
              </p:cNvSpPr>
              <p:nvPr/>
            </p:nvSpPr>
            <p:spPr>
              <a:xfrm>
                <a:off x="306721" y="2617907"/>
                <a:ext cx="4555210" cy="862159"/>
              </a:xfrm>
              <a:prstGeom prst="rect">
                <a:avLst/>
              </a:prstGeom>
              <a:blipFill>
                <a:blip r:embed="rId3"/>
                <a:stretch>
                  <a:fillRect t="-18056" r="-554" b="-597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9924A7D-A878-E5B5-0B1E-6FB3C722338D}"/>
                  </a:ext>
                </a:extLst>
              </p:cNvPr>
              <p:cNvSpPr txBox="1"/>
              <p:nvPr/>
            </p:nvSpPr>
            <p:spPr>
              <a:xfrm>
                <a:off x="306718" y="4283841"/>
                <a:ext cx="3852431" cy="554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i="1"/>
                        <m:t>𝑍</m:t>
                      </m:r>
                      <m:d>
                        <m:dPr>
                          <m:begChr m:val="|"/>
                          <m:endChr m:val=""/>
                          <m:ctrlPr>
                            <a:rPr lang="en-IN" i="1"/>
                          </m:ctrlPr>
                        </m:dPr>
                        <m:e>
                          <m:d>
                            <m:dPr>
                              <m:begChr m:val=""/>
                              <m:endChr m:val="⟩"/>
                              <m:ctrlPr>
                                <a:rPr lang="en-IN" i="1"/>
                              </m:ctrlPr>
                            </m:dPr>
                            <m:e>
                              <m:r>
                                <a:rPr lang="en-GB" i="1"/>
                                <m:t>1</m:t>
                              </m:r>
                            </m:e>
                          </m:d>
                          <m:r>
                            <a:rPr lang="en-GB" i="1"/>
                            <m:t>=</m:t>
                          </m:r>
                        </m:e>
                      </m:d>
                      <m:d>
                        <m:dPr>
                          <m:begChr m:val="["/>
                          <m:endChr m:val="]"/>
                          <m:ctrlPr>
                            <a:rPr lang="en-IN" i="1"/>
                          </m:ctrlPr>
                        </m:dPr>
                        <m:e>
                          <m:m>
                            <m:mPr>
                              <m:mcs>
                                <m:mc>
                                  <m:mcPr>
                                    <m:count m:val="2"/>
                                    <m:mcJc m:val="center"/>
                                  </m:mcPr>
                                </m:mc>
                              </m:mcs>
                              <m:ctrlPr>
                                <a:rPr lang="en-IN" i="1"/>
                              </m:ctrlPr>
                            </m:mPr>
                            <m:mr>
                              <m:e>
                                <m:r>
                                  <a:rPr lang="en-GB" i="1"/>
                                  <m:t>1</m:t>
                                </m:r>
                              </m:e>
                              <m:e>
                                <m:r>
                                  <a:rPr lang="en-GB" i="1"/>
                                  <m:t>0</m:t>
                                </m:r>
                              </m:e>
                            </m:mr>
                            <m:mr>
                              <m:e>
                                <m:r>
                                  <a:rPr lang="en-GB" i="1"/>
                                  <m:t>0</m:t>
                                </m:r>
                              </m:e>
                              <m:e>
                                <m:r>
                                  <a:rPr lang="en-GB" i="1"/>
                                  <m:t>−1</m:t>
                                </m:r>
                              </m:e>
                            </m:mr>
                          </m:m>
                        </m:e>
                      </m:d>
                      <m:d>
                        <m:dPr>
                          <m:ctrlPr>
                            <a:rPr lang="en-IN" i="1"/>
                          </m:ctrlPr>
                        </m:dPr>
                        <m:e>
                          <m:m>
                            <m:mPr>
                              <m:mcs>
                                <m:mc>
                                  <m:mcPr>
                                    <m:count m:val="1"/>
                                    <m:mcJc m:val="center"/>
                                  </m:mcPr>
                                </m:mc>
                              </m:mcs>
                              <m:ctrlPr>
                                <a:rPr lang="en-IN" i="1"/>
                              </m:ctrlPr>
                            </m:mPr>
                            <m:mr>
                              <m:e>
                                <m:r>
                                  <a:rPr lang="en-GB" i="1"/>
                                  <m:t>0</m:t>
                                </m:r>
                              </m:e>
                            </m:mr>
                            <m:mr>
                              <m:e>
                                <m:r>
                                  <a:rPr lang="en-GB" i="1"/>
                                  <m:t>1</m:t>
                                </m:r>
                              </m:e>
                            </m:mr>
                          </m:m>
                        </m:e>
                      </m:d>
                      <m:r>
                        <a:rPr lang="en-GB" i="1"/>
                        <m:t>=</m:t>
                      </m:r>
                      <m:d>
                        <m:dPr>
                          <m:ctrlPr>
                            <a:rPr lang="en-IN" i="1"/>
                          </m:ctrlPr>
                        </m:dPr>
                        <m:e>
                          <m:m>
                            <m:mPr>
                              <m:mcs>
                                <m:mc>
                                  <m:mcPr>
                                    <m:count m:val="1"/>
                                    <m:mcJc m:val="center"/>
                                  </m:mcPr>
                                </m:mc>
                              </m:mcs>
                              <m:ctrlPr>
                                <a:rPr lang="en-IN" i="1"/>
                              </m:ctrlPr>
                            </m:mPr>
                            <m:mr>
                              <m:e>
                                <m:r>
                                  <a:rPr lang="en-GB" i="1"/>
                                  <m:t>0</m:t>
                                </m:r>
                              </m:e>
                            </m:mr>
                            <m:mr>
                              <m:e>
                                <m:r>
                                  <a:rPr lang="en-GB" i="1"/>
                                  <m:t>−1</m:t>
                                </m:r>
                              </m:e>
                            </m:mr>
                          </m:m>
                        </m:e>
                      </m:d>
                      <m:r>
                        <a:rPr lang="en-GB" i="1"/>
                        <m:t>=−</m:t>
                      </m:r>
                      <m:d>
                        <m:dPr>
                          <m:begChr m:val="|"/>
                          <m:endChr m:val=""/>
                          <m:ctrlPr>
                            <a:rPr lang="en-IN" i="1"/>
                          </m:ctrlPr>
                        </m:dPr>
                        <m:e>
                          <m:d>
                            <m:dPr>
                              <m:begChr m:val=""/>
                              <m:endChr m:val="⟩"/>
                              <m:ctrlPr>
                                <a:rPr lang="en-IN" i="1"/>
                              </m:ctrlPr>
                            </m:dPr>
                            <m:e>
                              <m:r>
                                <a:rPr lang="en-GB" i="1"/>
                                <m:t>1</m:t>
                              </m:r>
                            </m:e>
                          </m:d>
                        </m:e>
                      </m:d>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99924A7D-A878-E5B5-0B1E-6FB3C722338D}"/>
                  </a:ext>
                </a:extLst>
              </p:cNvPr>
              <p:cNvSpPr txBox="1">
                <a:spLocks noRot="1" noChangeAspect="1" noMove="1" noResize="1" noEditPoints="1" noAdjustHandles="1" noChangeArrowheads="1" noChangeShapeType="1" noTextEdit="1"/>
              </p:cNvSpPr>
              <p:nvPr/>
            </p:nvSpPr>
            <p:spPr>
              <a:xfrm>
                <a:off x="306718" y="4283841"/>
                <a:ext cx="3852431" cy="554254"/>
              </a:xfrm>
              <a:prstGeom prst="rect">
                <a:avLst/>
              </a:prstGeom>
              <a:blipFill>
                <a:blip r:embed="rId4"/>
                <a:stretch>
                  <a:fillRect l="-1961" t="-53191" r="-3268" b="-872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66BC9EA-B9F1-D58E-0E2E-E91718A0C395}"/>
                  </a:ext>
                </a:extLst>
              </p:cNvPr>
              <p:cNvSpPr txBox="1"/>
              <p:nvPr/>
            </p:nvSpPr>
            <p:spPr>
              <a:xfrm>
                <a:off x="306717" y="4975287"/>
                <a:ext cx="3852431" cy="40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𝑍</m:t>
                      </m:r>
                      <m:d>
                        <m:dPr>
                          <m:ctrlPr>
                            <a:rPr lang="en-US" sz="2000" b="0" i="1" smtClean="0">
                              <a:latin typeface="Cambria Math" panose="02040503050406030204" pitchFamily="18" charset="0"/>
                            </a:rPr>
                          </m:ctrlPr>
                        </m:dPr>
                        <m:e>
                          <m:r>
                            <a:rPr lang="en-GB" sz="2000" i="1">
                              <a:latin typeface="Cambria Math" panose="02040503050406030204" pitchFamily="18" charset="0"/>
                            </a:rPr>
                            <m:t>𝛼</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0</m:t>
                                  </m:r>
                                </m:e>
                              </m:d>
                            </m:e>
                          </m:d>
                          <m:r>
                            <a:rPr lang="en-GB" sz="2000" i="1">
                              <a:latin typeface="Cambria Math" panose="02040503050406030204" pitchFamily="18" charset="0"/>
                            </a:rPr>
                            <m:t>+</m:t>
                          </m:r>
                          <m:r>
                            <a:rPr lang="en-GB" sz="2000" i="1">
                              <a:latin typeface="Cambria Math" panose="02040503050406030204" pitchFamily="18" charset="0"/>
                            </a:rPr>
                            <m:t>𝛽</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1</m:t>
                                  </m:r>
                                </m:e>
                              </m:d>
                            </m:e>
                          </m:d>
                        </m:e>
                      </m:d>
                      <m:r>
                        <a:rPr lang="en-US" sz="2000" b="0" i="1" smtClean="0">
                          <a:latin typeface="Cambria Math" panose="02040503050406030204" pitchFamily="18" charset="0"/>
                        </a:rPr>
                        <m:t>=</m:t>
                      </m:r>
                      <m:r>
                        <a:rPr lang="en-GB" sz="2000" i="1">
                          <a:latin typeface="Cambria Math" panose="02040503050406030204" pitchFamily="18" charset="0"/>
                        </a:rPr>
                        <m:t>𝛼</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0</m:t>
                              </m:r>
                            </m:e>
                          </m:d>
                        </m:e>
                      </m:d>
                      <m:r>
                        <a:rPr lang="en-US" sz="2000" b="0" i="1" smtClean="0">
                          <a:latin typeface="Cambria Math" panose="02040503050406030204" pitchFamily="18" charset="0"/>
                        </a:rPr>
                        <m:t>−</m:t>
                      </m:r>
                      <m:r>
                        <a:rPr lang="en-GB" sz="2000" i="1">
                          <a:latin typeface="Cambria Math" panose="02040503050406030204" pitchFamily="18" charset="0"/>
                        </a:rPr>
                        <m:t>𝛽</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1</m:t>
                              </m:r>
                            </m:e>
                          </m:d>
                        </m:e>
                      </m:d>
                    </m:oMath>
                  </m:oMathPara>
                </a14:m>
                <a:endParaRPr lang="en-US" sz="2000" dirty="0"/>
              </a:p>
            </p:txBody>
          </p:sp>
        </mc:Choice>
        <mc:Fallback>
          <p:sp>
            <p:nvSpPr>
              <p:cNvPr id="12" name="TextBox 11">
                <a:extLst>
                  <a:ext uri="{FF2B5EF4-FFF2-40B4-BE49-F238E27FC236}">
                    <a16:creationId xmlns:a16="http://schemas.microsoft.com/office/drawing/2014/main" id="{466BC9EA-B9F1-D58E-0E2E-E91718A0C395}"/>
                  </a:ext>
                </a:extLst>
              </p:cNvPr>
              <p:cNvSpPr txBox="1">
                <a:spLocks noRot="1" noChangeAspect="1" noMove="1" noResize="1" noEditPoints="1" noAdjustHandles="1" noChangeArrowheads="1" noChangeShapeType="1" noTextEdit="1"/>
              </p:cNvSpPr>
              <p:nvPr/>
            </p:nvSpPr>
            <p:spPr>
              <a:xfrm>
                <a:off x="306717" y="4975287"/>
                <a:ext cx="3852431" cy="400110"/>
              </a:xfrm>
              <a:prstGeom prst="rect">
                <a:avLst/>
              </a:prstGeom>
              <a:blipFill>
                <a:blip r:embed="rId5"/>
                <a:stretch>
                  <a:fillRect t="-102857" r="-980" b="-160000"/>
                </a:stretch>
              </a:blipFill>
            </p:spPr>
            <p:txBody>
              <a:bodyPr/>
              <a:lstStyle/>
              <a:p>
                <a:r>
                  <a:rPr lang="en-US">
                    <a:noFill/>
                  </a:rPr>
                  <a:t> </a:t>
                </a:r>
              </a:p>
            </p:txBody>
          </p:sp>
        </mc:Fallback>
      </mc:AlternateContent>
      <p:pic>
        <p:nvPicPr>
          <p:cNvPr id="4" name="Graphic 26">
            <a:extLst>
              <a:ext uri="{FF2B5EF4-FFF2-40B4-BE49-F238E27FC236}">
                <a16:creationId xmlns:a16="http://schemas.microsoft.com/office/drawing/2014/main" id="{25833666-8D8E-F221-A461-E3EDA10357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9321" y="3314503"/>
            <a:ext cx="2612078" cy="1536516"/>
          </a:xfrm>
          <a:prstGeom prst="rect">
            <a:avLst/>
          </a:prstGeom>
        </p:spPr>
      </p:pic>
      <p:sp>
        <p:nvSpPr>
          <p:cNvPr id="5" name="TextBox 4">
            <a:hlinkClick r:id="rId8" action="ppaction://hlinksldjump"/>
            <a:extLst>
              <a:ext uri="{FF2B5EF4-FFF2-40B4-BE49-F238E27FC236}">
                <a16:creationId xmlns:a16="http://schemas.microsoft.com/office/drawing/2014/main" id="{3327F327-326B-9998-CF01-D2042A3E7F7A}"/>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1207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114E857-07D6-BD65-3776-25C675495913}"/>
              </a:ext>
            </a:extLst>
          </p:cNvPr>
          <p:cNvSpPr/>
          <p:nvPr/>
        </p:nvSpPr>
        <p:spPr>
          <a:xfrm>
            <a:off x="5539465" y="2625208"/>
            <a:ext cx="2731791" cy="27501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Symbol: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B6870428-C65E-D3FE-EFE7-4FDAB39A7499}"/>
              </a:ext>
            </a:extLst>
          </p:cNvPr>
          <p:cNvSpPr>
            <a:spLocks noGrp="1"/>
          </p:cNvSpPr>
          <p:nvPr>
            <p:ph type="title"/>
          </p:nvPr>
        </p:nvSpPr>
        <p:spPr/>
        <p:txBody>
          <a:bodyPr/>
          <a:lstStyle/>
          <a:p>
            <a:r>
              <a:rPr lang="en-US" dirty="0"/>
              <a:t>Pauli-Y Gate</a:t>
            </a:r>
          </a:p>
        </p:txBody>
      </p:sp>
      <p:sp>
        <p:nvSpPr>
          <p:cNvPr id="3" name="Content Placeholder 2">
            <a:extLst>
              <a:ext uri="{FF2B5EF4-FFF2-40B4-BE49-F238E27FC236}">
                <a16:creationId xmlns:a16="http://schemas.microsoft.com/office/drawing/2014/main" id="{7A778363-8CED-935B-EBAD-361738774C5C}"/>
              </a:ext>
            </a:extLst>
          </p:cNvPr>
          <p:cNvSpPr>
            <a:spLocks noGrp="1"/>
          </p:cNvSpPr>
          <p:nvPr>
            <p:ph sz="half" idx="2"/>
          </p:nvPr>
        </p:nvSpPr>
        <p:spPr>
          <a:xfrm>
            <a:off x="180653" y="1173984"/>
            <a:ext cx="8768137" cy="1502309"/>
          </a:xfrm>
        </p:spPr>
        <p:txBody>
          <a:bodyPr/>
          <a:lstStyle/>
          <a:p>
            <a:r>
              <a:rPr lang="en-US" sz="2000" dirty="0">
                <a:latin typeface="+mn-lt"/>
              </a:rPr>
              <a:t>The Pauli-Y Gate represents a 180º Rotation about the Y-Axis.</a:t>
            </a:r>
          </a:p>
          <a:p>
            <a:r>
              <a:rPr lang="en-GB" sz="2000" dirty="0">
                <a:effectLst/>
                <a:latin typeface="+mn-lt"/>
                <a:ea typeface="Times New Roman" panose="02020603050405020304" pitchFamily="18" charset="0"/>
              </a:rPr>
              <a:t>This gate </a:t>
            </a:r>
            <a:r>
              <a:rPr lang="en-US" sz="2000" dirty="0">
                <a:effectLst/>
                <a:latin typeface="+mn-lt"/>
                <a:ea typeface="Times New Roman" panose="02020603050405020304" pitchFamily="18" charset="0"/>
              </a:rPr>
              <a:t>does both a bit and a phase flip. It can be used when we wish to flip the bits and bring about an additional phase of π.</a:t>
            </a:r>
            <a:endParaRPr lang="en-IN" sz="2000" dirty="0">
              <a:effectLst/>
              <a:latin typeface="+mn-lt"/>
            </a:endParaRPr>
          </a:p>
          <a:p>
            <a:pPr marL="0" indent="0">
              <a:buNone/>
            </a:pPr>
            <a:r>
              <a:rPr lang="en-IN" sz="2000" dirty="0">
                <a:latin typeface="+mn-lt"/>
              </a:rPr>
              <a:t>The matrix representation and gate action is shown below:</a:t>
            </a: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r>
              <a:rPr lang="en-IN" sz="2000" dirty="0">
                <a:latin typeface="+mn-lt"/>
              </a:rPr>
              <a:t>This gate is reversible.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BC16E05-EC65-A499-6ED1-5A8BC99D3114}"/>
                  </a:ext>
                </a:extLst>
              </p:cNvPr>
              <p:cNvSpPr txBox="1"/>
              <p:nvPr/>
            </p:nvSpPr>
            <p:spPr>
              <a:xfrm>
                <a:off x="306720" y="3575113"/>
                <a:ext cx="3852431" cy="60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2000" i="1"/>
                        <m:t>𝑌</m:t>
                      </m:r>
                      <m:d>
                        <m:dPr>
                          <m:begChr m:val="|"/>
                          <m:endChr m:val=""/>
                          <m:ctrlPr>
                            <a:rPr lang="en-IN" sz="2000" i="1"/>
                          </m:ctrlPr>
                        </m:dPr>
                        <m:e>
                          <m:d>
                            <m:dPr>
                              <m:begChr m:val=""/>
                              <m:endChr m:val="⟩"/>
                              <m:ctrlPr>
                                <a:rPr lang="en-IN" sz="2000" i="1"/>
                              </m:ctrlPr>
                            </m:dPr>
                            <m:e>
                              <m:r>
                                <a:rPr lang="en-GB" sz="2000" i="1"/>
                                <m:t>0</m:t>
                              </m:r>
                            </m:e>
                          </m:d>
                          <m:r>
                            <a:rPr lang="en-GB" sz="2000" i="1"/>
                            <m:t>=</m:t>
                          </m:r>
                        </m:e>
                      </m:d>
                      <m:d>
                        <m:dPr>
                          <m:begChr m:val="["/>
                          <m:endChr m:val="]"/>
                          <m:ctrlPr>
                            <a:rPr lang="en-IN" sz="2000" i="1"/>
                          </m:ctrlPr>
                        </m:dPr>
                        <m:e>
                          <m:m>
                            <m:mPr>
                              <m:mcs>
                                <m:mc>
                                  <m:mcPr>
                                    <m:count m:val="2"/>
                                    <m:mcJc m:val="center"/>
                                  </m:mcPr>
                                </m:mc>
                              </m:mcs>
                              <m:ctrlPr>
                                <a:rPr lang="en-IN" sz="2000" i="1"/>
                              </m:ctrlPr>
                            </m:mPr>
                            <m:mr>
                              <m:e>
                                <m:r>
                                  <a:rPr lang="en-GB" sz="2000" i="1"/>
                                  <m:t>0</m:t>
                                </m:r>
                              </m:e>
                              <m:e>
                                <m:r>
                                  <a:rPr lang="en-GB" sz="2000" i="1"/>
                                  <m:t>−</m:t>
                                </m:r>
                                <m:r>
                                  <a:rPr lang="en-GB" sz="2000" i="1"/>
                                  <m:t>𝑖</m:t>
                                </m:r>
                              </m:e>
                            </m:mr>
                            <m:mr>
                              <m:e>
                                <m:r>
                                  <a:rPr lang="en-GB" sz="2000" i="1"/>
                                  <m:t>𝑖</m:t>
                                </m:r>
                              </m:e>
                              <m:e>
                                <m:r>
                                  <a:rPr lang="en-GB" sz="2000" i="1"/>
                                  <m:t>0</m:t>
                                </m:r>
                              </m:e>
                            </m:mr>
                          </m:m>
                        </m:e>
                      </m:d>
                      <m:d>
                        <m:dPr>
                          <m:ctrlPr>
                            <a:rPr lang="en-IN" sz="2000" i="1"/>
                          </m:ctrlPr>
                        </m:dPr>
                        <m:e>
                          <m:m>
                            <m:mPr>
                              <m:mcs>
                                <m:mc>
                                  <m:mcPr>
                                    <m:count m:val="1"/>
                                    <m:mcJc m:val="center"/>
                                  </m:mcPr>
                                </m:mc>
                              </m:mcs>
                              <m:ctrlPr>
                                <a:rPr lang="en-IN" sz="2000" i="1"/>
                              </m:ctrlPr>
                            </m:mPr>
                            <m:mr>
                              <m:e>
                                <m:r>
                                  <a:rPr lang="en-GB" sz="2000" i="1"/>
                                  <m:t>1</m:t>
                                </m:r>
                              </m:e>
                            </m:mr>
                            <m:mr>
                              <m:e>
                                <m:r>
                                  <a:rPr lang="en-GB" sz="2000" i="1"/>
                                  <m:t>0</m:t>
                                </m:r>
                              </m:e>
                            </m:mr>
                          </m:m>
                        </m:e>
                      </m:d>
                      <m:r>
                        <a:rPr lang="en-GB" sz="2000" i="1"/>
                        <m:t>=</m:t>
                      </m:r>
                      <m:d>
                        <m:dPr>
                          <m:ctrlPr>
                            <a:rPr lang="en-IN" sz="2000" i="1"/>
                          </m:ctrlPr>
                        </m:dPr>
                        <m:e>
                          <m:m>
                            <m:mPr>
                              <m:mcs>
                                <m:mc>
                                  <m:mcPr>
                                    <m:count m:val="1"/>
                                    <m:mcJc m:val="center"/>
                                  </m:mcPr>
                                </m:mc>
                              </m:mcs>
                              <m:ctrlPr>
                                <a:rPr lang="en-IN" sz="2000" i="1"/>
                              </m:ctrlPr>
                            </m:mPr>
                            <m:mr>
                              <m:e>
                                <m:r>
                                  <a:rPr lang="en-GB" sz="2000" i="1"/>
                                  <m:t>0</m:t>
                                </m:r>
                              </m:e>
                            </m:mr>
                            <m:mr>
                              <m:e>
                                <m:r>
                                  <a:rPr lang="en-GB" sz="2000" i="1"/>
                                  <m:t>𝑖</m:t>
                                </m:r>
                              </m:e>
                            </m:mr>
                          </m:m>
                        </m:e>
                      </m:d>
                      <m:r>
                        <a:rPr lang="en-GB" sz="2000" i="1"/>
                        <m:t>=</m:t>
                      </m:r>
                      <m:r>
                        <a:rPr lang="en-GB" sz="2000" i="1"/>
                        <m:t>𝑖</m:t>
                      </m:r>
                      <m:d>
                        <m:dPr>
                          <m:begChr m:val="|"/>
                          <m:endChr m:val=""/>
                          <m:ctrlPr>
                            <a:rPr lang="en-IN" sz="2000" i="1"/>
                          </m:ctrlPr>
                        </m:dPr>
                        <m:e>
                          <m:d>
                            <m:dPr>
                              <m:begChr m:val=""/>
                              <m:endChr m:val="⟩"/>
                              <m:ctrlPr>
                                <a:rPr lang="en-IN" sz="2000" i="1"/>
                              </m:ctrlPr>
                            </m:dPr>
                            <m:e>
                              <m:r>
                                <a:rPr lang="en-GB" sz="2000" i="1"/>
                                <m:t>1</m:t>
                              </m:r>
                            </m:e>
                          </m:d>
                        </m:e>
                      </m:d>
                    </m:oMath>
                  </m:oMathPara>
                </a14:m>
                <a:endParaRPr lang="en-US" sz="2000" dirty="0">
                  <a:solidFill>
                    <a:schemeClr val="bg1"/>
                  </a:solidFill>
                </a:endParaRPr>
              </a:p>
            </p:txBody>
          </p:sp>
        </mc:Choice>
        <mc:Fallback>
          <p:sp>
            <p:nvSpPr>
              <p:cNvPr id="6" name="TextBox 5">
                <a:extLst>
                  <a:ext uri="{FF2B5EF4-FFF2-40B4-BE49-F238E27FC236}">
                    <a16:creationId xmlns:a16="http://schemas.microsoft.com/office/drawing/2014/main" id="{4BC16E05-EC65-A499-6ED1-5A8BC99D3114}"/>
                  </a:ext>
                </a:extLst>
              </p:cNvPr>
              <p:cNvSpPr txBox="1">
                <a:spLocks noRot="1" noChangeAspect="1" noMove="1" noResize="1" noEditPoints="1" noAdjustHandles="1" noChangeArrowheads="1" noChangeShapeType="1" noTextEdit="1"/>
              </p:cNvSpPr>
              <p:nvPr/>
            </p:nvSpPr>
            <p:spPr>
              <a:xfrm>
                <a:off x="306720" y="3575113"/>
                <a:ext cx="3852431" cy="605550"/>
              </a:xfrm>
              <a:prstGeom prst="rect">
                <a:avLst/>
              </a:prstGeom>
              <a:blipFill>
                <a:blip r:embed="rId2"/>
                <a:stretch>
                  <a:fillRect l="-3268" t="-54902" r="-4902" b="-941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E66DF1-05B3-7639-CDDF-1124FD6B2D42}"/>
                  </a:ext>
                </a:extLst>
              </p:cNvPr>
              <p:cNvSpPr txBox="1"/>
              <p:nvPr/>
            </p:nvSpPr>
            <p:spPr>
              <a:xfrm>
                <a:off x="306721" y="2627058"/>
                <a:ext cx="4678129" cy="862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GB" sz="2000" i="1"/>
                        <m:t>𝑌</m:t>
                      </m:r>
                      <m:r>
                        <a:rPr lang="en-GB" sz="2000" i="1"/>
                        <m:t>=</m:t>
                      </m:r>
                      <m:sSub>
                        <m:sSubPr>
                          <m:ctrlPr>
                            <a:rPr lang="en-IN" sz="2000" i="1"/>
                          </m:ctrlPr>
                        </m:sSubPr>
                        <m:e>
                          <m:r>
                            <a:rPr lang="en-GB" sz="2000" i="1"/>
                            <m:t>𝑅</m:t>
                          </m:r>
                        </m:e>
                        <m:sub>
                          <m:r>
                            <a:rPr lang="en-GB" sz="2000" i="1"/>
                            <m:t>𝑌</m:t>
                          </m:r>
                        </m:sub>
                      </m:sSub>
                      <m:d>
                        <m:dPr>
                          <m:ctrlPr>
                            <a:rPr lang="en-IN" sz="2000" i="1"/>
                          </m:ctrlPr>
                        </m:dPr>
                        <m:e>
                          <m:r>
                            <m:rPr>
                              <m:sty m:val="p"/>
                            </m:rPr>
                            <a:rPr lang="en-GB" sz="2000"/>
                            <m:t>π</m:t>
                          </m:r>
                        </m:e>
                      </m:d>
                      <m:r>
                        <a:rPr lang="en-GB" sz="2000" i="1"/>
                        <m:t>=</m:t>
                      </m:r>
                      <m:d>
                        <m:dPr>
                          <m:begChr m:val="["/>
                          <m:endChr m:val="]"/>
                          <m:ctrlPr>
                            <a:rPr lang="en-IN" sz="2000" i="1"/>
                          </m:ctrlPr>
                        </m:dPr>
                        <m:e>
                          <m:m>
                            <m:mPr>
                              <m:mcs>
                                <m:mc>
                                  <m:mcPr>
                                    <m:count m:val="2"/>
                                    <m:mcJc m:val="center"/>
                                  </m:mcPr>
                                </m:mc>
                              </m:mcs>
                              <m:ctrlPr>
                                <a:rPr lang="en-IN" sz="2000" i="1"/>
                              </m:ctrlPr>
                            </m:mPr>
                            <m:mr>
                              <m:e>
                                <m:r>
                                  <a:rPr lang="en-GB" sz="2000" i="1"/>
                                  <m:t>0</m:t>
                                </m:r>
                              </m:e>
                              <m:e>
                                <m:r>
                                  <a:rPr lang="en-GB" sz="2000" i="1"/>
                                  <m:t>−</m:t>
                                </m:r>
                                <m:r>
                                  <a:rPr lang="en-GB" sz="2000" i="1"/>
                                  <m:t>𝑖</m:t>
                                </m:r>
                              </m:e>
                            </m:mr>
                            <m:mr>
                              <m:e>
                                <m:r>
                                  <a:rPr lang="en-GB" sz="2000" i="1"/>
                                  <m:t>𝑖</m:t>
                                </m:r>
                              </m:e>
                              <m:e>
                                <m:r>
                                  <a:rPr lang="en-GB" sz="2000" i="1"/>
                                  <m:t>0</m:t>
                                </m:r>
                              </m:e>
                            </m:mr>
                          </m:m>
                        </m:e>
                      </m:d>
                      <m:r>
                        <a:rPr lang="en-US" sz="2000" b="0" i="0" smtClean="0">
                          <a:solidFill>
                            <a:schemeClr val="bg1"/>
                          </a:solidFill>
                          <a:latin typeface="Cambria Math" panose="02040503050406030204" pitchFamily="18" charset="0"/>
                          <a:ea typeface="Times New Roman" panose="02020603050405020304" pitchFamily="18" charset="0"/>
                        </a:rPr>
                        <m:t>=</m:t>
                      </m:r>
                      <m:r>
                        <a:rPr lang="en-GB" sz="2000" i="1"/>
                        <m:t>𝑖</m:t>
                      </m:r>
                      <m:d>
                        <m:dPr>
                          <m:begChr m:val="|"/>
                          <m:endChr m:val="|"/>
                          <m:ctrlPr>
                            <a:rPr lang="en-IN" sz="2000" i="1"/>
                          </m:ctrlPr>
                        </m:dPr>
                        <m:e>
                          <m:d>
                            <m:dPr>
                              <m:begChr m:val=""/>
                              <m:endChr m:val="⟩"/>
                              <m:ctrlPr>
                                <a:rPr lang="en-IN" sz="2000" i="1"/>
                              </m:ctrlPr>
                            </m:dPr>
                            <m:e>
                              <m:r>
                                <a:rPr lang="en-GB" sz="2000" i="1"/>
                                <m:t>1</m:t>
                              </m:r>
                            </m:e>
                          </m:d>
                          <m:d>
                            <m:dPr>
                              <m:begChr m:val="⟨"/>
                              <m:endChr m:val=""/>
                              <m:ctrlPr>
                                <a:rPr lang="en-IN" sz="2000" i="1"/>
                              </m:ctrlPr>
                            </m:dPr>
                            <m:e>
                              <m:r>
                                <a:rPr lang="en-GB" sz="2000" i="1"/>
                                <m:t>0</m:t>
                              </m:r>
                            </m:e>
                          </m:d>
                        </m:e>
                      </m:d>
                      <m:r>
                        <a:rPr lang="en-GB" sz="2000" i="1"/>
                        <m:t>−</m:t>
                      </m:r>
                      <m:r>
                        <a:rPr lang="en-GB" sz="2000" i="1"/>
                        <m:t>𝑖</m:t>
                      </m:r>
                      <m:d>
                        <m:dPr>
                          <m:begChr m:val="|"/>
                          <m:endChr m:val="|"/>
                          <m:ctrlPr>
                            <a:rPr lang="en-IN" sz="2000" i="1"/>
                          </m:ctrlPr>
                        </m:dPr>
                        <m:e>
                          <m:d>
                            <m:dPr>
                              <m:begChr m:val=""/>
                              <m:endChr m:val="⟩"/>
                              <m:ctrlPr>
                                <a:rPr lang="en-IN" sz="2000" i="1"/>
                              </m:ctrlPr>
                            </m:dPr>
                            <m:e>
                              <m:r>
                                <a:rPr lang="en-GB" sz="2000" i="1"/>
                                <m:t>0</m:t>
                              </m:r>
                            </m:e>
                          </m:d>
                          <m:d>
                            <m:dPr>
                              <m:begChr m:val="⟨"/>
                              <m:endChr m:val=""/>
                              <m:ctrlPr>
                                <a:rPr lang="en-IN" sz="2000" i="1"/>
                              </m:ctrlPr>
                            </m:dPr>
                            <m:e>
                              <m:r>
                                <a:rPr lang="en-GB" sz="2000" i="1"/>
                                <m:t>1</m:t>
                              </m:r>
                            </m:e>
                          </m:d>
                        </m:e>
                      </m:d>
                    </m:oMath>
                  </m:oMathPara>
                </a14:m>
                <a:endParaRPr lang="en-IN" sz="2000" dirty="0">
                  <a:solidFill>
                    <a:schemeClr val="bg1"/>
                  </a:solidFill>
                </a:endParaRPr>
              </a:p>
            </p:txBody>
          </p:sp>
        </mc:Choice>
        <mc:Fallback>
          <p:sp>
            <p:nvSpPr>
              <p:cNvPr id="8" name="TextBox 7">
                <a:extLst>
                  <a:ext uri="{FF2B5EF4-FFF2-40B4-BE49-F238E27FC236}">
                    <a16:creationId xmlns:a16="http://schemas.microsoft.com/office/drawing/2014/main" id="{48E66DF1-05B3-7639-CDDF-1124FD6B2D42}"/>
                  </a:ext>
                </a:extLst>
              </p:cNvPr>
              <p:cNvSpPr txBox="1">
                <a:spLocks noRot="1" noChangeAspect="1" noMove="1" noResize="1" noEditPoints="1" noAdjustHandles="1" noChangeArrowheads="1" noChangeShapeType="1" noTextEdit="1"/>
              </p:cNvSpPr>
              <p:nvPr/>
            </p:nvSpPr>
            <p:spPr>
              <a:xfrm>
                <a:off x="306721" y="2627058"/>
                <a:ext cx="4678129" cy="862159"/>
              </a:xfrm>
              <a:prstGeom prst="rect">
                <a:avLst/>
              </a:prstGeom>
              <a:blipFill>
                <a:blip r:embed="rId3"/>
                <a:stretch>
                  <a:fillRect t="-18310" b="-605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9924A7D-A878-E5B5-0B1E-6FB3C722338D}"/>
                  </a:ext>
                </a:extLst>
              </p:cNvPr>
              <p:cNvSpPr txBox="1"/>
              <p:nvPr/>
            </p:nvSpPr>
            <p:spPr>
              <a:xfrm>
                <a:off x="306718" y="4283841"/>
                <a:ext cx="3852431" cy="579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900" i="1"/>
                        <m:t>𝑌</m:t>
                      </m:r>
                      <m:d>
                        <m:dPr>
                          <m:begChr m:val="|"/>
                          <m:endChr m:val=""/>
                          <m:ctrlPr>
                            <a:rPr lang="en-IN" sz="1900" i="1"/>
                          </m:ctrlPr>
                        </m:dPr>
                        <m:e>
                          <m:d>
                            <m:dPr>
                              <m:begChr m:val=""/>
                              <m:endChr m:val="⟩"/>
                              <m:ctrlPr>
                                <a:rPr lang="en-IN" sz="1900" i="1"/>
                              </m:ctrlPr>
                            </m:dPr>
                            <m:e>
                              <m:r>
                                <a:rPr lang="en-GB" sz="1900" i="1"/>
                                <m:t>1</m:t>
                              </m:r>
                            </m:e>
                          </m:d>
                          <m:r>
                            <a:rPr lang="en-GB" sz="1900" i="1"/>
                            <m:t>=</m:t>
                          </m:r>
                        </m:e>
                      </m:d>
                      <m:d>
                        <m:dPr>
                          <m:begChr m:val="["/>
                          <m:endChr m:val="]"/>
                          <m:ctrlPr>
                            <a:rPr lang="en-IN" sz="1900" i="1"/>
                          </m:ctrlPr>
                        </m:dPr>
                        <m:e>
                          <m:m>
                            <m:mPr>
                              <m:mcs>
                                <m:mc>
                                  <m:mcPr>
                                    <m:count m:val="2"/>
                                    <m:mcJc m:val="center"/>
                                  </m:mcPr>
                                </m:mc>
                              </m:mcs>
                              <m:ctrlPr>
                                <a:rPr lang="en-IN" sz="1900" i="1"/>
                              </m:ctrlPr>
                            </m:mPr>
                            <m:mr>
                              <m:e>
                                <m:r>
                                  <a:rPr lang="en-GB" sz="1900" i="1"/>
                                  <m:t>0</m:t>
                                </m:r>
                              </m:e>
                              <m:e>
                                <m:r>
                                  <a:rPr lang="en-GB" sz="1900" i="1"/>
                                  <m:t>−</m:t>
                                </m:r>
                                <m:r>
                                  <a:rPr lang="en-GB" sz="1900" i="1"/>
                                  <m:t>𝑖</m:t>
                                </m:r>
                              </m:e>
                            </m:mr>
                            <m:mr>
                              <m:e>
                                <m:r>
                                  <a:rPr lang="en-GB" sz="1900" i="1"/>
                                  <m:t>𝑖</m:t>
                                </m:r>
                              </m:e>
                              <m:e>
                                <m:r>
                                  <a:rPr lang="en-GB" sz="1900" i="1"/>
                                  <m:t>0</m:t>
                                </m:r>
                              </m:e>
                            </m:mr>
                          </m:m>
                        </m:e>
                      </m:d>
                      <m:d>
                        <m:dPr>
                          <m:ctrlPr>
                            <a:rPr lang="en-IN" sz="1900" i="1"/>
                          </m:ctrlPr>
                        </m:dPr>
                        <m:e>
                          <m:m>
                            <m:mPr>
                              <m:mcs>
                                <m:mc>
                                  <m:mcPr>
                                    <m:count m:val="1"/>
                                    <m:mcJc m:val="center"/>
                                  </m:mcPr>
                                </m:mc>
                              </m:mcs>
                              <m:ctrlPr>
                                <a:rPr lang="en-IN" sz="1900" i="1"/>
                              </m:ctrlPr>
                            </m:mPr>
                            <m:mr>
                              <m:e>
                                <m:r>
                                  <a:rPr lang="en-GB" sz="1900" i="1"/>
                                  <m:t>0</m:t>
                                </m:r>
                              </m:e>
                            </m:mr>
                            <m:mr>
                              <m:e>
                                <m:r>
                                  <a:rPr lang="en-GB" sz="1900" i="1"/>
                                  <m:t>1</m:t>
                                </m:r>
                              </m:e>
                            </m:mr>
                          </m:m>
                        </m:e>
                      </m:d>
                      <m:r>
                        <a:rPr lang="en-GB" sz="1900" i="1"/>
                        <m:t>=</m:t>
                      </m:r>
                      <m:d>
                        <m:dPr>
                          <m:ctrlPr>
                            <a:rPr lang="en-IN" sz="1900" i="1"/>
                          </m:ctrlPr>
                        </m:dPr>
                        <m:e>
                          <m:m>
                            <m:mPr>
                              <m:mcs>
                                <m:mc>
                                  <m:mcPr>
                                    <m:count m:val="1"/>
                                    <m:mcJc m:val="center"/>
                                  </m:mcPr>
                                </m:mc>
                              </m:mcs>
                              <m:ctrlPr>
                                <a:rPr lang="en-IN" sz="1900" i="1"/>
                              </m:ctrlPr>
                            </m:mPr>
                            <m:mr>
                              <m:e>
                                <m:r>
                                  <a:rPr lang="en-GB" sz="1900" i="1"/>
                                  <m:t>−</m:t>
                                </m:r>
                                <m:r>
                                  <a:rPr lang="en-GB" sz="1900" i="1"/>
                                  <m:t>𝑖</m:t>
                                </m:r>
                              </m:e>
                            </m:mr>
                            <m:mr>
                              <m:e>
                                <m:r>
                                  <a:rPr lang="en-GB" sz="1900" i="1"/>
                                  <m:t>0</m:t>
                                </m:r>
                              </m:e>
                            </m:mr>
                          </m:m>
                        </m:e>
                      </m:d>
                      <m:r>
                        <a:rPr lang="en-GB" sz="1900" i="1"/>
                        <m:t>=−</m:t>
                      </m:r>
                      <m:r>
                        <a:rPr lang="en-GB" sz="1900" i="1"/>
                        <m:t>𝑖</m:t>
                      </m:r>
                      <m:d>
                        <m:dPr>
                          <m:begChr m:val="|"/>
                          <m:endChr m:val=""/>
                          <m:ctrlPr>
                            <a:rPr lang="en-IN" sz="1900" i="1"/>
                          </m:ctrlPr>
                        </m:dPr>
                        <m:e>
                          <m:d>
                            <m:dPr>
                              <m:begChr m:val=""/>
                              <m:endChr m:val="⟩"/>
                              <m:ctrlPr>
                                <a:rPr lang="en-IN" sz="1900" i="1"/>
                              </m:ctrlPr>
                            </m:dPr>
                            <m:e>
                              <m:r>
                                <a:rPr lang="en-GB" sz="1900" i="1"/>
                                <m:t>0</m:t>
                              </m:r>
                            </m:e>
                          </m:d>
                        </m:e>
                      </m:d>
                    </m:oMath>
                  </m:oMathPara>
                </a14:m>
                <a:endParaRPr lang="en-US" sz="1900" dirty="0">
                  <a:solidFill>
                    <a:schemeClr val="bg1"/>
                  </a:solidFill>
                </a:endParaRPr>
              </a:p>
            </p:txBody>
          </p:sp>
        </mc:Choice>
        <mc:Fallback>
          <p:sp>
            <p:nvSpPr>
              <p:cNvPr id="10" name="TextBox 9">
                <a:extLst>
                  <a:ext uri="{FF2B5EF4-FFF2-40B4-BE49-F238E27FC236}">
                    <a16:creationId xmlns:a16="http://schemas.microsoft.com/office/drawing/2014/main" id="{99924A7D-A878-E5B5-0B1E-6FB3C722338D}"/>
                  </a:ext>
                </a:extLst>
              </p:cNvPr>
              <p:cNvSpPr txBox="1">
                <a:spLocks noRot="1" noChangeAspect="1" noMove="1" noResize="1" noEditPoints="1" noAdjustHandles="1" noChangeArrowheads="1" noChangeShapeType="1" noTextEdit="1"/>
              </p:cNvSpPr>
              <p:nvPr/>
            </p:nvSpPr>
            <p:spPr>
              <a:xfrm>
                <a:off x="306718" y="4283841"/>
                <a:ext cx="3852431" cy="579902"/>
              </a:xfrm>
              <a:prstGeom prst="rect">
                <a:avLst/>
              </a:prstGeom>
              <a:blipFill>
                <a:blip r:embed="rId4"/>
                <a:stretch>
                  <a:fillRect l="-4575" t="-52083" r="-6209" b="-979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66BC9EA-B9F1-D58E-0E2E-E91718A0C395}"/>
                  </a:ext>
                </a:extLst>
              </p:cNvPr>
              <p:cNvSpPr txBox="1"/>
              <p:nvPr/>
            </p:nvSpPr>
            <p:spPr>
              <a:xfrm>
                <a:off x="306717" y="4975287"/>
                <a:ext cx="3852431" cy="40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GB" sz="2000" i="1">
                              <a:latin typeface="Cambria Math" panose="02040503050406030204" pitchFamily="18" charset="0"/>
                            </a:rPr>
                            <m:t>𝛼</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0</m:t>
                                  </m:r>
                                </m:e>
                              </m:d>
                            </m:e>
                          </m:d>
                          <m:r>
                            <a:rPr lang="en-GB" sz="2000" i="1">
                              <a:latin typeface="Cambria Math" panose="02040503050406030204" pitchFamily="18" charset="0"/>
                            </a:rPr>
                            <m:t>+</m:t>
                          </m:r>
                          <m:r>
                            <a:rPr lang="en-GB" sz="2000" i="1">
                              <a:latin typeface="Cambria Math" panose="02040503050406030204" pitchFamily="18" charset="0"/>
                            </a:rPr>
                            <m:t>𝛽</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1</m:t>
                                  </m:r>
                                </m:e>
                              </m:d>
                            </m:e>
                          </m:d>
                        </m:e>
                      </m:d>
                      <m:r>
                        <a:rPr lang="en-US" sz="2000" b="0" i="1" smtClean="0">
                          <a:latin typeface="Cambria Math" panose="02040503050406030204" pitchFamily="18" charset="0"/>
                        </a:rPr>
                        <m:t>=</m:t>
                      </m:r>
                      <m:r>
                        <a:rPr lang="en-GB" i="1"/>
                        <m:t>𝑖</m:t>
                      </m:r>
                      <m:r>
                        <a:rPr lang="en-GB" i="1"/>
                        <m:t>(</m:t>
                      </m:r>
                      <m:r>
                        <a:rPr lang="en-GB" i="1"/>
                        <m:t>𝛼</m:t>
                      </m:r>
                      <m:d>
                        <m:dPr>
                          <m:begChr m:val="|"/>
                          <m:endChr m:val=""/>
                          <m:ctrlPr>
                            <a:rPr lang="en-IN" sz="2000" i="1"/>
                          </m:ctrlPr>
                        </m:dPr>
                        <m:e>
                          <m:d>
                            <m:dPr>
                              <m:begChr m:val=""/>
                              <m:endChr m:val="⟩"/>
                              <m:ctrlPr>
                                <a:rPr lang="en-IN" sz="2000" i="1"/>
                              </m:ctrlPr>
                            </m:dPr>
                            <m:e>
                              <m:r>
                                <a:rPr lang="en-GB" i="1"/>
                                <m:t>1</m:t>
                              </m:r>
                            </m:e>
                          </m:d>
                        </m:e>
                      </m:d>
                      <m:r>
                        <a:rPr lang="en-GB" i="1"/>
                        <m:t>−</m:t>
                      </m:r>
                      <m:r>
                        <a:rPr lang="en-GB" i="1"/>
                        <m:t>𝛽</m:t>
                      </m:r>
                      <m:d>
                        <m:dPr>
                          <m:begChr m:val="|"/>
                          <m:endChr m:val=""/>
                          <m:ctrlPr>
                            <a:rPr lang="en-IN" sz="2000" i="1"/>
                          </m:ctrlPr>
                        </m:dPr>
                        <m:e>
                          <m:d>
                            <m:dPr>
                              <m:begChr m:val=""/>
                              <m:endChr m:val="⟩"/>
                              <m:ctrlPr>
                                <a:rPr lang="en-IN" sz="2000" i="1"/>
                              </m:ctrlPr>
                            </m:dPr>
                            <m:e>
                              <m:r>
                                <a:rPr lang="en-GB" i="1"/>
                                <m:t>0</m:t>
                              </m:r>
                            </m:e>
                          </m:d>
                        </m:e>
                      </m:d>
                      <m:r>
                        <a:rPr lang="en-GB" i="1"/>
                        <m:t>)</m:t>
                      </m:r>
                    </m:oMath>
                  </m:oMathPara>
                </a14:m>
                <a:endParaRPr lang="en-US" sz="2000" dirty="0"/>
              </a:p>
            </p:txBody>
          </p:sp>
        </mc:Choice>
        <mc:Fallback>
          <p:sp>
            <p:nvSpPr>
              <p:cNvPr id="12" name="TextBox 11">
                <a:extLst>
                  <a:ext uri="{FF2B5EF4-FFF2-40B4-BE49-F238E27FC236}">
                    <a16:creationId xmlns:a16="http://schemas.microsoft.com/office/drawing/2014/main" id="{466BC9EA-B9F1-D58E-0E2E-E91718A0C395}"/>
                  </a:ext>
                </a:extLst>
              </p:cNvPr>
              <p:cNvSpPr txBox="1">
                <a:spLocks noRot="1" noChangeAspect="1" noMove="1" noResize="1" noEditPoints="1" noAdjustHandles="1" noChangeArrowheads="1" noChangeShapeType="1" noTextEdit="1"/>
              </p:cNvSpPr>
              <p:nvPr/>
            </p:nvSpPr>
            <p:spPr>
              <a:xfrm>
                <a:off x="306717" y="4975287"/>
                <a:ext cx="3852431" cy="400110"/>
              </a:xfrm>
              <a:prstGeom prst="rect">
                <a:avLst/>
              </a:prstGeom>
              <a:blipFill>
                <a:blip r:embed="rId5"/>
                <a:stretch>
                  <a:fillRect t="-102857" r="-654" b="-160000"/>
                </a:stretch>
              </a:blipFill>
            </p:spPr>
            <p:txBody>
              <a:bodyPr/>
              <a:lstStyle/>
              <a:p>
                <a:r>
                  <a:rPr lang="en-US">
                    <a:noFill/>
                  </a:rPr>
                  <a:t> </a:t>
                </a:r>
              </a:p>
            </p:txBody>
          </p:sp>
        </mc:Fallback>
      </mc:AlternateContent>
      <p:pic>
        <p:nvPicPr>
          <p:cNvPr id="4" name="Graphic 25">
            <a:extLst>
              <a:ext uri="{FF2B5EF4-FFF2-40B4-BE49-F238E27FC236}">
                <a16:creationId xmlns:a16="http://schemas.microsoft.com/office/drawing/2014/main" id="{FE5D9FB3-57B5-9C02-BAAD-62513D5064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1868" y="3365517"/>
            <a:ext cx="2546984" cy="1498226"/>
          </a:xfrm>
          <a:prstGeom prst="rect">
            <a:avLst/>
          </a:prstGeom>
        </p:spPr>
      </p:pic>
      <p:sp>
        <p:nvSpPr>
          <p:cNvPr id="5" name="TextBox 4">
            <a:hlinkClick r:id="rId8" action="ppaction://hlinksldjump"/>
            <a:extLst>
              <a:ext uri="{FF2B5EF4-FFF2-40B4-BE49-F238E27FC236}">
                <a16:creationId xmlns:a16="http://schemas.microsoft.com/office/drawing/2014/main" id="{DB74A0AE-19BE-255F-CD58-A4C59D0C85E6}"/>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7010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4575-8D8B-FCC1-DB83-71B340381469}"/>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5110E719-3868-18DC-3B1E-17C72441CB3D}"/>
              </a:ext>
            </a:extLst>
          </p:cNvPr>
          <p:cNvSpPr>
            <a:spLocks noGrp="1"/>
          </p:cNvSpPr>
          <p:nvPr>
            <p:ph sz="half" idx="2"/>
          </p:nvPr>
        </p:nvSpPr>
        <p:spPr/>
        <p:txBody>
          <a:bodyPr/>
          <a:lstStyle/>
          <a:p>
            <a:r>
              <a:rPr lang="en-US" sz="1800" dirty="0">
                <a:latin typeface="+mn-lt"/>
              </a:rPr>
              <a:t>The Hadamard Gate is one of the most important gates as it has the ability to generate superposition states.</a:t>
            </a:r>
          </a:p>
          <a:p>
            <a:r>
              <a:rPr lang="en-US" sz="1800" dirty="0">
                <a:latin typeface="+mn-lt"/>
              </a:rPr>
              <a:t>It can be represented either by a 180º rotation about the line z=x, or via a rotation of π/2 about Y axis followed by a rotation of π about the X axis.</a:t>
            </a:r>
          </a:p>
        </p:txBody>
      </p:sp>
      <p:sp>
        <p:nvSpPr>
          <p:cNvPr id="4" name="TextBox 3">
            <a:hlinkClick r:id="rId2" action="ppaction://hlinksldjump"/>
            <a:extLst>
              <a:ext uri="{FF2B5EF4-FFF2-40B4-BE49-F238E27FC236}">
                <a16:creationId xmlns:a16="http://schemas.microsoft.com/office/drawing/2014/main" id="{90A068F4-27C2-9952-E90E-F5B66CA029AE}"/>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4FC12BB-71E6-D110-20F2-FAC02EC0A4BA}"/>
              </a:ext>
            </a:extLst>
          </p:cNvPr>
          <p:cNvSpPr/>
          <p:nvPr/>
        </p:nvSpPr>
        <p:spPr>
          <a:xfrm>
            <a:off x="5539465" y="2625208"/>
            <a:ext cx="2731791" cy="17812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Symbol: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02A237E-297D-4096-E5EE-96217B3E3AAB}"/>
                  </a:ext>
                </a:extLst>
              </p:cNvPr>
              <p:cNvSpPr txBox="1"/>
              <p:nvPr/>
            </p:nvSpPr>
            <p:spPr>
              <a:xfrm>
                <a:off x="306721" y="3717198"/>
                <a:ext cx="3852431" cy="689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i="1" smtClean="0"/>
                        <m:t>𝐻</m:t>
                      </m:r>
                      <m:d>
                        <m:dPr>
                          <m:begChr m:val="|"/>
                          <m:endChr m:val=""/>
                          <m:ctrlPr>
                            <a:rPr lang="en-IN" sz="2000" i="1"/>
                          </m:ctrlPr>
                        </m:dPr>
                        <m:e>
                          <m:d>
                            <m:dPr>
                              <m:begChr m:val=""/>
                              <m:endChr m:val="⟩"/>
                              <m:ctrlPr>
                                <a:rPr lang="en-IN" sz="2000" i="1"/>
                              </m:ctrlPr>
                            </m:dPr>
                            <m:e>
                              <m:r>
                                <a:rPr lang="en-GB" i="1"/>
                                <m:t>0</m:t>
                              </m:r>
                            </m:e>
                          </m:d>
                        </m:e>
                      </m:d>
                      <m:r>
                        <a:rPr lang="en-US" b="0" i="0" smtClean="0">
                          <a:latin typeface="Cambria Math" panose="02040503050406030204" pitchFamily="18" charset="0"/>
                        </a:rPr>
                        <m:t>=</m:t>
                      </m:r>
                      <m:f>
                        <m:fPr>
                          <m:ctrlPr>
                            <a:rPr lang="en-IN" sz="2000" i="1"/>
                          </m:ctrlPr>
                        </m:fPr>
                        <m:num>
                          <m:r>
                            <a:rPr lang="en-GB" i="1"/>
                            <m:t>1</m:t>
                          </m:r>
                        </m:num>
                        <m:den>
                          <m:rad>
                            <m:radPr>
                              <m:degHide m:val="on"/>
                              <m:ctrlPr>
                                <a:rPr lang="en-IN" sz="2000" i="1"/>
                              </m:ctrlPr>
                            </m:radPr>
                            <m:deg/>
                            <m:e>
                              <m:r>
                                <a:rPr lang="en-GB" i="1"/>
                                <m:t>2</m:t>
                              </m:r>
                            </m:e>
                          </m:rad>
                        </m:den>
                      </m:f>
                      <m:r>
                        <a:rPr lang="en-GB" i="1"/>
                        <m:t>(</m:t>
                      </m:r>
                      <m:d>
                        <m:dPr>
                          <m:begChr m:val="|"/>
                          <m:endChr m:val=""/>
                          <m:ctrlPr>
                            <a:rPr lang="en-IN" sz="2000" i="1"/>
                          </m:ctrlPr>
                        </m:dPr>
                        <m:e>
                          <m:d>
                            <m:dPr>
                              <m:begChr m:val=""/>
                              <m:endChr m:val="⟩"/>
                              <m:ctrlPr>
                                <a:rPr lang="en-IN" sz="2000" i="1"/>
                              </m:ctrlPr>
                            </m:dPr>
                            <m:e>
                              <m:r>
                                <a:rPr lang="en-GB" i="1"/>
                                <m:t>0</m:t>
                              </m:r>
                            </m:e>
                          </m:d>
                        </m:e>
                      </m:d>
                      <m:r>
                        <a:rPr lang="en-GB" i="1"/>
                        <m:t>+</m:t>
                      </m:r>
                      <m:d>
                        <m:dPr>
                          <m:begChr m:val="|"/>
                          <m:endChr m:val=""/>
                          <m:ctrlPr>
                            <a:rPr lang="en-IN" sz="2000" i="1"/>
                          </m:ctrlPr>
                        </m:dPr>
                        <m:e>
                          <m:d>
                            <m:dPr>
                              <m:begChr m:val=""/>
                              <m:endChr m:val="⟩"/>
                              <m:ctrlPr>
                                <a:rPr lang="en-IN" sz="2000" i="1"/>
                              </m:ctrlPr>
                            </m:dPr>
                            <m:e>
                              <m:r>
                                <a:rPr lang="en-GB" i="1"/>
                                <m:t>1</m:t>
                              </m:r>
                            </m:e>
                          </m:d>
                          <m:r>
                            <a:rPr lang="en-GB" i="1"/>
                            <m:t>) </m:t>
                          </m:r>
                        </m:e>
                      </m:d>
                      <m:r>
                        <a:rPr lang="en-GB" i="1"/>
                        <m:t>= </m:t>
                      </m:r>
                      <m:d>
                        <m:dPr>
                          <m:begChr m:val="|"/>
                          <m:endChr m:val=""/>
                          <m:ctrlPr>
                            <a:rPr lang="en-IN" sz="2000" i="1"/>
                          </m:ctrlPr>
                        </m:dPr>
                        <m:e>
                          <m:d>
                            <m:dPr>
                              <m:begChr m:val=""/>
                              <m:endChr m:val="⟩"/>
                              <m:ctrlPr>
                                <a:rPr lang="en-IN" sz="2000" i="1"/>
                              </m:ctrlPr>
                            </m:dPr>
                            <m:e>
                              <m:r>
                                <a:rPr lang="en-GB" i="1"/>
                                <m:t>+</m:t>
                              </m:r>
                            </m:e>
                          </m:d>
                        </m:e>
                      </m:d>
                    </m:oMath>
                  </m:oMathPara>
                </a14:m>
                <a:endParaRPr lang="en-US" sz="2000" dirty="0">
                  <a:solidFill>
                    <a:schemeClr val="bg1"/>
                  </a:solidFill>
                </a:endParaRPr>
              </a:p>
            </p:txBody>
          </p:sp>
        </mc:Choice>
        <mc:Fallback>
          <p:sp>
            <p:nvSpPr>
              <p:cNvPr id="8" name="TextBox 7">
                <a:extLst>
                  <a:ext uri="{FF2B5EF4-FFF2-40B4-BE49-F238E27FC236}">
                    <a16:creationId xmlns:a16="http://schemas.microsoft.com/office/drawing/2014/main" id="{D02A237E-297D-4096-E5EE-96217B3E3AAB}"/>
                  </a:ext>
                </a:extLst>
              </p:cNvPr>
              <p:cNvSpPr txBox="1">
                <a:spLocks noRot="1" noChangeAspect="1" noMove="1" noResize="1" noEditPoints="1" noAdjustHandles="1" noChangeArrowheads="1" noChangeShapeType="1" noTextEdit="1"/>
              </p:cNvSpPr>
              <p:nvPr/>
            </p:nvSpPr>
            <p:spPr>
              <a:xfrm>
                <a:off x="306721" y="3717198"/>
                <a:ext cx="3852431" cy="689291"/>
              </a:xfrm>
              <a:prstGeom prst="rect">
                <a:avLst/>
              </a:prstGeom>
              <a:blipFill>
                <a:blip r:embed="rId3"/>
                <a:stretch>
                  <a:fillRect t="-47368" b="-771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172C27A-96B6-5D66-248F-08BCA9537119}"/>
                  </a:ext>
                </a:extLst>
              </p:cNvPr>
              <p:cNvSpPr txBox="1"/>
              <p:nvPr/>
            </p:nvSpPr>
            <p:spPr>
              <a:xfrm>
                <a:off x="306721" y="2617907"/>
                <a:ext cx="4555210" cy="1045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GB" sz="2000" i="1" smtClean="0"/>
                        <m:t>𝐻</m:t>
                      </m:r>
                      <m:r>
                        <a:rPr lang="en-GB" sz="2000" i="1" smtClean="0"/>
                        <m:t>=</m:t>
                      </m:r>
                      <m:sSub>
                        <m:sSubPr>
                          <m:ctrlPr>
                            <a:rPr lang="en-IN" sz="2400" i="1"/>
                          </m:ctrlPr>
                        </m:sSubPr>
                        <m:e>
                          <m:r>
                            <a:rPr lang="en-GB" sz="2000" i="1"/>
                            <m:t>𝑅</m:t>
                          </m:r>
                        </m:e>
                        <m:sub>
                          <m:r>
                            <a:rPr lang="en-GB" sz="2000" i="1"/>
                            <m:t>𝑥</m:t>
                          </m:r>
                        </m:sub>
                      </m:sSub>
                      <m:d>
                        <m:dPr>
                          <m:ctrlPr>
                            <a:rPr lang="en-IN" sz="2400" i="1"/>
                          </m:ctrlPr>
                        </m:dPr>
                        <m:e>
                          <m:r>
                            <m:rPr>
                              <m:sty m:val="p"/>
                            </m:rPr>
                            <a:rPr lang="en-GB" sz="2000"/>
                            <m:t>π</m:t>
                          </m:r>
                        </m:e>
                      </m:d>
                      <m:sSub>
                        <m:sSubPr>
                          <m:ctrlPr>
                            <a:rPr lang="en-IN" sz="2400" i="1"/>
                          </m:ctrlPr>
                        </m:sSubPr>
                        <m:e>
                          <m:r>
                            <a:rPr lang="en-GB" sz="2000" i="1"/>
                            <m:t>𝑅</m:t>
                          </m:r>
                        </m:e>
                        <m:sub>
                          <m:r>
                            <a:rPr lang="en-GB" sz="2000" i="1"/>
                            <m:t>𝑦</m:t>
                          </m:r>
                        </m:sub>
                      </m:sSub>
                      <m:d>
                        <m:dPr>
                          <m:ctrlPr>
                            <a:rPr lang="en-IN" sz="2400" i="1"/>
                          </m:ctrlPr>
                        </m:dPr>
                        <m:e>
                          <m:f>
                            <m:fPr>
                              <m:ctrlPr>
                                <a:rPr lang="en-IN" sz="2400" i="1"/>
                              </m:ctrlPr>
                            </m:fPr>
                            <m:num>
                              <m:r>
                                <m:rPr>
                                  <m:sty m:val="p"/>
                                </m:rPr>
                                <a:rPr lang="en-GB" sz="2000"/>
                                <m:t>π</m:t>
                              </m:r>
                            </m:num>
                            <m:den>
                              <m:r>
                                <a:rPr lang="en-GB" sz="2000"/>
                                <m:t>2</m:t>
                              </m:r>
                            </m:den>
                          </m:f>
                        </m:e>
                      </m:d>
                      <m:r>
                        <a:rPr lang="en-US" sz="2000" b="0" i="1" smtClean="0">
                          <a:latin typeface="Cambria Math" panose="02040503050406030204" pitchFamily="18" charset="0"/>
                        </a:rPr>
                        <m:t>=</m:t>
                      </m:r>
                      <m:f>
                        <m:fPr>
                          <m:ctrlPr>
                            <a:rPr lang="en-IN" sz="2000" i="1"/>
                          </m:ctrlPr>
                        </m:fPr>
                        <m:num>
                          <m:r>
                            <a:rPr lang="en-GB" sz="2000" i="1"/>
                            <m:t>1</m:t>
                          </m:r>
                        </m:num>
                        <m:den>
                          <m:rad>
                            <m:radPr>
                              <m:degHide m:val="on"/>
                              <m:ctrlPr>
                                <a:rPr lang="en-IN" sz="2000" i="1"/>
                              </m:ctrlPr>
                            </m:radPr>
                            <m:deg/>
                            <m:e>
                              <m:r>
                                <a:rPr lang="en-GB" sz="2000" i="1"/>
                                <m:t>2</m:t>
                              </m:r>
                            </m:e>
                          </m:rad>
                        </m:den>
                      </m:f>
                      <m:d>
                        <m:dPr>
                          <m:begChr m:val="["/>
                          <m:endChr m:val="]"/>
                          <m:ctrlPr>
                            <a:rPr lang="en-IN" sz="2000" i="1"/>
                          </m:ctrlPr>
                        </m:dPr>
                        <m:e>
                          <m:m>
                            <m:mPr>
                              <m:mcs>
                                <m:mc>
                                  <m:mcPr>
                                    <m:count m:val="2"/>
                                    <m:mcJc m:val="center"/>
                                  </m:mcPr>
                                </m:mc>
                              </m:mcs>
                              <m:ctrlPr>
                                <a:rPr lang="en-IN" sz="2000" i="1"/>
                              </m:ctrlPr>
                            </m:mPr>
                            <m:mr>
                              <m:e>
                                <m:r>
                                  <a:rPr lang="en-GB" sz="2000" i="1"/>
                                  <m:t>1</m:t>
                                </m:r>
                              </m:e>
                              <m:e>
                                <m:r>
                                  <a:rPr lang="en-GB" sz="2000" i="1"/>
                                  <m:t>1</m:t>
                                </m:r>
                              </m:e>
                            </m:mr>
                            <m:mr>
                              <m:e>
                                <m:r>
                                  <a:rPr lang="en-GB" sz="2000" i="1"/>
                                  <m:t>1</m:t>
                                </m:r>
                              </m:e>
                              <m:e>
                                <m:r>
                                  <a:rPr lang="en-GB" sz="2000" i="1"/>
                                  <m:t>−1</m:t>
                                </m:r>
                              </m:e>
                            </m:mr>
                          </m:m>
                        </m:e>
                      </m:d>
                    </m:oMath>
                  </m:oMathPara>
                </a14:m>
                <a:endParaRPr lang="en-IN" sz="2400" dirty="0"/>
              </a:p>
            </p:txBody>
          </p:sp>
        </mc:Choice>
        <mc:Fallback>
          <p:sp>
            <p:nvSpPr>
              <p:cNvPr id="9" name="TextBox 8">
                <a:extLst>
                  <a:ext uri="{FF2B5EF4-FFF2-40B4-BE49-F238E27FC236}">
                    <a16:creationId xmlns:a16="http://schemas.microsoft.com/office/drawing/2014/main" id="{4172C27A-96B6-5D66-248F-08BCA9537119}"/>
                  </a:ext>
                </a:extLst>
              </p:cNvPr>
              <p:cNvSpPr txBox="1">
                <a:spLocks noRot="1" noChangeAspect="1" noMove="1" noResize="1" noEditPoints="1" noAdjustHandles="1" noChangeArrowheads="1" noChangeShapeType="1" noTextEdit="1"/>
              </p:cNvSpPr>
              <p:nvPr/>
            </p:nvSpPr>
            <p:spPr>
              <a:xfrm>
                <a:off x="306721" y="2617907"/>
                <a:ext cx="4555210" cy="10459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26B1AB4-1C53-F06D-CE3E-225B1F776071}"/>
                  </a:ext>
                </a:extLst>
              </p:cNvPr>
              <p:cNvSpPr txBox="1"/>
              <p:nvPr/>
            </p:nvSpPr>
            <p:spPr>
              <a:xfrm>
                <a:off x="306722" y="4483896"/>
                <a:ext cx="3852431" cy="689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𝐻</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US" sz="2000" b="0" i="1" smtClean="0">
                                  <a:latin typeface="Cambria Math" panose="02040503050406030204" pitchFamily="18" charset="0"/>
                                </a:rPr>
                                <m:t>1</m:t>
                              </m:r>
                            </m:e>
                          </m:d>
                        </m:e>
                      </m:d>
                      <m:r>
                        <a:rPr lang="en-US">
                          <a:latin typeface="Cambria Math" panose="02040503050406030204" pitchFamily="18" charset="0"/>
                        </a:rPr>
                        <m:t>=</m:t>
                      </m:r>
                      <m:f>
                        <m:fPr>
                          <m:ctrlPr>
                            <a:rPr lang="en-IN" sz="2000" i="1">
                              <a:latin typeface="Cambria Math" panose="02040503050406030204" pitchFamily="18" charset="0"/>
                            </a:rPr>
                          </m:ctrlPr>
                        </m:fPr>
                        <m:num>
                          <m:r>
                            <a:rPr lang="en-GB" i="1">
                              <a:latin typeface="Cambria Math" panose="02040503050406030204" pitchFamily="18" charset="0"/>
                            </a:rPr>
                            <m:t>1</m:t>
                          </m:r>
                        </m:num>
                        <m:den>
                          <m:rad>
                            <m:radPr>
                              <m:degHide m:val="on"/>
                              <m:ctrlPr>
                                <a:rPr lang="en-IN" sz="2000" i="1">
                                  <a:latin typeface="Cambria Math" panose="02040503050406030204" pitchFamily="18" charset="0"/>
                                </a:rPr>
                              </m:ctrlPr>
                            </m:radPr>
                            <m:deg/>
                            <m:e>
                              <m:r>
                                <a:rPr lang="en-GB" i="1">
                                  <a:latin typeface="Cambria Math" panose="02040503050406030204" pitchFamily="18" charset="0"/>
                                </a:rPr>
                                <m:t>2</m:t>
                              </m:r>
                            </m:e>
                          </m:rad>
                        </m:den>
                      </m:f>
                      <m:r>
                        <a:rPr lang="en-GB" i="1">
                          <a:latin typeface="Cambria Math" panose="02040503050406030204" pitchFamily="18" charset="0"/>
                        </a:rPr>
                        <m:t>(</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i="1">
                                  <a:latin typeface="Cambria Math" panose="02040503050406030204" pitchFamily="18" charset="0"/>
                                </a:rPr>
                                <m:t>0</m:t>
                              </m:r>
                            </m:e>
                          </m:d>
                        </m:e>
                      </m:d>
                      <m:r>
                        <a:rPr lang="en-US" b="0" i="1" smtClean="0">
                          <a:latin typeface="Cambria Math" panose="02040503050406030204" pitchFamily="18" charset="0"/>
                        </a:rPr>
                        <m:t>−</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i="1">
                                  <a:latin typeface="Cambria Math" panose="02040503050406030204" pitchFamily="18" charset="0"/>
                                </a:rPr>
                                <m:t>1</m:t>
                              </m:r>
                            </m:e>
                          </m:d>
                          <m:r>
                            <a:rPr lang="en-GB" i="1">
                              <a:latin typeface="Cambria Math" panose="02040503050406030204" pitchFamily="18" charset="0"/>
                            </a:rPr>
                            <m:t>) </m:t>
                          </m:r>
                        </m:e>
                      </m:d>
                      <m:r>
                        <a:rPr lang="en-GB" i="1">
                          <a:latin typeface="Cambria Math" panose="02040503050406030204" pitchFamily="18" charset="0"/>
                        </a:rPr>
                        <m:t>= </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US" sz="2000" b="0" i="1" smtClean="0">
                                  <a:latin typeface="Cambria Math" panose="02040503050406030204" pitchFamily="18" charset="0"/>
                                </a:rPr>
                                <m:t>−</m:t>
                              </m:r>
                            </m:e>
                          </m:d>
                        </m:e>
                      </m:d>
                    </m:oMath>
                  </m:oMathPara>
                </a14:m>
                <a:endParaRPr lang="en-US" sz="2000" dirty="0">
                  <a:solidFill>
                    <a:schemeClr val="bg1"/>
                  </a:solidFill>
                </a:endParaRPr>
              </a:p>
            </p:txBody>
          </p:sp>
        </mc:Choice>
        <mc:Fallback>
          <p:sp>
            <p:nvSpPr>
              <p:cNvPr id="10" name="TextBox 9">
                <a:extLst>
                  <a:ext uri="{FF2B5EF4-FFF2-40B4-BE49-F238E27FC236}">
                    <a16:creationId xmlns:a16="http://schemas.microsoft.com/office/drawing/2014/main" id="{F26B1AB4-1C53-F06D-CE3E-225B1F776071}"/>
                  </a:ext>
                </a:extLst>
              </p:cNvPr>
              <p:cNvSpPr txBox="1">
                <a:spLocks noRot="1" noChangeAspect="1" noMove="1" noResize="1" noEditPoints="1" noAdjustHandles="1" noChangeArrowheads="1" noChangeShapeType="1" noTextEdit="1"/>
              </p:cNvSpPr>
              <p:nvPr/>
            </p:nvSpPr>
            <p:spPr>
              <a:xfrm>
                <a:off x="306722" y="4483896"/>
                <a:ext cx="3852431" cy="689291"/>
              </a:xfrm>
              <a:prstGeom prst="rect">
                <a:avLst/>
              </a:prstGeom>
              <a:blipFill>
                <a:blip r:embed="rId5"/>
                <a:stretch>
                  <a:fillRect t="-49123" b="-75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1AE5CB9-1939-042D-90CA-95413118EFE4}"/>
                  </a:ext>
                </a:extLst>
              </p:cNvPr>
              <p:cNvSpPr txBox="1"/>
              <p:nvPr/>
            </p:nvSpPr>
            <p:spPr>
              <a:xfrm>
                <a:off x="306721" y="5241787"/>
                <a:ext cx="3852431" cy="9880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𝐷𝑖𝑟𝑎𝑐</m:t>
                      </m:r>
                      <m:r>
                        <a:rPr lang="en-US" sz="2000" b="0" i="1" smtClean="0">
                          <a:latin typeface="Cambria Math" panose="02040503050406030204" pitchFamily="18" charset="0"/>
                        </a:rPr>
                        <m:t> </m:t>
                      </m:r>
                      <m:r>
                        <a:rPr lang="en-US" sz="2000" b="0" i="1" smtClean="0">
                          <a:latin typeface="Cambria Math" panose="02040503050406030204" pitchFamily="18" charset="0"/>
                        </a:rPr>
                        <m:t>𝑅𝑒𝑝𝑟𝑒𝑠𝑒𝑛𝑡𝑎𝑡𝑖𝑜𝑛</m:t>
                      </m:r>
                      <m:r>
                        <a:rPr lang="en-US" sz="2000" b="0" i="1" smtClean="0">
                          <a:latin typeface="Cambria Math" panose="02040503050406030204" pitchFamily="18" charset="0"/>
                        </a:rPr>
                        <m:t>:</m:t>
                      </m:r>
                    </m:oMath>
                  </m:oMathPara>
                </a14:m>
                <a:endParaRPr lang="en-US" sz="2000" b="0" dirty="0"/>
              </a:p>
              <a:p>
                <a14:m>
                  <m:oMathPara xmlns:m="http://schemas.openxmlformats.org/officeDocument/2006/math">
                    <m:oMathParaPr>
                      <m:jc m:val="centerGroup"/>
                    </m:oMathParaPr>
                    <m:oMath xmlns:m="http://schemas.openxmlformats.org/officeDocument/2006/math">
                      <m:acc>
                        <m:accPr>
                          <m: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𝐻</m:t>
                          </m:r>
                        </m:e>
                      </m:acc>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d>
                            <m:dPr>
                              <m:begChr m:val="|"/>
                              <m:endChr m:val="|"/>
                              <m:ctrlPr>
                                <a:rPr lang="en-IN" sz="1800" i="1">
                                  <a:effectLst/>
                                  <a:latin typeface="Cambria Math" panose="02040503050406030204" pitchFamily="18" charset="0"/>
                                  <a:ea typeface="Times New Roman" panose="02020603050405020304" pitchFamily="18" charset="0"/>
                                </a:rPr>
                              </m:ctrlPr>
                            </m:dPr>
                            <m:e>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0</m:t>
                                  </m:r>
                                </m:e>
                              </m:d>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0</m:t>
                                  </m:r>
                                </m:e>
                              </m:d>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0</m:t>
                                  </m:r>
                                </m:e>
                              </m:d>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1</m:t>
                                  </m:r>
                                </m:e>
                              </m:d>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1</m:t>
                                  </m:r>
                                </m:e>
                              </m:d>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0</m:t>
                                  </m:r>
                                </m:e>
                              </m:d>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1</m:t>
                                  </m:r>
                                </m:e>
                              </m:d>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1</m:t>
                                  </m:r>
                                </m:e>
                              </m:d>
                            </m:e>
                          </m:d>
                        </m:num>
                        <m:den>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2</m:t>
                              </m:r>
                            </m:e>
                          </m:rad>
                        </m:den>
                      </m:f>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11" name="TextBox 10">
                <a:extLst>
                  <a:ext uri="{FF2B5EF4-FFF2-40B4-BE49-F238E27FC236}">
                    <a16:creationId xmlns:a16="http://schemas.microsoft.com/office/drawing/2014/main" id="{81AE5CB9-1939-042D-90CA-95413118EFE4}"/>
                  </a:ext>
                </a:extLst>
              </p:cNvPr>
              <p:cNvSpPr txBox="1">
                <a:spLocks noRot="1" noChangeAspect="1" noMove="1" noResize="1" noEditPoints="1" noAdjustHandles="1" noChangeArrowheads="1" noChangeShapeType="1" noTextEdit="1"/>
              </p:cNvSpPr>
              <p:nvPr/>
            </p:nvSpPr>
            <p:spPr>
              <a:xfrm>
                <a:off x="306721" y="5241787"/>
                <a:ext cx="3852431" cy="988027"/>
              </a:xfrm>
              <a:prstGeom prst="rect">
                <a:avLst/>
              </a:prstGeom>
              <a:blipFill>
                <a:blip r:embed="rId6"/>
                <a:stretch>
                  <a:fillRect t="-11111" b="-29630"/>
                </a:stretch>
              </a:blipFill>
            </p:spPr>
            <p:txBody>
              <a:bodyPr/>
              <a:lstStyle/>
              <a:p>
                <a:r>
                  <a:rPr lang="en-US">
                    <a:noFill/>
                  </a:rPr>
                  <a:t> </a:t>
                </a:r>
              </a:p>
            </p:txBody>
          </p:sp>
        </mc:Fallback>
      </mc:AlternateContent>
      <p:pic>
        <p:nvPicPr>
          <p:cNvPr id="12" name="Graphic 27">
            <a:extLst>
              <a:ext uri="{FF2B5EF4-FFF2-40B4-BE49-F238E27FC236}">
                <a16:creationId xmlns:a16="http://schemas.microsoft.com/office/drawing/2014/main" id="{8744DF4E-A9E0-9451-5344-6E45FF0D65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0644" y="2836603"/>
            <a:ext cx="2309431" cy="1358489"/>
          </a:xfrm>
          <a:prstGeom prst="rect">
            <a:avLst/>
          </a:prstGeom>
        </p:spPr>
      </p:pic>
    </p:spTree>
    <p:extLst>
      <p:ext uri="{BB962C8B-B14F-4D97-AF65-F5344CB8AC3E}">
        <p14:creationId xmlns:p14="http://schemas.microsoft.com/office/powerpoint/2010/main" val="3297495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E697-637C-B549-F4F2-CDAB4E54A39A}"/>
              </a:ext>
            </a:extLst>
          </p:cNvPr>
          <p:cNvSpPr>
            <a:spLocks noGrp="1"/>
          </p:cNvSpPr>
          <p:nvPr>
            <p:ph type="title"/>
          </p:nvPr>
        </p:nvSpPr>
        <p:spPr/>
        <p:txBody>
          <a:bodyPr/>
          <a:lstStyle/>
          <a:p>
            <a:r>
              <a:rPr lang="en-US" dirty="0"/>
              <a:t>Hadamard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AB1FFA-501D-FB4E-FFEA-7D75054C1A0C}"/>
                  </a:ext>
                </a:extLst>
              </p:cNvPr>
              <p:cNvSpPr>
                <a:spLocks noGrp="1"/>
              </p:cNvSpPr>
              <p:nvPr>
                <p:ph sz="half" idx="2"/>
              </p:nvPr>
            </p:nvSpPr>
            <p:spPr/>
            <p:txBody>
              <a:bodyPr/>
              <a:lstStyle/>
              <a:p>
                <a:pPr>
                  <a:lnSpc>
                    <a:spcPct val="150000"/>
                  </a:lnSpc>
                </a:pPr>
                <a:r>
                  <a:rPr lang="en-GB" sz="2000" kern="1200" dirty="0">
                    <a:effectLst/>
                    <a:latin typeface="+mn-lt"/>
                    <a:ea typeface="Times New Roman" panose="02020603050405020304" pitchFamily="18" charset="0"/>
                  </a:rPr>
                  <a:t>As you can see, both the states created are superposition states. The states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r>
                              <a:rPr lang="en-GB" sz="2000" i="1">
                                <a:effectLst/>
                                <a:latin typeface="+mn-lt"/>
                                <a:ea typeface="Times New Roman" panose="02020603050405020304" pitchFamily="18" charset="0"/>
                              </a:rPr>
                              <m:t>+</m:t>
                            </m:r>
                          </m:e>
                        </m:d>
                      </m:e>
                    </m:d>
                  </m:oMath>
                </a14:m>
                <a:r>
                  <a:rPr lang="en-GB" sz="2000" kern="1200" dirty="0">
                    <a:effectLst/>
                    <a:latin typeface="+mn-lt"/>
                    <a:ea typeface="Times New Roman" panose="02020603050405020304" pitchFamily="18" charset="0"/>
                  </a:rPr>
                  <a:t> and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r>
                              <a:rPr lang="en-GB" sz="2000" i="1">
                                <a:effectLst/>
                                <a:latin typeface="+mn-lt"/>
                                <a:ea typeface="Times New Roman" panose="02020603050405020304" pitchFamily="18" charset="0"/>
                              </a:rPr>
                              <m:t>−</m:t>
                            </m:r>
                          </m:e>
                        </m:d>
                      </m:e>
                    </m:d>
                  </m:oMath>
                </a14:m>
                <a:r>
                  <a:rPr lang="en-GB" sz="2000" kern="1200" dirty="0">
                    <a:effectLst/>
                    <a:latin typeface="+mn-lt"/>
                    <a:ea typeface="Times New Roman" panose="02020603050405020304" pitchFamily="18" charset="0"/>
                  </a:rPr>
                  <a:t> have very significant role in most quantum algorithms. Some examples are listed below:</a:t>
                </a:r>
                <a:endParaRPr lang="en-IN" sz="2000" dirty="0">
                  <a:effectLst/>
                  <a:latin typeface="+mn-lt"/>
                  <a:ea typeface="Times New Roman" panose="02020603050405020304" pitchFamily="18" charset="0"/>
                </a:endParaRPr>
              </a:p>
              <a:p>
                <a:pPr lvl="1">
                  <a:lnSpc>
                    <a:spcPct val="150000"/>
                  </a:lnSpc>
                </a:pPr>
                <a:r>
                  <a:rPr lang="en-GB" sz="1600" kern="1200" dirty="0">
                    <a:effectLst/>
                    <a:latin typeface="+mn-lt"/>
                    <a:ea typeface="Times New Roman" panose="02020603050405020304" pitchFamily="18" charset="0"/>
                    <a:cs typeface="Times New Roman" panose="02020603050405020304" pitchFamily="18" charset="0"/>
                  </a:rPr>
                  <a:t>If we apply the H gate on every qubit of an n-qubit quantum register, we generate a superposition of 2</a:t>
                </a:r>
                <a:r>
                  <a:rPr lang="en-GB" sz="1600" kern="1200" baseline="30000" dirty="0">
                    <a:effectLst/>
                    <a:latin typeface="+mn-lt"/>
                    <a:ea typeface="Times New Roman" panose="02020603050405020304" pitchFamily="18" charset="0"/>
                    <a:cs typeface="Times New Roman" panose="02020603050405020304" pitchFamily="18" charset="0"/>
                  </a:rPr>
                  <a:t>n</a:t>
                </a:r>
                <a:r>
                  <a:rPr lang="en-GB" sz="1600" kern="1200" dirty="0">
                    <a:effectLst/>
                    <a:latin typeface="+mn-lt"/>
                    <a:ea typeface="Times New Roman" panose="02020603050405020304" pitchFamily="18" charset="0"/>
                    <a:cs typeface="Times New Roman" panose="02020603050405020304" pitchFamily="18" charset="0"/>
                  </a:rPr>
                  <a:t> inputs. This allows us to achieve Quantum Parallelism, which gives a significant quantum advantage.</a:t>
                </a:r>
                <a:endParaRPr lang="en-IN" sz="1600" dirty="0">
                  <a:effectLst/>
                  <a:latin typeface="+mn-lt"/>
                  <a:ea typeface="Times New Roman" panose="02020603050405020304" pitchFamily="18" charset="0"/>
                  <a:cs typeface="Times New Roman" panose="02020603050405020304" pitchFamily="18" charset="0"/>
                </a:endParaRPr>
              </a:p>
              <a:p>
                <a:pPr lvl="1">
                  <a:lnSpc>
                    <a:spcPct val="150000"/>
                  </a:lnSpc>
                </a:pPr>
                <a:r>
                  <a:rPr lang="en-GB" sz="1600" kern="1200" dirty="0">
                    <a:effectLst/>
                    <a:latin typeface="+mn-lt"/>
                    <a:ea typeface="Times New Roman" panose="02020603050405020304" pitchFamily="18" charset="0"/>
                    <a:cs typeface="Times New Roman" panose="02020603050405020304" pitchFamily="18" charset="0"/>
                  </a:rPr>
                  <a:t>The </a:t>
                </a:r>
                <a14:m>
                  <m:oMath xmlns:m="http://schemas.openxmlformats.org/officeDocument/2006/math">
                    <m:d>
                      <m:dPr>
                        <m:begChr m:val="|"/>
                        <m:endChr m:val=""/>
                        <m:ctrlPr>
                          <a:rPr lang="en-IN" sz="1600" i="1" kern="1200">
                            <a:effectLst/>
                            <a:latin typeface="+mn-lt"/>
                            <a:ea typeface="SimSun" panose="02010600030101010101" pitchFamily="2" charset="-122"/>
                            <a:cs typeface="Times New Roman" panose="02020603050405020304" pitchFamily="18" charset="0"/>
                          </a:rPr>
                        </m:ctrlPr>
                      </m:dPr>
                      <m:e>
                        <m:d>
                          <m:dPr>
                            <m:begChr m:val=""/>
                            <m:endChr m:val="⟩"/>
                            <m:ctrlPr>
                              <a:rPr lang="en-IN" sz="1600" i="1" kern="1200">
                                <a:effectLst/>
                                <a:latin typeface="+mn-lt"/>
                                <a:ea typeface="SimSun" panose="02010600030101010101" pitchFamily="2" charset="-122"/>
                                <a:cs typeface="Times New Roman" panose="02020603050405020304" pitchFamily="18" charset="0"/>
                              </a:rPr>
                            </m:ctrlPr>
                          </m:dPr>
                          <m:e>
                            <m:r>
                              <a:rPr lang="en-GB" sz="1600" i="1">
                                <a:effectLst/>
                                <a:latin typeface="+mn-lt"/>
                                <a:ea typeface="Times New Roman" panose="02020603050405020304" pitchFamily="18" charset="0"/>
                                <a:cs typeface="Times New Roman" panose="02020603050405020304" pitchFamily="18" charset="0"/>
                              </a:rPr>
                              <m:t>−</m:t>
                            </m:r>
                          </m:e>
                        </m:d>
                      </m:e>
                    </m:d>
                  </m:oMath>
                </a14:m>
                <a:r>
                  <a:rPr lang="en-GB" sz="1600" kern="1200" dirty="0">
                    <a:effectLst/>
                    <a:latin typeface="+mn-lt"/>
                    <a:ea typeface="Times New Roman" panose="02020603050405020304" pitchFamily="18" charset="0"/>
                    <a:cs typeface="Times New Roman" panose="02020603050405020304" pitchFamily="18" charset="0"/>
                  </a:rPr>
                  <a:t> state is usually used as an ancilla qubit to induce phase kickback when using quantum oracles. We observe this in a lot of algorithms such as Deutsch-</a:t>
                </a:r>
                <a:r>
                  <a:rPr lang="en-GB" sz="1600" kern="1200" dirty="0" err="1">
                    <a:effectLst/>
                    <a:latin typeface="+mn-lt"/>
                    <a:ea typeface="Times New Roman" panose="02020603050405020304" pitchFamily="18" charset="0"/>
                    <a:cs typeface="Times New Roman" panose="02020603050405020304" pitchFamily="18" charset="0"/>
                  </a:rPr>
                  <a:t>Jozsaa</a:t>
                </a:r>
                <a:r>
                  <a:rPr lang="en-GB" sz="1600" kern="1200" dirty="0">
                    <a:effectLst/>
                    <a:latin typeface="+mn-lt"/>
                    <a:ea typeface="Times New Roman" panose="02020603050405020304" pitchFamily="18" charset="0"/>
                    <a:cs typeface="Times New Roman" panose="02020603050405020304" pitchFamily="18" charset="0"/>
                  </a:rPr>
                  <a:t> Algorithm, Bernstein-</a:t>
                </a:r>
                <a:r>
                  <a:rPr lang="en-GB" sz="1600" kern="1200" dirty="0" err="1">
                    <a:effectLst/>
                    <a:latin typeface="+mn-lt"/>
                    <a:ea typeface="Times New Roman" panose="02020603050405020304" pitchFamily="18" charset="0"/>
                    <a:cs typeface="Times New Roman" panose="02020603050405020304" pitchFamily="18" charset="0"/>
                  </a:rPr>
                  <a:t>Vazirani</a:t>
                </a:r>
                <a:r>
                  <a:rPr lang="en-GB" sz="1600" kern="1200" dirty="0">
                    <a:effectLst/>
                    <a:latin typeface="+mn-lt"/>
                    <a:ea typeface="Times New Roman" panose="02020603050405020304" pitchFamily="18" charset="0"/>
                    <a:cs typeface="Times New Roman" panose="02020603050405020304" pitchFamily="18" charset="0"/>
                  </a:rPr>
                  <a:t> Algorithm and Grover’s Algorithm. </a:t>
                </a:r>
              </a:p>
              <a:p>
                <a:pPr>
                  <a:lnSpc>
                    <a:spcPct val="150000"/>
                  </a:lnSpc>
                </a:pPr>
                <a:r>
                  <a:rPr lang="en-GB" sz="2000" dirty="0">
                    <a:latin typeface="+mn-lt"/>
                    <a:ea typeface="Times New Roman" panose="02020603050405020304" pitchFamily="18" charset="0"/>
                    <a:cs typeface="Times New Roman" panose="02020603050405020304" pitchFamily="18" charset="0"/>
                  </a:rPr>
                  <a:t>The Hadamard Gate is also reversible.</a:t>
                </a:r>
                <a:endParaRPr lang="en-IN" sz="2000" dirty="0">
                  <a:effectLst/>
                  <a:latin typeface="+mn-lt"/>
                  <a:ea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3CAB1FFA-501D-FB4E-FFEA-7D75054C1A0C}"/>
                  </a:ext>
                </a:extLst>
              </p:cNvPr>
              <p:cNvSpPr>
                <a:spLocks noGrp="1" noRot="1" noChangeAspect="1" noMove="1" noResize="1" noEditPoints="1" noAdjustHandles="1" noChangeArrowheads="1" noChangeShapeType="1" noTextEdit="1"/>
              </p:cNvSpPr>
              <p:nvPr>
                <p:ph sz="half" idx="2"/>
              </p:nvPr>
            </p:nvSpPr>
            <p:spPr>
              <a:blipFill>
                <a:blip r:embed="rId2"/>
                <a:stretch>
                  <a:fillRect l="-579" t="-7282" r="-2171"/>
                </a:stretch>
              </a:blipFill>
            </p:spPr>
            <p:txBody>
              <a:bodyPr/>
              <a:lstStyle/>
              <a:p>
                <a:r>
                  <a:rPr lang="en-US">
                    <a:noFill/>
                  </a:rPr>
                  <a:t> </a:t>
                </a:r>
              </a:p>
            </p:txBody>
          </p:sp>
        </mc:Fallback>
      </mc:AlternateContent>
    </p:spTree>
    <p:extLst>
      <p:ext uri="{BB962C8B-B14F-4D97-AF65-F5344CB8AC3E}">
        <p14:creationId xmlns:p14="http://schemas.microsoft.com/office/powerpoint/2010/main" val="3328558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474D-6F20-77DE-7A23-B574E14E045D}"/>
              </a:ext>
            </a:extLst>
          </p:cNvPr>
          <p:cNvSpPr>
            <a:spLocks noGrp="1"/>
          </p:cNvSpPr>
          <p:nvPr>
            <p:ph type="title"/>
          </p:nvPr>
        </p:nvSpPr>
        <p:spPr/>
        <p:txBody>
          <a:bodyPr/>
          <a:lstStyle/>
          <a:p>
            <a:r>
              <a:rPr lang="en-US" dirty="0"/>
              <a:t>Phase Shift Gates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2B48E243-49C3-D08B-1FEC-C311B6D52B9D}"/>
                  </a:ext>
                </a:extLst>
              </p:cNvPr>
              <p:cNvSpPr>
                <a:spLocks noGrp="1"/>
              </p:cNvSpPr>
              <p:nvPr>
                <p:ph sz="half" idx="2"/>
              </p:nvPr>
            </p:nvSpPr>
            <p:spPr>
              <a:xfrm>
                <a:off x="180654" y="3691054"/>
                <a:ext cx="4288604" cy="1550019"/>
              </a:xfrm>
            </p:spPr>
            <p:txBody>
              <a:bodyPr/>
              <a:lstStyle/>
              <a:p>
                <a:pPr marL="0" indent="0">
                  <a:buNone/>
                </a:pPr>
                <a:r>
                  <a:rPr lang="en-US" b="1" dirty="0"/>
                  <a:t>S Gate / Phase Gate</a:t>
                </a:r>
              </a:p>
              <a:p>
                <a:r>
                  <a:rPr lang="en-US" sz="1800" dirty="0"/>
                  <a:t>Provides a phase shift of π/2</a:t>
                </a:r>
              </a:p>
              <a:p>
                <a:pPr marL="0" indent="0">
                  <a:buNone/>
                </a:pP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Times New Roman" panose="02020603050405020304" pitchFamily="18" charset="0"/>
                        </a:rPr>
                        <m:t>𝑆</m:t>
                      </m:r>
                      <m:r>
                        <a:rPr lang="en-GB" sz="1800" i="1" smtClean="0">
                          <a:effectLst/>
                          <a:latin typeface="Cambria Math" panose="02040503050406030204" pitchFamily="18" charset="0"/>
                          <a:ea typeface="Times New Roman" panose="02020603050405020304" pitchFamily="18" charset="0"/>
                        </a:rPr>
                        <m:t>=</m:t>
                      </m:r>
                      <m:r>
                        <a:rPr lang="en-GB" sz="1800" i="1" smtClean="0">
                          <a:effectLst/>
                          <a:latin typeface="Cambria Math" panose="02040503050406030204" pitchFamily="18" charset="0"/>
                          <a:ea typeface="Times New Roman" panose="02020603050405020304" pitchFamily="18" charset="0"/>
                        </a:rPr>
                        <m:t>𝑃</m:t>
                      </m:r>
                      <m:d>
                        <m:dPr>
                          <m:ctrlPr>
                            <a:rPr lang="en-IN" sz="1800" i="1">
                              <a:effectLst/>
                              <a:latin typeface="Cambria Math" panose="02040503050406030204" pitchFamily="18" charset="0"/>
                              <a:ea typeface="Times New Roman" panose="02020603050405020304" pitchFamily="18" charset="0"/>
                            </a:rPr>
                          </m:ctrlPr>
                        </m:dPr>
                        <m:e>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𝜋</m:t>
                              </m:r>
                            </m:num>
                            <m:den>
                              <m:r>
                                <a:rPr lang="en-GB" sz="1800" i="1">
                                  <a:effectLst/>
                                  <a:latin typeface="Cambria Math" panose="02040503050406030204" pitchFamily="18" charset="0"/>
                                  <a:ea typeface="Times New Roman" panose="02020603050405020304" pitchFamily="18" charset="0"/>
                                </a:rPr>
                                <m:t>2</m:t>
                              </m:r>
                            </m:den>
                          </m:f>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m>
                            <m:mPr>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1</m:t>
                                </m:r>
                              </m:e>
                              <m:e>
                                <m:r>
                                  <a:rPr lang="en-GB" sz="1800" i="1">
                                    <a:effectLst/>
                                    <a:latin typeface="Cambria Math" panose="02040503050406030204" pitchFamily="18" charset="0"/>
                                    <a:ea typeface="Times New Roman" panose="02020603050405020304" pitchFamily="18" charset="0"/>
                                  </a:rPr>
                                  <m:t>0</m:t>
                                </m:r>
                              </m:e>
                            </m:mr>
                            <m:mr>
                              <m:e>
                                <m:r>
                                  <a:rPr lang="en-GB" sz="1800" i="1">
                                    <a:effectLst/>
                                    <a:latin typeface="Cambria Math" panose="02040503050406030204" pitchFamily="18" charset="0"/>
                                    <a:ea typeface="Times New Roman" panose="02020603050405020304" pitchFamily="18" charset="0"/>
                                  </a:rPr>
                                  <m:t>0</m:t>
                                </m:r>
                              </m:e>
                              <m:e>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𝑒</m:t>
                                    </m:r>
                                  </m:e>
                                  <m:sup>
                                    <m:f>
                                      <m:fPr>
                                        <m:ctrlPr>
                                          <a:rPr lang="en-IN" sz="1800" i="1">
                                            <a:effectLst/>
                                            <a:latin typeface="Cambria Math" panose="02040503050406030204" pitchFamily="18" charset="0"/>
                                            <a:ea typeface="Times New Roman" panose="02020603050405020304" pitchFamily="18" charset="0"/>
                                          </a:rPr>
                                        </m:ctrlPr>
                                      </m:fPr>
                                      <m:num>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𝑖</m:t>
                                        </m:r>
                                        <m:r>
                                          <m:rPr>
                                            <m:sty m:val="p"/>
                                          </m:rPr>
                                          <a:rPr lang="en-GB" sz="1800">
                                            <a:effectLst/>
                                            <a:latin typeface="Cambria Math" panose="02040503050406030204" pitchFamily="18" charset="0"/>
                                            <a:ea typeface="Times New Roman" panose="02020603050405020304" pitchFamily="18" charset="0"/>
                                          </a:rPr>
                                          <m:t>π</m:t>
                                        </m:r>
                                      </m:num>
                                      <m:den>
                                        <m:r>
                                          <a:rPr lang="en-GB" sz="1800">
                                            <a:effectLst/>
                                            <a:latin typeface="Cambria Math" panose="02040503050406030204" pitchFamily="18" charset="0"/>
                                            <a:ea typeface="Times New Roman" panose="02020603050405020304" pitchFamily="18" charset="0"/>
                                          </a:rPr>
                                          <m:t>2</m:t>
                                        </m:r>
                                      </m:den>
                                    </m:f>
                                  </m:sup>
                                </m:sSup>
                              </m:e>
                            </m:mr>
                          </m:m>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m>
                            <m:mPr>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1</m:t>
                                </m:r>
                              </m:e>
                              <m:e>
                                <m:r>
                                  <a:rPr lang="en-GB" sz="1800" i="1">
                                    <a:effectLst/>
                                    <a:latin typeface="Cambria Math" panose="02040503050406030204" pitchFamily="18" charset="0"/>
                                    <a:ea typeface="Times New Roman" panose="02020603050405020304" pitchFamily="18" charset="0"/>
                                  </a:rPr>
                                  <m:t>0</m:t>
                                </m:r>
                              </m:e>
                            </m:mr>
                            <m:mr>
                              <m:e>
                                <m:r>
                                  <a:rPr lang="en-GB" sz="1800" i="1">
                                    <a:effectLst/>
                                    <a:latin typeface="Cambria Math" panose="02040503050406030204" pitchFamily="18" charset="0"/>
                                    <a:ea typeface="Times New Roman" panose="02020603050405020304" pitchFamily="18" charset="0"/>
                                  </a:rPr>
                                  <m:t>0</m:t>
                                </m:r>
                              </m:e>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𝑖</m:t>
                                </m:r>
                              </m:e>
                            </m:mr>
                          </m:m>
                        </m:e>
                      </m:d>
                    </m:oMath>
                  </m:oMathPara>
                </a14:m>
                <a:endParaRPr lang="en-IN" sz="1800" dirty="0">
                  <a:effectLst/>
                  <a:latin typeface="Times New Roman" panose="02020603050405020304" pitchFamily="18" charset="0"/>
                  <a:ea typeface="Times New Roman" panose="02020603050405020304" pitchFamily="18" charset="0"/>
                </a:endParaRPr>
              </a:p>
              <a:p>
                <a:endParaRPr lang="en-US" sz="1800" dirty="0"/>
              </a:p>
            </p:txBody>
          </p:sp>
        </mc:Choice>
        <mc:Fallback>
          <p:sp>
            <p:nvSpPr>
              <p:cNvPr id="6" name="Content Placeholder 5">
                <a:extLst>
                  <a:ext uri="{FF2B5EF4-FFF2-40B4-BE49-F238E27FC236}">
                    <a16:creationId xmlns:a16="http://schemas.microsoft.com/office/drawing/2014/main" id="{2B48E243-49C3-D08B-1FEC-C311B6D52B9D}"/>
                  </a:ext>
                </a:extLst>
              </p:cNvPr>
              <p:cNvSpPr>
                <a:spLocks noGrp="1" noRot="1" noChangeAspect="1" noMove="1" noResize="1" noEditPoints="1" noAdjustHandles="1" noChangeArrowheads="1" noChangeShapeType="1" noTextEdit="1"/>
              </p:cNvSpPr>
              <p:nvPr>
                <p:ph sz="half" idx="2"/>
              </p:nvPr>
            </p:nvSpPr>
            <p:spPr>
              <a:xfrm>
                <a:off x="180654" y="3691054"/>
                <a:ext cx="4288604" cy="1550019"/>
              </a:xfrm>
              <a:blipFill>
                <a:blip r:embed="rId2"/>
                <a:stretch>
                  <a:fillRect l="-2367" t="-32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9293AC96-33B3-BFDE-F890-0DC70C6F228E}"/>
                  </a:ext>
                </a:extLst>
              </p:cNvPr>
              <p:cNvSpPr txBox="1">
                <a:spLocks/>
              </p:cNvSpPr>
              <p:nvPr/>
            </p:nvSpPr>
            <p:spPr bwMode="auto">
              <a:xfrm>
                <a:off x="180653" y="1173984"/>
                <a:ext cx="8768137" cy="23609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charset="0"/>
                  <a:buNone/>
                </a:pPr>
                <a:r>
                  <a:rPr lang="en-GB" sz="1800" dirty="0">
                    <a:ea typeface="Times New Roman" panose="02020603050405020304" pitchFamily="18" charset="0"/>
                  </a:rPr>
                  <a:t>A class of quantum gates called phase shift gates also exists which are responsible for inducing a change in phase of the qubit. These do not affect the magnitude of the complex amplitudes.</a:t>
                </a:r>
              </a:p>
              <a:p>
                <a:pPr marL="0" indent="0">
                  <a:buFont typeface="Arial" charset="0"/>
                  <a:buNone/>
                </a:pPr>
                <a:r>
                  <a:rPr lang="en-GB" sz="1800" dirty="0">
                    <a:ea typeface="Times New Roman" panose="02020603050405020304" pitchFamily="18" charset="0"/>
                  </a:rPr>
                  <a:t>A general notation of a Phase-Shift Gate is:</a:t>
                </a:r>
                <a:endParaRPr lang="en-IN" sz="1800" dirty="0">
                  <a:ea typeface="Times New Roman" panose="02020603050405020304" pitchFamily="18" charset="0"/>
                </a:endParaRPr>
              </a:p>
              <a:p>
                <a:pPr marL="0" indent="0">
                  <a:buFont typeface="Arial" charset="0"/>
                  <a:buNone/>
                </a:pPr>
                <a14:m>
                  <m:oMathPara xmlns:m="http://schemas.openxmlformats.org/officeDocument/2006/math">
                    <m:oMathParaPr>
                      <m:jc m:val="centerGroup"/>
                    </m:oMathParaPr>
                    <m:oMath xmlns:m="http://schemas.openxmlformats.org/officeDocument/2006/math">
                      <m:r>
                        <a:rPr lang="en-GB" sz="1800" i="1">
                          <a:ea typeface="Times New Roman" panose="02020603050405020304" pitchFamily="18" charset="0"/>
                        </a:rPr>
                        <m:t>𝑃</m:t>
                      </m:r>
                      <m:d>
                        <m:dPr>
                          <m:ctrlPr>
                            <a:rPr lang="en-IN" sz="1800" i="1">
                              <a:ea typeface="Times New Roman" panose="02020603050405020304" pitchFamily="18" charset="0"/>
                            </a:rPr>
                          </m:ctrlPr>
                        </m:dPr>
                        <m:e>
                          <m:r>
                            <a:rPr lang="en-GB" sz="1800" i="1">
                              <a:ea typeface="Times New Roman" panose="02020603050405020304" pitchFamily="18" charset="0"/>
                            </a:rPr>
                            <m:t>𝛺</m:t>
                          </m:r>
                        </m:e>
                      </m:d>
                      <m:r>
                        <a:rPr lang="en-GB" sz="1800" i="1">
                          <a:ea typeface="Times New Roman" panose="02020603050405020304" pitchFamily="18" charset="0"/>
                        </a:rPr>
                        <m:t>= </m:t>
                      </m:r>
                      <m:d>
                        <m:dPr>
                          <m:begChr m:val="["/>
                          <m:endChr m:val="]"/>
                          <m:ctrlPr>
                            <a:rPr lang="en-IN" sz="1800" i="1">
                              <a:ea typeface="Times New Roman" panose="02020603050405020304" pitchFamily="18" charset="0"/>
                            </a:rPr>
                          </m:ctrlPr>
                        </m:dPr>
                        <m:e>
                          <m:m>
                            <m:mPr>
                              <m:mcs>
                                <m:mc>
                                  <m:mcPr>
                                    <m:count m:val="2"/>
                                    <m:mcJc m:val="center"/>
                                  </m:mcPr>
                                </m:mc>
                              </m:mcs>
                              <m:ctrlPr>
                                <a:rPr lang="en-IN" sz="1800" i="1">
                                  <a:ea typeface="Times New Roman" panose="02020603050405020304" pitchFamily="18" charset="0"/>
                                </a:rPr>
                              </m:ctrlPr>
                            </m:mPr>
                            <m:mr>
                              <m:e>
                                <m:r>
                                  <a:rPr lang="en-GB" sz="1800" i="1">
                                    <a:ea typeface="SimSun" panose="02010600030101010101" pitchFamily="2" charset="-122"/>
                                    <a:cs typeface="Times New Roman" panose="02020603050405020304" pitchFamily="18" charset="0"/>
                                  </a:rPr>
                                  <m:t>1</m:t>
                                </m:r>
                              </m:e>
                              <m:e>
                                <m:r>
                                  <a:rPr lang="en-GB" sz="1800" i="1">
                                    <a:ea typeface="Times New Roman" panose="02020603050405020304" pitchFamily="18" charset="0"/>
                                  </a:rPr>
                                  <m:t>0</m:t>
                                </m:r>
                              </m:e>
                            </m:mr>
                            <m:mr>
                              <m:e>
                                <m:r>
                                  <a:rPr lang="en-GB" sz="1800" i="1">
                                    <a:ea typeface="Times New Roman" panose="02020603050405020304" pitchFamily="18" charset="0"/>
                                  </a:rPr>
                                  <m:t>0</m:t>
                                </m:r>
                              </m:e>
                              <m:e>
                                <m:sSup>
                                  <m:sSupPr>
                                    <m:ctrlPr>
                                      <a:rPr lang="en-IN" sz="1800" i="1">
                                        <a:ea typeface="SimSun" panose="02010600030101010101" pitchFamily="2" charset="-122"/>
                                        <a:cs typeface="Times New Roman" panose="02020603050405020304" pitchFamily="18" charset="0"/>
                                      </a:rPr>
                                    </m:ctrlPr>
                                  </m:sSupPr>
                                  <m:e>
                                    <m:r>
                                      <a:rPr lang="en-GB" sz="1800" i="1">
                                        <a:ea typeface="SimSun" panose="02010600030101010101" pitchFamily="2" charset="-122"/>
                                        <a:cs typeface="Times New Roman" panose="02020603050405020304" pitchFamily="18" charset="0"/>
                                      </a:rPr>
                                      <m:t>𝑒</m:t>
                                    </m:r>
                                  </m:e>
                                  <m:sup>
                                    <m:r>
                                      <a:rPr lang="en-GB" sz="1800" i="1">
                                        <a:ea typeface="SimSun" panose="02010600030101010101" pitchFamily="2" charset="-122"/>
                                        <a:cs typeface="Times New Roman" panose="02020603050405020304" pitchFamily="18" charset="0"/>
                                      </a:rPr>
                                      <m:t>𝑖</m:t>
                                    </m:r>
                                    <m:r>
                                      <m:rPr>
                                        <m:sty m:val="p"/>
                                      </m:rPr>
                                      <a:rPr lang="en-GB" sz="1800">
                                        <a:ea typeface="Times New Roman" panose="02020603050405020304" pitchFamily="18" charset="0"/>
                                      </a:rPr>
                                      <m:t>Ω</m:t>
                                    </m:r>
                                  </m:sup>
                                </m:sSup>
                              </m:e>
                            </m:mr>
                          </m:m>
                        </m:e>
                      </m:d>
                    </m:oMath>
                  </m:oMathPara>
                </a14:m>
                <a:endParaRPr lang="en-IN" sz="1800" dirty="0">
                  <a:ea typeface="Times New Roman" panose="02020603050405020304" pitchFamily="18" charset="0"/>
                </a:endParaRPr>
              </a:p>
              <a:p>
                <a:pPr marL="0" indent="0">
                  <a:buFont typeface="Arial" charset="0"/>
                  <a:buNone/>
                </a:pPr>
                <a:r>
                  <a:rPr lang="en-GB" sz="1800" dirty="0">
                    <a:ea typeface="Times New Roman" panose="02020603050405020304" pitchFamily="18" charset="0"/>
                  </a:rPr>
                  <a:t>Two examples of phase shift gates are S and T gates. (It is important to know that the Z gate also falls in this category)</a:t>
                </a:r>
              </a:p>
              <a:p>
                <a:pPr marL="0" indent="0">
                  <a:buFont typeface="Arial" charset="0"/>
                  <a:buNone/>
                </a:pPr>
                <a:endParaRPr lang="en-GB" sz="1800" dirty="0">
                  <a:ea typeface="Times New Roman" panose="02020603050405020304" pitchFamily="18" charset="0"/>
                </a:endParaRPr>
              </a:p>
            </p:txBody>
          </p:sp>
        </mc:Choice>
        <mc:Fallback>
          <p:sp>
            <p:nvSpPr>
              <p:cNvPr id="10" name="Content Placeholder 2">
                <a:extLst>
                  <a:ext uri="{FF2B5EF4-FFF2-40B4-BE49-F238E27FC236}">
                    <a16:creationId xmlns:a16="http://schemas.microsoft.com/office/drawing/2014/main" id="{9293AC96-33B3-BFDE-F890-0DC70C6F228E}"/>
                  </a:ext>
                </a:extLst>
              </p:cNvPr>
              <p:cNvSpPr txBox="1">
                <a:spLocks noRot="1" noChangeAspect="1" noMove="1" noResize="1" noEditPoints="1" noAdjustHandles="1" noChangeArrowheads="1" noChangeShapeType="1" noTextEdit="1"/>
              </p:cNvSpPr>
              <p:nvPr/>
            </p:nvSpPr>
            <p:spPr bwMode="auto">
              <a:xfrm>
                <a:off x="180653" y="1173984"/>
                <a:ext cx="8768137" cy="2360953"/>
              </a:xfrm>
              <a:prstGeom prst="rect">
                <a:avLst/>
              </a:prstGeom>
              <a:blipFill>
                <a:blip r:embed="rId3"/>
                <a:stretch>
                  <a:fillRect l="-579" t="-1070" b="-21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5">
                <a:extLst>
                  <a:ext uri="{FF2B5EF4-FFF2-40B4-BE49-F238E27FC236}">
                    <a16:creationId xmlns:a16="http://schemas.microsoft.com/office/drawing/2014/main" id="{DEEDA558-8E0F-C1C2-F0ED-B454073ACA6E}"/>
                  </a:ext>
                </a:extLst>
              </p:cNvPr>
              <p:cNvSpPr>
                <a:spLocks noGrp="1"/>
              </p:cNvSpPr>
              <p:nvPr>
                <p:ph sz="quarter" idx="4"/>
              </p:nvPr>
            </p:nvSpPr>
            <p:spPr>
              <a:xfrm>
                <a:off x="4645025" y="3690938"/>
                <a:ext cx="4241800" cy="1550019"/>
              </a:xfrm>
            </p:spPr>
            <p:txBody>
              <a:bodyPr/>
              <a:lstStyle/>
              <a:p>
                <a:pPr marL="0" indent="0">
                  <a:buNone/>
                </a:pPr>
                <a:r>
                  <a:rPr lang="en-US" b="1" dirty="0"/>
                  <a:t>T Gate / π/8 Gate</a:t>
                </a:r>
              </a:p>
              <a:p>
                <a:r>
                  <a:rPr lang="en-US" sz="1800" dirty="0"/>
                  <a:t>Provides a phase shift of π/4</a:t>
                </a:r>
              </a:p>
              <a:p>
                <a:pPr marL="0" indent="0">
                  <a:buNone/>
                </a:pPr>
                <a14:m>
                  <m:oMathPara xmlns:m="http://schemas.openxmlformats.org/officeDocument/2006/math">
                    <m:oMathParaPr>
                      <m:jc m:val="centerGroup"/>
                    </m:oMathParaPr>
                    <m:oMath xmlns:m="http://schemas.openxmlformats.org/officeDocument/2006/math">
                      <m:r>
                        <a:rPr lang="en-GB" sz="1800" i="1"/>
                        <m:t>𝑇</m:t>
                      </m:r>
                      <m:r>
                        <a:rPr lang="en-GB" sz="1800" i="1"/>
                        <m:t>=</m:t>
                      </m:r>
                      <m:r>
                        <a:rPr lang="en-GB" sz="1800" i="1"/>
                        <m:t>𝑃</m:t>
                      </m:r>
                      <m:d>
                        <m:dPr>
                          <m:ctrlPr>
                            <a:rPr lang="en-IN" sz="1800" i="1"/>
                          </m:ctrlPr>
                        </m:dPr>
                        <m:e>
                          <m:f>
                            <m:fPr>
                              <m:ctrlPr>
                                <a:rPr lang="en-IN" sz="1800" i="1"/>
                              </m:ctrlPr>
                            </m:fPr>
                            <m:num>
                              <m:r>
                                <a:rPr lang="en-GB" sz="1800" i="1"/>
                                <m:t>𝜋</m:t>
                              </m:r>
                            </m:num>
                            <m:den>
                              <m:r>
                                <a:rPr lang="en-GB" sz="1800" i="1"/>
                                <m:t>4</m:t>
                              </m:r>
                            </m:den>
                          </m:f>
                        </m:e>
                      </m:d>
                      <m:r>
                        <a:rPr lang="en-GB" sz="1800" i="1"/>
                        <m:t>=</m:t>
                      </m:r>
                      <m:d>
                        <m:dPr>
                          <m:begChr m:val="["/>
                          <m:endChr m:val="]"/>
                          <m:ctrlPr>
                            <a:rPr lang="en-IN" sz="1800" i="1"/>
                          </m:ctrlPr>
                        </m:dPr>
                        <m:e>
                          <m:m>
                            <m:mPr>
                              <m:mcs>
                                <m:mc>
                                  <m:mcPr>
                                    <m:count m:val="2"/>
                                    <m:mcJc m:val="center"/>
                                  </m:mcPr>
                                </m:mc>
                              </m:mcs>
                              <m:ctrlPr>
                                <a:rPr lang="en-IN" sz="1800" i="1"/>
                              </m:ctrlPr>
                            </m:mPr>
                            <m:mr>
                              <m:e>
                                <m:r>
                                  <a:rPr lang="en-GB" sz="1800" i="1"/>
                                  <m:t>1</m:t>
                                </m:r>
                              </m:e>
                              <m:e>
                                <m:r>
                                  <a:rPr lang="en-GB" sz="1800" i="1"/>
                                  <m:t>0</m:t>
                                </m:r>
                              </m:e>
                            </m:mr>
                            <m:mr>
                              <m:e>
                                <m:r>
                                  <a:rPr lang="en-GB" sz="1800" i="1"/>
                                  <m:t>0</m:t>
                                </m:r>
                              </m:e>
                              <m:e>
                                <m:sSup>
                                  <m:sSupPr>
                                    <m:ctrlPr>
                                      <a:rPr lang="en-IN" sz="1800" i="1"/>
                                    </m:ctrlPr>
                                  </m:sSupPr>
                                  <m:e>
                                    <m:r>
                                      <a:rPr lang="en-GB" sz="1800" i="1"/>
                                      <m:t>𝑒</m:t>
                                    </m:r>
                                  </m:e>
                                  <m:sup>
                                    <m:f>
                                      <m:fPr>
                                        <m:ctrlPr>
                                          <a:rPr lang="en-IN" sz="1800" i="1"/>
                                        </m:ctrlPr>
                                      </m:fPr>
                                      <m:num>
                                        <m:r>
                                          <a:rPr lang="en-GB" sz="1800" i="1"/>
                                          <m:t>𝑖</m:t>
                                        </m:r>
                                        <m:r>
                                          <m:rPr>
                                            <m:sty m:val="p"/>
                                          </m:rPr>
                                          <a:rPr lang="en-GB" sz="1800"/>
                                          <m:t>π</m:t>
                                        </m:r>
                                      </m:num>
                                      <m:den>
                                        <m:r>
                                          <a:rPr lang="en-GB" sz="1800"/>
                                          <m:t>4</m:t>
                                        </m:r>
                                      </m:den>
                                    </m:f>
                                  </m:sup>
                                </m:sSup>
                              </m:e>
                            </m:mr>
                          </m:m>
                        </m:e>
                      </m:d>
                    </m:oMath>
                  </m:oMathPara>
                </a14:m>
                <a:endParaRPr lang="en-IN" sz="1800" dirty="0"/>
              </a:p>
              <a:p>
                <a:pPr marL="0" indent="0">
                  <a:buNone/>
                </a:pPr>
                <a:endParaRPr lang="en-IN" sz="1800" dirty="0">
                  <a:effectLst/>
                  <a:latin typeface="Times New Roman" panose="02020603050405020304" pitchFamily="18" charset="0"/>
                  <a:ea typeface="Times New Roman" panose="02020603050405020304" pitchFamily="18" charset="0"/>
                </a:endParaRPr>
              </a:p>
              <a:p>
                <a:endParaRPr lang="en-US" sz="1800" dirty="0"/>
              </a:p>
            </p:txBody>
          </p:sp>
        </mc:Choice>
        <mc:Fallback>
          <p:sp>
            <p:nvSpPr>
              <p:cNvPr id="11" name="Content Placeholder 5">
                <a:extLst>
                  <a:ext uri="{FF2B5EF4-FFF2-40B4-BE49-F238E27FC236}">
                    <a16:creationId xmlns:a16="http://schemas.microsoft.com/office/drawing/2014/main" id="{DEEDA558-8E0F-C1C2-F0ED-B454073ACA6E}"/>
                  </a:ext>
                </a:extLst>
              </p:cNvPr>
              <p:cNvSpPr>
                <a:spLocks noGrp="1" noRot="1" noChangeAspect="1" noMove="1" noResize="1" noEditPoints="1" noAdjustHandles="1" noChangeArrowheads="1" noChangeShapeType="1" noTextEdit="1"/>
              </p:cNvSpPr>
              <p:nvPr>
                <p:ph sz="quarter" idx="4"/>
              </p:nvPr>
            </p:nvSpPr>
            <p:spPr>
              <a:xfrm>
                <a:off x="4645025" y="3690938"/>
                <a:ext cx="4241800" cy="1550019"/>
              </a:xfrm>
              <a:blipFill>
                <a:blip r:embed="rId4"/>
                <a:stretch>
                  <a:fillRect l="-2090" t="-3252"/>
                </a:stretch>
              </a:blipFill>
            </p:spPr>
            <p:txBody>
              <a:bodyPr/>
              <a:lstStyle/>
              <a:p>
                <a:r>
                  <a:rPr lang="en-US">
                    <a:noFill/>
                  </a:rPr>
                  <a:t> </a:t>
                </a:r>
              </a:p>
            </p:txBody>
          </p:sp>
        </mc:Fallback>
      </mc:AlternateContent>
      <p:sp>
        <p:nvSpPr>
          <p:cNvPr id="12" name="TextBox 11">
            <a:hlinkClick r:id="rId5" action="ppaction://hlinksldjump"/>
            <a:extLst>
              <a:ext uri="{FF2B5EF4-FFF2-40B4-BE49-F238E27FC236}">
                <a16:creationId xmlns:a16="http://schemas.microsoft.com/office/drawing/2014/main" id="{86B8D20F-BC3B-E00F-D0EC-6C1079297577}"/>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5EB1873-E3E0-3E68-F0C7-41FF3C7D8C33}"/>
              </a:ext>
            </a:extLst>
          </p:cNvPr>
          <p:cNvSpPr txBox="1"/>
          <p:nvPr/>
        </p:nvSpPr>
        <p:spPr>
          <a:xfrm>
            <a:off x="180653" y="6014128"/>
            <a:ext cx="4627756" cy="369332"/>
          </a:xfrm>
          <a:prstGeom prst="rect">
            <a:avLst/>
          </a:prstGeom>
          <a:noFill/>
        </p:spPr>
        <p:txBody>
          <a:bodyPr wrap="square">
            <a:spAutoFit/>
          </a:bodyPr>
          <a:lstStyle/>
          <a:p>
            <a:pPr marL="0" indent="0">
              <a:buFont typeface="Arial" charset="0"/>
              <a:buNone/>
            </a:pPr>
            <a:r>
              <a:rPr lang="en-IN" sz="1800" dirty="0">
                <a:ea typeface="Times New Roman" panose="02020603050405020304" pitchFamily="18" charset="0"/>
              </a:rPr>
              <a:t>These gates are not reversible. </a:t>
            </a:r>
            <a:endParaRPr lang="en-GB" sz="1800" dirty="0">
              <a:ea typeface="Times New Roman" panose="02020603050405020304" pitchFamily="18" charset="0"/>
            </a:endParaRPr>
          </a:p>
        </p:txBody>
      </p:sp>
      <p:sp>
        <p:nvSpPr>
          <p:cNvPr id="17" name="Rectangle 16">
            <a:extLst>
              <a:ext uri="{FF2B5EF4-FFF2-40B4-BE49-F238E27FC236}">
                <a16:creationId xmlns:a16="http://schemas.microsoft.com/office/drawing/2014/main" id="{A7E7F623-FD27-7B6F-FB94-676B99F89B4B}"/>
              </a:ext>
            </a:extLst>
          </p:cNvPr>
          <p:cNvSpPr/>
          <p:nvPr/>
        </p:nvSpPr>
        <p:spPr>
          <a:xfrm>
            <a:off x="180653" y="5124257"/>
            <a:ext cx="4079113" cy="889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sp>
        <p:nvSpPr>
          <p:cNvPr id="19" name="Rectangle 18">
            <a:extLst>
              <a:ext uri="{FF2B5EF4-FFF2-40B4-BE49-F238E27FC236}">
                <a16:creationId xmlns:a16="http://schemas.microsoft.com/office/drawing/2014/main" id="{1496D617-2E01-13EC-20F2-7F802DF6C4A8}"/>
              </a:ext>
            </a:extLst>
          </p:cNvPr>
          <p:cNvSpPr/>
          <p:nvPr/>
        </p:nvSpPr>
        <p:spPr>
          <a:xfrm>
            <a:off x="4564721" y="5124256"/>
            <a:ext cx="4079113" cy="889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20" name="Graphic 28">
            <a:extLst>
              <a:ext uri="{FF2B5EF4-FFF2-40B4-BE49-F238E27FC236}">
                <a16:creationId xmlns:a16="http://schemas.microsoft.com/office/drawing/2014/main" id="{D39CD8D3-4D56-8549-C8C8-EA9765A0D91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23719" b="34763"/>
          <a:stretch/>
        </p:blipFill>
        <p:spPr>
          <a:xfrm>
            <a:off x="1101646" y="5240957"/>
            <a:ext cx="2785770" cy="680341"/>
          </a:xfrm>
          <a:prstGeom prst="rect">
            <a:avLst/>
          </a:prstGeom>
        </p:spPr>
      </p:pic>
      <p:pic>
        <p:nvPicPr>
          <p:cNvPr id="21" name="Graphic 29">
            <a:extLst>
              <a:ext uri="{FF2B5EF4-FFF2-40B4-BE49-F238E27FC236}">
                <a16:creationId xmlns:a16="http://schemas.microsoft.com/office/drawing/2014/main" id="{3DA27FB1-FA34-0DB9-B647-B245E13D195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24773" b="36097"/>
          <a:stretch/>
        </p:blipFill>
        <p:spPr>
          <a:xfrm>
            <a:off x="5390250" y="5240957"/>
            <a:ext cx="2955752" cy="680341"/>
          </a:xfrm>
          <a:prstGeom prst="rect">
            <a:avLst/>
          </a:prstGeom>
        </p:spPr>
      </p:pic>
    </p:spTree>
    <p:extLst>
      <p:ext uri="{BB962C8B-B14F-4D97-AF65-F5344CB8AC3E}">
        <p14:creationId xmlns:p14="http://schemas.microsoft.com/office/powerpoint/2010/main" val="183994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3985C-7E26-635C-35CA-5B056B15E571}"/>
              </a:ext>
            </a:extLst>
          </p:cNvPr>
          <p:cNvSpPr>
            <a:spLocks noGrp="1"/>
          </p:cNvSpPr>
          <p:nvPr>
            <p:ph type="title"/>
          </p:nvPr>
        </p:nvSpPr>
        <p:spPr/>
        <p:txBody>
          <a:bodyPr/>
          <a:lstStyle/>
          <a:p>
            <a:r>
              <a:rPr lang="en-US" dirty="0"/>
              <a:t>Some Useful Identities Related to Gates</a:t>
            </a:r>
          </a:p>
        </p:txBody>
      </p:sp>
      <p:sp>
        <p:nvSpPr>
          <p:cNvPr id="8" name="Content Placeholder 7">
            <a:extLst>
              <a:ext uri="{FF2B5EF4-FFF2-40B4-BE49-F238E27FC236}">
                <a16:creationId xmlns:a16="http://schemas.microsoft.com/office/drawing/2014/main" id="{2FF1A039-5FF3-ABD9-9397-11DEC6A917BD}"/>
              </a:ext>
            </a:extLst>
          </p:cNvPr>
          <p:cNvSpPr>
            <a:spLocks noGrp="1"/>
          </p:cNvSpPr>
          <p:nvPr>
            <p:ph sz="half" idx="2"/>
          </p:nvPr>
        </p:nvSpPr>
        <p:spPr/>
        <p:txBody>
          <a:bodyPr/>
          <a:lstStyle/>
          <a:p>
            <a:pPr marL="0" indent="0">
              <a:buNone/>
            </a:pPr>
            <a:r>
              <a:rPr lang="en-GB" sz="2800" kern="1200" dirty="0">
                <a:effectLst/>
                <a:latin typeface="+mn-lt"/>
                <a:ea typeface="Times New Roman" panose="02020603050405020304" pitchFamily="18" charset="0"/>
              </a:rPr>
              <a:t>Some identities would be of use to us in various algorithms and when dealing with multiple qubit circuits: </a:t>
            </a:r>
            <a:endParaRPr lang="en-IN" sz="2800" dirty="0">
              <a:effectLst/>
              <a:latin typeface="+mn-lt"/>
              <a:ea typeface="Times New Roman" panose="02020603050405020304" pitchFamily="18" charset="0"/>
            </a:endParaRPr>
          </a:p>
          <a:p>
            <a:pPr>
              <a:lnSpc>
                <a:spcPct val="150000"/>
              </a:lnSpc>
            </a:pPr>
            <a:r>
              <a:rPr lang="en-GB" sz="2800" kern="1200" dirty="0">
                <a:effectLst/>
                <a:latin typeface="+mn-lt"/>
                <a:ea typeface="Times New Roman" panose="02020603050405020304" pitchFamily="18" charset="0"/>
              </a:rPr>
              <a:t>X = HZH</a:t>
            </a:r>
            <a:endParaRPr lang="en-IN" sz="2800" dirty="0">
              <a:effectLst/>
              <a:latin typeface="+mn-lt"/>
              <a:ea typeface="Times New Roman" panose="02020603050405020304" pitchFamily="18" charset="0"/>
            </a:endParaRPr>
          </a:p>
          <a:p>
            <a:pPr>
              <a:lnSpc>
                <a:spcPct val="150000"/>
              </a:lnSpc>
            </a:pPr>
            <a:r>
              <a:rPr lang="en-GB" sz="2800" kern="1200" dirty="0">
                <a:effectLst/>
                <a:latin typeface="+mn-lt"/>
                <a:ea typeface="Times New Roman" panose="02020603050405020304" pitchFamily="18" charset="0"/>
              </a:rPr>
              <a:t>Z = HXH</a:t>
            </a:r>
            <a:endParaRPr lang="en-IN" sz="2800" dirty="0">
              <a:effectLst/>
              <a:latin typeface="+mn-lt"/>
              <a:ea typeface="Times New Roman" panose="02020603050405020304" pitchFamily="18" charset="0"/>
            </a:endParaRPr>
          </a:p>
          <a:p>
            <a:pPr>
              <a:lnSpc>
                <a:spcPct val="150000"/>
              </a:lnSpc>
            </a:pPr>
            <a:r>
              <a:rPr lang="en-GB" sz="2800" kern="1200" dirty="0">
                <a:effectLst/>
                <a:latin typeface="+mn-lt"/>
                <a:ea typeface="Times New Roman" panose="02020603050405020304" pitchFamily="18" charset="0"/>
              </a:rPr>
              <a:t>H = (X+Z)/√2</a:t>
            </a:r>
            <a:endParaRPr lang="en-IN" sz="2800" dirty="0">
              <a:effectLst/>
              <a:latin typeface="+mn-lt"/>
              <a:ea typeface="Times New Roman" panose="02020603050405020304" pitchFamily="18" charset="0"/>
            </a:endParaRPr>
          </a:p>
          <a:p>
            <a:pPr>
              <a:lnSpc>
                <a:spcPct val="150000"/>
              </a:lnSpc>
            </a:pPr>
            <a:r>
              <a:rPr lang="en-GB" sz="2800" kern="1200" dirty="0">
                <a:effectLst/>
                <a:latin typeface="+mn-lt"/>
                <a:ea typeface="Times New Roman" panose="02020603050405020304" pitchFamily="18" charset="0"/>
              </a:rPr>
              <a:t>ZX = –XZ = </a:t>
            </a:r>
            <a:r>
              <a:rPr lang="en-GB" sz="2800" kern="1200" dirty="0" err="1">
                <a:effectLst/>
                <a:latin typeface="+mn-lt"/>
                <a:ea typeface="Times New Roman" panose="02020603050405020304" pitchFamily="18" charset="0"/>
              </a:rPr>
              <a:t>iY</a:t>
            </a:r>
            <a:endParaRPr lang="en-IN" sz="2800" dirty="0">
              <a:effectLst/>
              <a:latin typeface="+mn-lt"/>
              <a:ea typeface="Times New Roman" panose="02020603050405020304" pitchFamily="18" charset="0"/>
            </a:endParaRPr>
          </a:p>
          <a:p>
            <a:endParaRPr lang="en-US" dirty="0"/>
          </a:p>
        </p:txBody>
      </p:sp>
    </p:spTree>
    <p:extLst>
      <p:ext uri="{BB962C8B-B14F-4D97-AF65-F5344CB8AC3E}">
        <p14:creationId xmlns:p14="http://schemas.microsoft.com/office/powerpoint/2010/main" val="3587455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0458-C4B2-03E5-2A0E-02E452694919}"/>
              </a:ext>
            </a:extLst>
          </p:cNvPr>
          <p:cNvSpPr>
            <a:spLocks noGrp="1"/>
          </p:cNvSpPr>
          <p:nvPr>
            <p:ph type="title"/>
          </p:nvPr>
        </p:nvSpPr>
        <p:spPr/>
        <p:txBody>
          <a:bodyPr/>
          <a:lstStyle/>
          <a:p>
            <a:r>
              <a:rPr lang="en-US" dirty="0"/>
              <a:t>Multiple-Qubit Gates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1636CC-DE40-B9E6-5B46-EA4318E08E70}"/>
                  </a:ext>
                </a:extLst>
              </p:cNvPr>
              <p:cNvSpPr>
                <a:spLocks noGrp="1"/>
              </p:cNvSpPr>
              <p:nvPr>
                <p:ph sz="half" idx="2"/>
              </p:nvPr>
            </p:nvSpPr>
            <p:spPr/>
            <p:txBody>
              <a:bodyPr/>
              <a:lstStyle/>
              <a:p>
                <a:r>
                  <a:rPr lang="en-GB" sz="1800" dirty="0">
                    <a:effectLst/>
                    <a:latin typeface="+mn-lt"/>
                    <a:ea typeface="Times New Roman" panose="02020603050405020304" pitchFamily="18" charset="0"/>
                  </a:rPr>
                  <a:t>When we are using more than 1 qubit, the combined state of the qubits is represented using the tensor product of the states of the individual qubits. </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𝑎𝑏</m:t>
                              </m:r>
                            </m:e>
                          </m:d>
                        </m:e>
                      </m:d>
                      <m:r>
                        <a:rPr lang="en-GB" sz="1800" i="1" kern="1200">
                          <a:effectLst/>
                          <a:latin typeface="+mn-lt"/>
                          <a:ea typeface="SimSun" panose="02010600030101010101" pitchFamily="2" charset="-122"/>
                          <a:cs typeface="Times New Roman" panose="02020603050405020304" pitchFamily="18" charset="0"/>
                        </a:rPr>
                        <m:t>=</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𝑎</m:t>
                              </m:r>
                            </m:e>
                          </m:d>
                        </m:e>
                      </m:d>
                      <m:r>
                        <a:rPr lang="en-GB" sz="1800" i="1" kern="1200">
                          <a:effectLst/>
                          <a:latin typeface="+mn-lt"/>
                          <a:ea typeface="SimSun" panose="02010600030101010101" pitchFamily="2" charset="-122"/>
                          <a:cs typeface="Times New Roman" panose="02020603050405020304" pitchFamily="18" charset="0"/>
                        </a:rPr>
                        <m:t>⨂</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𝑏</m:t>
                              </m:r>
                            </m:e>
                          </m:d>
                        </m:e>
                      </m:d>
                    </m:oMath>
                  </m:oMathPara>
                </a14:m>
                <a:endParaRPr lang="en-IN" sz="1800" dirty="0">
                  <a:effectLst/>
                  <a:latin typeface="+mn-lt"/>
                  <a:ea typeface="Times New Roman" panose="02020603050405020304" pitchFamily="18" charset="0"/>
                </a:endParaRPr>
              </a:p>
              <a:p>
                <a:r>
                  <a:rPr lang="en-GB" sz="1800" kern="1200" dirty="0">
                    <a:effectLst/>
                    <a:latin typeface="+mn-lt"/>
                    <a:ea typeface="Times New Roman" panose="02020603050405020304" pitchFamily="18" charset="0"/>
                  </a:rPr>
                  <a:t>Hence, in the case of two qubits, the basis states are written as follows:</a:t>
                </a:r>
              </a:p>
              <a:p>
                <a:pPr marL="0" indent="0">
                  <a:buNone/>
                </a:pPr>
                <a:r>
                  <a:rPr lang="en-GB" sz="1800" dirty="0">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d>
                      <m:dPr>
                        <m:begChr m:val="|"/>
                        <m:endChr m:val=""/>
                        <m:ctrlPr>
                          <a:rPr lang="en-IN" sz="1400" i="1" kern="1200" smtClean="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
                      </m:e>
                    </m:d>
                  </m:oMath>
                </a14:m>
                <a:r>
                  <a:rPr lang="en-GB" sz="1400" kern="1200" dirty="0">
                    <a:effectLst/>
                    <a:latin typeface="Times New Roman" panose="02020603050405020304" pitchFamily="18" charset="0"/>
                    <a:ea typeface="Times New Roman" panose="02020603050405020304" pitchFamily="18" charset="0"/>
                  </a:rPr>
                  <a:t> , </a:t>
                </a:r>
                <a14:m>
                  <m:oMath xmlns:m="http://schemas.openxmlformats.org/officeDocument/2006/math">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m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
                      </m:e>
                    </m:d>
                  </m:oMath>
                </a14:m>
                <a:endParaRPr lang="en-IN" sz="1400" dirty="0">
                  <a:effectLst/>
                  <a:latin typeface="Times New Roman" panose="02020603050405020304" pitchFamily="18" charset="0"/>
                  <a:ea typeface="Times New Roman" panose="02020603050405020304" pitchFamily="18" charset="0"/>
                </a:endParaRPr>
              </a:p>
              <a:p>
                <a:pPr marL="0" indent="0">
                  <a:buNone/>
                </a:pPr>
                <a:r>
                  <a:rPr lang="en-IN" sz="1400" kern="1200" dirty="0">
                    <a:effectLst/>
                    <a:ea typeface="SimSun" panose="02010600030101010101" pitchFamily="2" charset="-122"/>
                    <a:cs typeface="Times New Roman" panose="02020603050405020304" pitchFamily="18" charset="0"/>
                  </a:rPr>
                  <a:t>		</a:t>
                </a:r>
                <a14:m>
                  <m:oMath xmlns:m="http://schemas.openxmlformats.org/officeDocument/2006/math">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
                      </m:e>
                    </m:d>
                  </m:oMath>
                </a14:m>
                <a:r>
                  <a:rPr lang="en-GB" sz="1400" dirty="0">
                    <a:effectLst/>
                    <a:latin typeface="Times New Roman" panose="02020603050405020304" pitchFamily="18" charset="0"/>
                    <a:ea typeface="Times New Roman" panose="02020603050405020304" pitchFamily="18" charset="0"/>
                  </a:rPr>
                  <a:t> , </a:t>
                </a:r>
                <a14:m>
                  <m:oMath xmlns:m="http://schemas.openxmlformats.org/officeDocument/2006/math">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mr>
                        </m:m>
                      </m:e>
                    </m:d>
                  </m:oMath>
                </a14:m>
                <a:endParaRPr lang="en-IN" sz="1400" dirty="0">
                  <a:effectLst/>
                  <a:latin typeface="Times New Roman" panose="02020603050405020304" pitchFamily="18" charset="0"/>
                  <a:ea typeface="Times New Roman" panose="02020603050405020304" pitchFamily="18" charset="0"/>
                </a:endParaRPr>
              </a:p>
              <a:p>
                <a:r>
                  <a:rPr lang="en-IN" sz="1800" dirty="0">
                    <a:effectLst/>
                    <a:latin typeface="+mn-lt"/>
                    <a:ea typeface="Times New Roman" panose="02020603050405020304" pitchFamily="18" charset="0"/>
                  </a:rPr>
                  <a:t>The tensor-product can also be used with gates to represent action of multiple single-qubit gates simultaneously.</a:t>
                </a:r>
              </a:p>
              <a:p>
                <a:r>
                  <a:rPr lang="en-IN" sz="1800" dirty="0">
                    <a:effectLst/>
                    <a:latin typeface="+mn-lt"/>
                    <a:ea typeface="Times New Roman" panose="02020603050405020304" pitchFamily="18" charset="0"/>
                  </a:rPr>
                  <a:t>Multiple-qubit Gates are represented </a:t>
                </a:r>
                <a:r>
                  <a:rPr lang="en-IN" sz="1800" dirty="0">
                    <a:latin typeface="+mn-lt"/>
                    <a:ea typeface="Times New Roman" panose="02020603050405020304" pitchFamily="18" charset="0"/>
                  </a:rPr>
                  <a:t>by matrices as well.</a:t>
                </a:r>
                <a:endParaRPr lang="en-IN" sz="1400" dirty="0">
                  <a:effectLst/>
                  <a:latin typeface="Times New Roman" panose="02020603050405020304" pitchFamily="18" charset="0"/>
                  <a:ea typeface="Times New Roman" panose="02020603050405020304" pitchFamily="18" charset="0"/>
                </a:endParaRPr>
              </a:p>
              <a:p>
                <a:pPr marL="0" indent="0">
                  <a:lnSpc>
                    <a:spcPct val="150000"/>
                  </a:lnSpc>
                  <a:buNone/>
                </a:pPr>
                <a:endParaRPr lang="en-IN" sz="1800" dirty="0">
                  <a:effectLst/>
                  <a:latin typeface="Times New Roman" panose="02020603050405020304" pitchFamily="18" charset="0"/>
                  <a:ea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0C1636CC-DE40-B9E6-5B46-EA4318E08E70}"/>
                  </a:ext>
                </a:extLst>
              </p:cNvPr>
              <p:cNvSpPr>
                <a:spLocks noGrp="1" noRot="1" noChangeAspect="1" noMove="1" noResize="1" noEditPoints="1" noAdjustHandles="1" noChangeArrowheads="1" noChangeShapeType="1" noTextEdit="1"/>
              </p:cNvSpPr>
              <p:nvPr>
                <p:ph sz="half" idx="2"/>
              </p:nvPr>
            </p:nvSpPr>
            <p:spPr>
              <a:blipFill>
                <a:blip r:embed="rId2"/>
                <a:stretch>
                  <a:fillRect l="-434" t="-485"/>
                </a:stretch>
              </a:blipFill>
            </p:spPr>
            <p:txBody>
              <a:bodyPr/>
              <a:lstStyle/>
              <a:p>
                <a:r>
                  <a:rPr lang="en-US">
                    <a:noFill/>
                  </a:rPr>
                  <a:t> </a:t>
                </a:r>
              </a:p>
            </p:txBody>
          </p:sp>
        </mc:Fallback>
      </mc:AlternateContent>
    </p:spTree>
    <p:extLst>
      <p:ext uri="{BB962C8B-B14F-4D97-AF65-F5344CB8AC3E}">
        <p14:creationId xmlns:p14="http://schemas.microsoft.com/office/powerpoint/2010/main" val="1858969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8261-A43F-8139-6752-7378D7FD3979}"/>
              </a:ext>
            </a:extLst>
          </p:cNvPr>
          <p:cNvSpPr>
            <a:spLocks noGrp="1"/>
          </p:cNvSpPr>
          <p:nvPr>
            <p:ph type="title"/>
          </p:nvPr>
        </p:nvSpPr>
        <p:spPr>
          <a:xfrm>
            <a:off x="180654" y="202990"/>
            <a:ext cx="7042080" cy="554587"/>
          </a:xfrm>
        </p:spPr>
        <p:txBody>
          <a:bodyPr vert="horz" wrap="square" lIns="91440" tIns="45720" rIns="91440" bIns="45720" numCol="1" anchor="ctr" anchorCtr="0" compatLnSpc="1">
            <a:prstTxWarp prst="textNoShape">
              <a:avLst/>
            </a:prstTxWarp>
            <a:normAutofit/>
          </a:bodyPr>
          <a:lstStyle/>
          <a:p>
            <a:pPr>
              <a:lnSpc>
                <a:spcPct val="90000"/>
              </a:lnSpc>
            </a:pPr>
            <a:r>
              <a:rPr lang="en-US" dirty="0"/>
              <a:t>CNOT Gate</a:t>
            </a:r>
            <a:endParaRPr lang="en-US"/>
          </a:p>
        </p:txBody>
      </p:sp>
      <p:sp>
        <p:nvSpPr>
          <p:cNvPr id="3" name="Content Placeholder 2">
            <a:extLst>
              <a:ext uri="{FF2B5EF4-FFF2-40B4-BE49-F238E27FC236}">
                <a16:creationId xmlns:a16="http://schemas.microsoft.com/office/drawing/2014/main" id="{D2C41B55-A794-4067-5CD8-1FA28CEAA972}"/>
              </a:ext>
            </a:extLst>
          </p:cNvPr>
          <p:cNvSpPr>
            <a:spLocks noGrp="1"/>
          </p:cNvSpPr>
          <p:nvPr>
            <p:ph sz="half" idx="2"/>
          </p:nvPr>
        </p:nvSpPr>
        <p:spPr>
          <a:xfrm>
            <a:off x="180654" y="1125167"/>
            <a:ext cx="4288604" cy="5272090"/>
          </a:xfrm>
        </p:spPr>
        <p:txBody>
          <a:bodyPr vert="horz" wrap="square" lIns="91440" tIns="45720" rIns="91440" bIns="45720" numCol="1" anchor="t" anchorCtr="0" compatLnSpc="1">
            <a:prstTxWarp prst="textNoShape">
              <a:avLst/>
            </a:prstTxWarp>
            <a:normAutofit/>
          </a:bodyPr>
          <a:lstStyle/>
          <a:p>
            <a:pPr>
              <a:lnSpc>
                <a:spcPct val="90000"/>
              </a:lnSpc>
            </a:pPr>
            <a:r>
              <a:rPr lang="en-GB" sz="1900" dirty="0">
                <a:effectLst/>
              </a:rPr>
              <a:t>The Controlled-NOT Gate, also dubbed as the C-NOT Gate or CX Gate, is one of the most important two-qubit gates. </a:t>
            </a:r>
            <a:endParaRPr lang="en-GB" sz="1900" dirty="0"/>
          </a:p>
          <a:p>
            <a:pPr>
              <a:lnSpc>
                <a:spcPct val="90000"/>
              </a:lnSpc>
            </a:pPr>
            <a:r>
              <a:rPr lang="en-GB" sz="1900" dirty="0">
                <a:effectLst/>
              </a:rPr>
              <a:t>It is responsible for generation and disentanglement of Bell pairs. It is used in various algorithms.</a:t>
            </a:r>
          </a:p>
          <a:p>
            <a:pPr>
              <a:lnSpc>
                <a:spcPct val="90000"/>
              </a:lnSpc>
            </a:pPr>
            <a:r>
              <a:rPr lang="en-GB" sz="1900" dirty="0">
                <a:effectLst/>
              </a:rPr>
              <a:t>The C-NOT Gate has two inputs: control qubit and target qubit. The gate applies a bit-flip on the target qubit whenever the control qubit is in state ‘1’. </a:t>
            </a:r>
            <a:endParaRPr lang="en-IN" sz="1900" dirty="0"/>
          </a:p>
          <a:p>
            <a:pPr>
              <a:lnSpc>
                <a:spcPct val="90000"/>
              </a:lnSpc>
            </a:pPr>
            <a:r>
              <a:rPr lang="en-GB" sz="1900" dirty="0">
                <a:effectLst/>
              </a:rPr>
              <a:t>The C-NOT gate is considered to be the classical analogue of the XOR gate.</a:t>
            </a:r>
          </a:p>
          <a:p>
            <a:pPr marL="0" indent="0">
              <a:lnSpc>
                <a:spcPct val="90000"/>
              </a:lnSpc>
              <a:buFont typeface="Arial" charset="0"/>
              <a:buNone/>
            </a:pPr>
            <a:r>
              <a:rPr lang="en-GB" sz="1900" dirty="0">
                <a:effectLst/>
              </a:rPr>
              <a:t>The matrix representation and the gate action is shown </a:t>
            </a:r>
            <a:r>
              <a:rPr lang="en-US" sz="1900" dirty="0">
                <a:effectLst/>
              </a:rPr>
              <a:t>alongside,</a:t>
            </a:r>
          </a:p>
          <a:p>
            <a:pPr marL="0" indent="0">
              <a:lnSpc>
                <a:spcPct val="90000"/>
              </a:lnSpc>
              <a:buFont typeface="Arial" charset="0"/>
              <a:buNone/>
            </a:pPr>
            <a:endParaRPr lang="en-US" sz="1900" dirty="0">
              <a:effectLst/>
            </a:endParaRPr>
          </a:p>
          <a:p>
            <a:pPr>
              <a:lnSpc>
                <a:spcPct val="90000"/>
              </a:lnSpc>
            </a:pPr>
            <a:endParaRPr lang="en-IN" sz="1900" dirty="0">
              <a:effectLs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469780B-7C58-3D90-D592-F02D91C0F627}"/>
                  </a:ext>
                </a:extLst>
              </p:cNvPr>
              <p:cNvSpPr txBox="1"/>
              <p:nvPr/>
            </p:nvSpPr>
            <p:spPr bwMode="auto">
              <a:xfrm>
                <a:off x="4783868" y="1125167"/>
                <a:ext cx="3356141" cy="97126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b" anchorCtr="0" compatLnSpc="1">
                <a:prstTxWarp prst="textNoShape">
                  <a:avLst/>
                </a:prstTxWarp>
                <a:noAutofit/>
              </a:bodyPr>
              <a:lstStyle/>
              <a:p>
                <a:pPr eaLnBrk="1" hangingPunct="1">
                  <a:spcBef>
                    <a:spcPct val="20000"/>
                  </a:spcBef>
                </a:pPr>
                <a14:m>
                  <m:oMathPara xmlns:m="http://schemas.openxmlformats.org/officeDocument/2006/math">
                    <m:oMathParaPr>
                      <m:jc m:val="centerGroup"/>
                    </m:oMathParaPr>
                    <m:oMath xmlns:m="http://schemas.openxmlformats.org/officeDocument/2006/math">
                      <m:r>
                        <a:rPr lang="en-GB" sz="1600" b="1" i="1" kern="1200">
                          <a:solidFill>
                            <a:schemeClr val="tx1"/>
                          </a:solidFill>
                          <a:latin typeface="Cambria Math" panose="02040503050406030204" pitchFamily="18" charset="0"/>
                          <a:ea typeface="+mn-ea"/>
                          <a:cs typeface="+mn-cs"/>
                        </a:rPr>
                        <m:t>𝐶𝑁𝑂𝑇</m:t>
                      </m:r>
                      <m:r>
                        <a:rPr lang="en-GB" sz="1600" b="1" i="0" kern="1200">
                          <a:solidFill>
                            <a:schemeClr val="tx1"/>
                          </a:solidFill>
                          <a:latin typeface="Cambria Math" panose="02040503050406030204" pitchFamily="18" charset="0"/>
                          <a:ea typeface="+mn-ea"/>
                          <a:cs typeface="+mn-cs"/>
                        </a:rPr>
                        <m:t>=</m:t>
                      </m:r>
                      <m:d>
                        <m:dPr>
                          <m:begChr m:val="["/>
                          <m:endChr m:val="]"/>
                          <m:ctrlPr>
                            <a:rPr lang="en-GB" sz="1600" b="1" i="1" kern="1200">
                              <a:solidFill>
                                <a:schemeClr val="tx1"/>
                              </a:solidFill>
                              <a:latin typeface="Cambria Math" panose="02040503050406030204" pitchFamily="18" charset="0"/>
                              <a:ea typeface="+mn-ea"/>
                              <a:cs typeface="+mn-cs"/>
                            </a:rPr>
                          </m:ctrlPr>
                        </m:dPr>
                        <m:e>
                          <m:r>
                            <a:rPr lang="en-GB" sz="1600" b="1" i="0" kern="1200">
                              <a:solidFill>
                                <a:schemeClr val="tx1"/>
                              </a:solidFill>
                              <a:latin typeface="Cambria Math" panose="02040503050406030204" pitchFamily="18" charset="0"/>
                              <a:ea typeface="+mn-ea"/>
                              <a:cs typeface="+mn-cs"/>
                            </a:rPr>
                            <m:t> </m:t>
                          </m:r>
                          <m:m>
                            <m:mPr>
                              <m:plcHide m:val="on"/>
                              <m:mcs>
                                <m:mc>
                                  <m:mcPr>
                                    <m:count m:val="2"/>
                                    <m:mcJc m:val="center"/>
                                  </m:mcPr>
                                </m:mc>
                              </m:mcs>
                              <m:ctrlPr>
                                <a:rPr lang="en-GB" sz="1600" b="1" i="1" kern="1200">
                                  <a:solidFill>
                                    <a:schemeClr val="tx1"/>
                                  </a:solidFill>
                                  <a:latin typeface="Cambria Math" panose="02040503050406030204" pitchFamily="18" charset="0"/>
                                  <a:ea typeface="+mn-ea"/>
                                  <a:cs typeface="+mn-cs"/>
                                </a:rPr>
                              </m:ctrlPr>
                            </m:mPr>
                            <m:mr>
                              <m:e>
                                <m:m>
                                  <m:mPr>
                                    <m:plcHide m:val="on"/>
                                    <m:mcs>
                                      <m:mc>
                                        <m:mcPr>
                                          <m:count m:val="2"/>
                                          <m:mcJc m:val="center"/>
                                        </m:mcPr>
                                      </m:mc>
                                    </m:mcs>
                                    <m:ctrlPr>
                                      <a:rPr lang="en-GB" sz="1600" b="1" i="1" kern="1200">
                                        <a:solidFill>
                                          <a:schemeClr val="tx1"/>
                                        </a:solidFill>
                                        <a:highlight>
                                          <a:srgbClr val="FFFF00"/>
                                        </a:highlight>
                                        <a:latin typeface="Cambria Math" panose="02040503050406030204" pitchFamily="18" charset="0"/>
                                        <a:ea typeface="+mn-ea"/>
                                        <a:cs typeface="+mn-cs"/>
                                      </a:rPr>
                                    </m:ctrlPr>
                                  </m:mPr>
                                  <m:mr>
                                    <m:e>
                                      <m:r>
                                        <a:rPr lang="en-GB" sz="1600" b="1" i="0" kern="1200">
                                          <a:solidFill>
                                            <a:schemeClr val="tx1"/>
                                          </a:solidFill>
                                          <a:highlight>
                                            <a:srgbClr val="FFFF00"/>
                                          </a:highlight>
                                          <a:latin typeface="Cambria Math" panose="02040503050406030204" pitchFamily="18" charset="0"/>
                                          <a:ea typeface="+mn-ea"/>
                                          <a:cs typeface="+mn-cs"/>
                                        </a:rPr>
                                        <m:t>1</m:t>
                                      </m:r>
                                    </m:e>
                                    <m:e>
                                      <m:r>
                                        <a:rPr lang="en-GB" sz="1600" b="1" i="0" kern="1200">
                                          <a:solidFill>
                                            <a:schemeClr val="tx1"/>
                                          </a:solidFill>
                                          <a:highlight>
                                            <a:srgbClr val="FFFF00"/>
                                          </a:highlight>
                                          <a:latin typeface="Cambria Math" panose="02040503050406030204" pitchFamily="18" charset="0"/>
                                          <a:ea typeface="+mn-ea"/>
                                          <a:cs typeface="+mn-cs"/>
                                        </a:rPr>
                                        <m:t>0</m:t>
                                      </m:r>
                                    </m:e>
                                  </m:mr>
                                  <m:mr>
                                    <m:e>
                                      <m:r>
                                        <a:rPr lang="en-GB" sz="1600" b="1" i="0" kern="1200">
                                          <a:solidFill>
                                            <a:schemeClr val="tx1"/>
                                          </a:solidFill>
                                          <a:highlight>
                                            <a:srgbClr val="FFFF00"/>
                                          </a:highlight>
                                          <a:latin typeface="Cambria Math" panose="02040503050406030204" pitchFamily="18" charset="0"/>
                                          <a:ea typeface="+mn-ea"/>
                                          <a:cs typeface="+mn-cs"/>
                                        </a:rPr>
                                        <m:t>0</m:t>
                                      </m:r>
                                    </m:e>
                                    <m:e>
                                      <m:r>
                                        <a:rPr lang="en-GB" sz="1600" b="1" i="0" kern="1200">
                                          <a:solidFill>
                                            <a:schemeClr val="tx1"/>
                                          </a:solidFill>
                                          <a:highlight>
                                            <a:srgbClr val="FFFF00"/>
                                          </a:highlight>
                                          <a:latin typeface="Cambria Math" panose="02040503050406030204" pitchFamily="18" charset="0"/>
                                          <a:ea typeface="+mn-ea"/>
                                          <a:cs typeface="+mn-cs"/>
                                        </a:rPr>
                                        <m:t>1</m:t>
                                      </m:r>
                                    </m:e>
                                  </m:mr>
                                </m:m>
                              </m:e>
                              <m:e>
                                <m:m>
                                  <m:mPr>
                                    <m:plcHide m:val="on"/>
                                    <m:mcs>
                                      <m:mc>
                                        <m:mcPr>
                                          <m:count m:val="2"/>
                                          <m:mcJc m:val="center"/>
                                        </m:mcPr>
                                      </m:mc>
                                    </m:mcs>
                                    <m:ctrlPr>
                                      <a:rPr lang="en-GB" sz="1600" b="1" i="1" kern="1200">
                                        <a:solidFill>
                                          <a:schemeClr val="tx1"/>
                                        </a:solidFill>
                                        <a:latin typeface="Cambria Math" panose="02040503050406030204" pitchFamily="18" charset="0"/>
                                        <a:ea typeface="+mn-ea"/>
                                        <a:cs typeface="+mn-cs"/>
                                      </a:rPr>
                                    </m:ctrlPr>
                                  </m:mPr>
                                  <m:mr>
                                    <m:e>
                                      <m:r>
                                        <a:rPr lang="en-GB" sz="1600" b="1" i="0" kern="1200">
                                          <a:solidFill>
                                            <a:schemeClr val="tx1"/>
                                          </a:solidFill>
                                          <a:latin typeface="Cambria Math" panose="02040503050406030204" pitchFamily="18" charset="0"/>
                                          <a:ea typeface="+mn-ea"/>
                                          <a:cs typeface="+mn-cs"/>
                                        </a:rPr>
                                        <m:t>0</m:t>
                                      </m:r>
                                    </m:e>
                                    <m:e>
                                      <m:r>
                                        <a:rPr lang="en-GB" sz="1600" b="1" i="0" kern="1200">
                                          <a:solidFill>
                                            <a:schemeClr val="tx1"/>
                                          </a:solidFill>
                                          <a:latin typeface="Cambria Math" panose="02040503050406030204" pitchFamily="18" charset="0"/>
                                          <a:ea typeface="+mn-ea"/>
                                          <a:cs typeface="+mn-cs"/>
                                        </a:rPr>
                                        <m:t>0</m:t>
                                      </m:r>
                                    </m:e>
                                  </m:mr>
                                  <m:mr>
                                    <m:e>
                                      <m:r>
                                        <a:rPr lang="en-GB" sz="1600" b="1" i="0" kern="1200">
                                          <a:solidFill>
                                            <a:schemeClr val="tx1"/>
                                          </a:solidFill>
                                          <a:latin typeface="Cambria Math" panose="02040503050406030204" pitchFamily="18" charset="0"/>
                                          <a:ea typeface="+mn-ea"/>
                                          <a:cs typeface="+mn-cs"/>
                                        </a:rPr>
                                        <m:t>0</m:t>
                                      </m:r>
                                    </m:e>
                                    <m:e>
                                      <m:r>
                                        <a:rPr lang="en-GB" sz="1600" b="1" i="0" kern="1200">
                                          <a:solidFill>
                                            <a:schemeClr val="tx1"/>
                                          </a:solidFill>
                                          <a:latin typeface="Cambria Math" panose="02040503050406030204" pitchFamily="18" charset="0"/>
                                          <a:ea typeface="+mn-ea"/>
                                          <a:cs typeface="+mn-cs"/>
                                        </a:rPr>
                                        <m:t>0</m:t>
                                      </m:r>
                                    </m:e>
                                  </m:mr>
                                </m:m>
                              </m:e>
                            </m:mr>
                            <m:mr>
                              <m:e>
                                <m:m>
                                  <m:mPr>
                                    <m:plcHide m:val="on"/>
                                    <m:mcs>
                                      <m:mc>
                                        <m:mcPr>
                                          <m:count m:val="2"/>
                                          <m:mcJc m:val="center"/>
                                        </m:mcPr>
                                      </m:mc>
                                    </m:mcs>
                                    <m:ctrlPr>
                                      <a:rPr lang="en-GB" sz="1600" b="1" i="1" kern="1200">
                                        <a:solidFill>
                                          <a:schemeClr val="tx1"/>
                                        </a:solidFill>
                                        <a:latin typeface="Cambria Math" panose="02040503050406030204" pitchFamily="18" charset="0"/>
                                        <a:ea typeface="+mn-ea"/>
                                        <a:cs typeface="+mn-cs"/>
                                      </a:rPr>
                                    </m:ctrlPr>
                                  </m:mPr>
                                  <m:mr>
                                    <m:e>
                                      <m:r>
                                        <a:rPr lang="en-GB" sz="1600" b="1" i="0" kern="1200">
                                          <a:solidFill>
                                            <a:schemeClr val="tx1"/>
                                          </a:solidFill>
                                          <a:latin typeface="Cambria Math" panose="02040503050406030204" pitchFamily="18" charset="0"/>
                                          <a:ea typeface="+mn-ea"/>
                                          <a:cs typeface="+mn-cs"/>
                                        </a:rPr>
                                        <m:t>0</m:t>
                                      </m:r>
                                    </m:e>
                                    <m:e>
                                      <m:r>
                                        <a:rPr lang="en-GB" sz="1600" b="1" i="0" kern="1200">
                                          <a:solidFill>
                                            <a:schemeClr val="tx1"/>
                                          </a:solidFill>
                                          <a:latin typeface="Cambria Math" panose="02040503050406030204" pitchFamily="18" charset="0"/>
                                          <a:ea typeface="+mn-ea"/>
                                          <a:cs typeface="+mn-cs"/>
                                        </a:rPr>
                                        <m:t>0</m:t>
                                      </m:r>
                                    </m:e>
                                  </m:mr>
                                  <m:mr>
                                    <m:e>
                                      <m:r>
                                        <a:rPr lang="en-GB" sz="1600" b="1" i="0" kern="1200">
                                          <a:solidFill>
                                            <a:schemeClr val="tx1"/>
                                          </a:solidFill>
                                          <a:latin typeface="Cambria Math" panose="02040503050406030204" pitchFamily="18" charset="0"/>
                                          <a:ea typeface="+mn-ea"/>
                                          <a:cs typeface="+mn-cs"/>
                                        </a:rPr>
                                        <m:t>0</m:t>
                                      </m:r>
                                    </m:e>
                                    <m:e>
                                      <m:r>
                                        <a:rPr lang="en-GB" sz="1600" b="1" i="0" kern="1200">
                                          <a:solidFill>
                                            <a:schemeClr val="tx1"/>
                                          </a:solidFill>
                                          <a:latin typeface="Cambria Math" panose="02040503050406030204" pitchFamily="18" charset="0"/>
                                          <a:ea typeface="+mn-ea"/>
                                          <a:cs typeface="+mn-cs"/>
                                        </a:rPr>
                                        <m:t>0</m:t>
                                      </m:r>
                                    </m:e>
                                  </m:mr>
                                </m:m>
                              </m:e>
                              <m:e>
                                <m:m>
                                  <m:mPr>
                                    <m:plcHide m:val="on"/>
                                    <m:mcs>
                                      <m:mc>
                                        <m:mcPr>
                                          <m:count m:val="2"/>
                                          <m:mcJc m:val="center"/>
                                        </m:mcPr>
                                      </m:mc>
                                    </m:mcs>
                                    <m:ctrlPr>
                                      <a:rPr lang="en-GB" sz="1600" b="1" i="1" kern="1200">
                                        <a:solidFill>
                                          <a:schemeClr val="tx1"/>
                                        </a:solidFill>
                                        <a:highlight>
                                          <a:srgbClr val="00FFFF"/>
                                        </a:highlight>
                                        <a:latin typeface="Cambria Math" panose="02040503050406030204" pitchFamily="18" charset="0"/>
                                        <a:ea typeface="+mn-ea"/>
                                        <a:cs typeface="+mn-cs"/>
                                      </a:rPr>
                                    </m:ctrlPr>
                                  </m:mPr>
                                  <m:mr>
                                    <m:e>
                                      <m:r>
                                        <a:rPr lang="en-GB" sz="1600" b="1" i="0" kern="1200">
                                          <a:solidFill>
                                            <a:schemeClr val="tx1"/>
                                          </a:solidFill>
                                          <a:highlight>
                                            <a:srgbClr val="00FFFF"/>
                                          </a:highlight>
                                          <a:latin typeface="Cambria Math" panose="02040503050406030204" pitchFamily="18" charset="0"/>
                                          <a:ea typeface="+mn-ea"/>
                                          <a:cs typeface="+mn-cs"/>
                                        </a:rPr>
                                        <m:t>0</m:t>
                                      </m:r>
                                    </m:e>
                                    <m:e>
                                      <m:r>
                                        <a:rPr lang="en-GB" sz="1600" b="1" i="0" kern="1200">
                                          <a:solidFill>
                                            <a:schemeClr val="tx1"/>
                                          </a:solidFill>
                                          <a:highlight>
                                            <a:srgbClr val="00FFFF"/>
                                          </a:highlight>
                                          <a:latin typeface="Cambria Math" panose="02040503050406030204" pitchFamily="18" charset="0"/>
                                          <a:ea typeface="+mn-ea"/>
                                          <a:cs typeface="+mn-cs"/>
                                        </a:rPr>
                                        <m:t>1</m:t>
                                      </m:r>
                                    </m:e>
                                  </m:mr>
                                  <m:mr>
                                    <m:e>
                                      <m:r>
                                        <a:rPr lang="en-GB" sz="1600" b="1" i="0" kern="1200">
                                          <a:solidFill>
                                            <a:schemeClr val="tx1"/>
                                          </a:solidFill>
                                          <a:highlight>
                                            <a:srgbClr val="00FFFF"/>
                                          </a:highlight>
                                          <a:latin typeface="Cambria Math" panose="02040503050406030204" pitchFamily="18" charset="0"/>
                                          <a:ea typeface="+mn-ea"/>
                                          <a:cs typeface="+mn-cs"/>
                                        </a:rPr>
                                        <m:t>1</m:t>
                                      </m:r>
                                    </m:e>
                                    <m:e>
                                      <m:r>
                                        <a:rPr lang="en-GB" sz="1600" b="1" i="0" kern="1200">
                                          <a:solidFill>
                                            <a:schemeClr val="tx1"/>
                                          </a:solidFill>
                                          <a:highlight>
                                            <a:srgbClr val="00FFFF"/>
                                          </a:highlight>
                                          <a:latin typeface="Cambria Math" panose="02040503050406030204" pitchFamily="18" charset="0"/>
                                          <a:ea typeface="+mn-ea"/>
                                          <a:cs typeface="+mn-cs"/>
                                        </a:rPr>
                                        <m:t>0</m:t>
                                      </m:r>
                                    </m:e>
                                  </m:mr>
                                </m:m>
                              </m:e>
                            </m:mr>
                          </m:m>
                        </m:e>
                      </m:d>
                      <m:r>
                        <a:rPr lang="en-GB" sz="1600" b="1" i="0" kern="1200">
                          <a:solidFill>
                            <a:schemeClr val="tx1"/>
                          </a:solidFill>
                          <a:latin typeface="Cambria Math" panose="02040503050406030204" pitchFamily="18" charset="0"/>
                          <a:ea typeface="+mn-ea"/>
                          <a:cs typeface="+mn-cs"/>
                        </a:rPr>
                        <m:t>=</m:t>
                      </m:r>
                      <m:d>
                        <m:dPr>
                          <m:begChr m:val="["/>
                          <m:endChr m:val="]"/>
                          <m:ctrlPr>
                            <a:rPr lang="en-GB" sz="1600" b="1" i="1" kern="1200">
                              <a:solidFill>
                                <a:schemeClr val="tx1"/>
                              </a:solidFill>
                              <a:latin typeface="Cambria Math" panose="02040503050406030204" pitchFamily="18" charset="0"/>
                              <a:ea typeface="+mn-ea"/>
                              <a:cs typeface="+mn-cs"/>
                            </a:rPr>
                          </m:ctrlPr>
                        </m:dPr>
                        <m:e>
                          <m:r>
                            <a:rPr lang="en-GB" sz="1600" b="1" i="0" kern="1200">
                              <a:solidFill>
                                <a:schemeClr val="tx1"/>
                              </a:solidFill>
                              <a:latin typeface="Cambria Math" panose="02040503050406030204" pitchFamily="18" charset="0"/>
                              <a:ea typeface="+mn-ea"/>
                              <a:cs typeface="+mn-cs"/>
                            </a:rPr>
                            <m:t> </m:t>
                          </m:r>
                          <m:m>
                            <m:mPr>
                              <m:plcHide m:val="on"/>
                              <m:mcs>
                                <m:mc>
                                  <m:mcPr>
                                    <m:count m:val="2"/>
                                    <m:mcJc m:val="center"/>
                                  </m:mcPr>
                                </m:mc>
                              </m:mcs>
                              <m:ctrlPr>
                                <a:rPr lang="en-GB" sz="1600" b="1" i="1" kern="1200">
                                  <a:solidFill>
                                    <a:schemeClr val="tx1"/>
                                  </a:solidFill>
                                  <a:latin typeface="Cambria Math" panose="02040503050406030204" pitchFamily="18" charset="0"/>
                                  <a:ea typeface="+mn-ea"/>
                                  <a:cs typeface="+mn-cs"/>
                                </a:rPr>
                              </m:ctrlPr>
                            </m:mPr>
                            <m:mr>
                              <m:e>
                                <m:r>
                                  <a:rPr lang="en-GB" sz="1600" b="1" i="1" kern="1200">
                                    <a:solidFill>
                                      <a:schemeClr val="tx1"/>
                                    </a:solidFill>
                                    <a:highlight>
                                      <a:srgbClr val="FFFF00"/>
                                    </a:highlight>
                                    <a:latin typeface="Cambria Math" panose="02040503050406030204" pitchFamily="18" charset="0"/>
                                    <a:ea typeface="+mn-ea"/>
                                    <a:cs typeface="+mn-cs"/>
                                  </a:rPr>
                                  <m:t>𝐼</m:t>
                                </m:r>
                              </m:e>
                              <m:e>
                                <m:r>
                                  <a:rPr lang="en-GB" sz="1600" b="1" i="1" kern="1200">
                                    <a:solidFill>
                                      <a:schemeClr val="tx1"/>
                                    </a:solidFill>
                                    <a:latin typeface="Cambria Math" panose="02040503050406030204" pitchFamily="18" charset="0"/>
                                    <a:ea typeface="+mn-ea"/>
                                    <a:cs typeface="+mn-cs"/>
                                  </a:rPr>
                                  <m:t>𝑂</m:t>
                                </m:r>
                              </m:e>
                            </m:mr>
                            <m:mr>
                              <m:e>
                                <m:r>
                                  <a:rPr lang="en-GB" sz="1600" b="1" i="1" kern="1200">
                                    <a:solidFill>
                                      <a:schemeClr val="tx1"/>
                                    </a:solidFill>
                                    <a:latin typeface="Cambria Math" panose="02040503050406030204" pitchFamily="18" charset="0"/>
                                    <a:ea typeface="+mn-ea"/>
                                    <a:cs typeface="+mn-cs"/>
                                  </a:rPr>
                                  <m:t>𝑂</m:t>
                                </m:r>
                              </m:e>
                              <m:e>
                                <m:r>
                                  <a:rPr lang="en-GB" sz="1600" b="1" i="1" kern="1200">
                                    <a:solidFill>
                                      <a:schemeClr val="tx1"/>
                                    </a:solidFill>
                                    <a:highlight>
                                      <a:srgbClr val="00FFFF"/>
                                    </a:highlight>
                                    <a:latin typeface="Cambria Math" panose="02040503050406030204" pitchFamily="18" charset="0"/>
                                    <a:ea typeface="+mn-ea"/>
                                    <a:cs typeface="+mn-cs"/>
                                  </a:rPr>
                                  <m:t>𝑋</m:t>
                                </m:r>
                              </m:e>
                            </m:mr>
                          </m:m>
                        </m:e>
                      </m:d>
                    </m:oMath>
                  </m:oMathPara>
                </a14:m>
                <a:endParaRPr lang="en-GB" sz="1600" b="1" kern="1200" dirty="0">
                  <a:solidFill>
                    <a:schemeClr val="tx1"/>
                  </a:solidFill>
                  <a:ea typeface="+mn-ea"/>
                  <a:cs typeface="+mn-cs"/>
                </a:endParaRPr>
              </a:p>
            </p:txBody>
          </p:sp>
        </mc:Choice>
        <mc:Fallback>
          <p:sp>
            <p:nvSpPr>
              <p:cNvPr id="5" name="TextBox 4">
                <a:extLst>
                  <a:ext uri="{FF2B5EF4-FFF2-40B4-BE49-F238E27FC236}">
                    <a16:creationId xmlns:a16="http://schemas.microsoft.com/office/drawing/2014/main" id="{E469780B-7C58-3D90-D592-F02D91C0F627}"/>
                  </a:ext>
                </a:extLst>
              </p:cNvPr>
              <p:cNvSpPr txBox="1">
                <a:spLocks noRot="1" noChangeAspect="1" noMove="1" noResize="1" noEditPoints="1" noAdjustHandles="1" noChangeArrowheads="1" noChangeShapeType="1" noTextEdit="1"/>
              </p:cNvSpPr>
              <p:nvPr/>
            </p:nvSpPr>
            <p:spPr bwMode="auto">
              <a:xfrm>
                <a:off x="4783868" y="1125167"/>
                <a:ext cx="3356141" cy="971263"/>
              </a:xfrm>
              <a:prstGeom prst="rect">
                <a:avLst/>
              </a:prstGeom>
              <a:blipFill>
                <a:blip r:embed="rId2"/>
                <a:stretch>
                  <a:fillRect b="-1250"/>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05134665-9C7F-2FA5-A000-F0ED63C4BC57}"/>
                  </a:ext>
                </a:extLst>
              </p:cNvPr>
              <p:cNvGraphicFramePr>
                <a:graphicFrameLocks noGrp="1"/>
              </p:cNvGraphicFramePr>
              <p:nvPr>
                <p:extLst>
                  <p:ext uri="{D42A27DB-BD31-4B8C-83A1-F6EECF244321}">
                    <p14:modId xmlns:p14="http://schemas.microsoft.com/office/powerpoint/2010/main" val="3241832144"/>
                  </p:ext>
                </p:extLst>
              </p:nvPr>
            </p:nvGraphicFramePr>
            <p:xfrm>
              <a:off x="4783868" y="2238123"/>
              <a:ext cx="4179478" cy="2225636"/>
            </p:xfrm>
            <a:graphic>
              <a:graphicData uri="http://schemas.openxmlformats.org/drawingml/2006/table">
                <a:tbl>
                  <a:tblPr firstRow="1" firstCol="1" bandRow="1">
                    <a:tableStyleId>{1E171933-4619-4E11-9A3F-F7608DF75F80}</a:tableStyleId>
                  </a:tblPr>
                  <a:tblGrid>
                    <a:gridCol w="1069042">
                      <a:extLst>
                        <a:ext uri="{9D8B030D-6E8A-4147-A177-3AD203B41FA5}">
                          <a16:colId xmlns:a16="http://schemas.microsoft.com/office/drawing/2014/main" val="764968749"/>
                        </a:ext>
                      </a:extLst>
                    </a:gridCol>
                    <a:gridCol w="1020697">
                      <a:extLst>
                        <a:ext uri="{9D8B030D-6E8A-4147-A177-3AD203B41FA5}">
                          <a16:colId xmlns:a16="http://schemas.microsoft.com/office/drawing/2014/main" val="222888327"/>
                        </a:ext>
                      </a:extLst>
                    </a:gridCol>
                    <a:gridCol w="1069042">
                      <a:extLst>
                        <a:ext uri="{9D8B030D-6E8A-4147-A177-3AD203B41FA5}">
                          <a16:colId xmlns:a16="http://schemas.microsoft.com/office/drawing/2014/main" val="2694672664"/>
                        </a:ext>
                      </a:extLst>
                    </a:gridCol>
                    <a:gridCol w="1020697">
                      <a:extLst>
                        <a:ext uri="{9D8B030D-6E8A-4147-A177-3AD203B41FA5}">
                          <a16:colId xmlns:a16="http://schemas.microsoft.com/office/drawing/2014/main" val="2305780239"/>
                        </a:ext>
                      </a:extLst>
                    </a:gridCol>
                  </a:tblGrid>
                  <a:tr h="511149">
                    <a:tc>
                      <a:txBody>
                        <a:bodyPr/>
                        <a:lstStyle/>
                        <a:p>
                          <a:pPr indent="457200">
                            <a:lnSpc>
                              <a:spcPct val="150000"/>
                            </a:lnSpc>
                          </a:pPr>
                          <a:r>
                            <a:rPr lang="en-GB" sz="1100" b="0" cap="none" spc="0" dirty="0">
                              <a:solidFill>
                                <a:schemeClr val="bg1"/>
                              </a:solidFill>
                              <a:effectLst/>
                            </a:rPr>
                            <a:t>Control Input</a:t>
                          </a:r>
                          <a:endParaRPr lang="en-IN" sz="1100" b="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dirty="0">
                              <a:solidFill>
                                <a:schemeClr val="bg1"/>
                              </a:solidFill>
                              <a:effectLst/>
                            </a:rPr>
                            <a:t>Target Input</a:t>
                          </a:r>
                          <a:endParaRPr lang="en-IN" sz="1100" b="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a:solidFill>
                                <a:schemeClr val="bg1"/>
                              </a:solidFill>
                              <a:effectLst/>
                            </a:rPr>
                            <a:t>Control Output</a:t>
                          </a:r>
                          <a:endParaRPr lang="en-IN" sz="1100" b="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a:solidFill>
                                <a:schemeClr val="bg1"/>
                              </a:solidFill>
                              <a:effectLst/>
                            </a:rPr>
                            <a:t>Target Output</a:t>
                          </a:r>
                          <a:endParaRPr lang="en-IN" sz="1100" b="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866461"/>
                      </a:ext>
                    </a:extLst>
                  </a:tr>
                  <a:tr h="327443">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4026799"/>
                      </a:ext>
                    </a:extLst>
                  </a:tr>
                  <a:tr h="327443">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3284495"/>
                      </a:ext>
                    </a:extLst>
                  </a:tr>
                  <a:tr h="327443">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3797723"/>
                      </a:ext>
                    </a:extLst>
                  </a:tr>
                  <a:tr h="327443">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0</m:t>
                                        </m:r>
                                      </m:e>
                                    </m:d>
                                  </m:e>
                                </m:d>
                              </m:oMath>
                            </m:oMathPara>
                          </a14:m>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8589812"/>
                      </a:ext>
                    </a:extLst>
                  </a:tr>
                </a:tbl>
              </a:graphicData>
            </a:graphic>
          </p:graphicFrame>
        </mc:Choice>
        <mc:Fallback>
          <p:graphicFrame>
            <p:nvGraphicFramePr>
              <p:cNvPr id="6" name="Table 5">
                <a:extLst>
                  <a:ext uri="{FF2B5EF4-FFF2-40B4-BE49-F238E27FC236}">
                    <a16:creationId xmlns:a16="http://schemas.microsoft.com/office/drawing/2014/main" id="{05134665-9C7F-2FA5-A000-F0ED63C4BC57}"/>
                  </a:ext>
                </a:extLst>
              </p:cNvPr>
              <p:cNvGraphicFramePr>
                <a:graphicFrameLocks noGrp="1"/>
              </p:cNvGraphicFramePr>
              <p:nvPr>
                <p:extLst>
                  <p:ext uri="{D42A27DB-BD31-4B8C-83A1-F6EECF244321}">
                    <p14:modId xmlns:p14="http://schemas.microsoft.com/office/powerpoint/2010/main" val="3241832144"/>
                  </p:ext>
                </p:extLst>
              </p:nvPr>
            </p:nvGraphicFramePr>
            <p:xfrm>
              <a:off x="4783868" y="2238123"/>
              <a:ext cx="4179478" cy="2225636"/>
            </p:xfrm>
            <a:graphic>
              <a:graphicData uri="http://schemas.openxmlformats.org/drawingml/2006/table">
                <a:tbl>
                  <a:tblPr firstRow="1" firstCol="1" bandRow="1">
                    <a:tableStyleId>{1E171933-4619-4E11-9A3F-F7608DF75F80}</a:tableStyleId>
                  </a:tblPr>
                  <a:tblGrid>
                    <a:gridCol w="1069042">
                      <a:extLst>
                        <a:ext uri="{9D8B030D-6E8A-4147-A177-3AD203B41FA5}">
                          <a16:colId xmlns:a16="http://schemas.microsoft.com/office/drawing/2014/main" val="764968749"/>
                        </a:ext>
                      </a:extLst>
                    </a:gridCol>
                    <a:gridCol w="1020697">
                      <a:extLst>
                        <a:ext uri="{9D8B030D-6E8A-4147-A177-3AD203B41FA5}">
                          <a16:colId xmlns:a16="http://schemas.microsoft.com/office/drawing/2014/main" val="222888327"/>
                        </a:ext>
                      </a:extLst>
                    </a:gridCol>
                    <a:gridCol w="1069042">
                      <a:extLst>
                        <a:ext uri="{9D8B030D-6E8A-4147-A177-3AD203B41FA5}">
                          <a16:colId xmlns:a16="http://schemas.microsoft.com/office/drawing/2014/main" val="2694672664"/>
                        </a:ext>
                      </a:extLst>
                    </a:gridCol>
                    <a:gridCol w="1020697">
                      <a:extLst>
                        <a:ext uri="{9D8B030D-6E8A-4147-A177-3AD203B41FA5}">
                          <a16:colId xmlns:a16="http://schemas.microsoft.com/office/drawing/2014/main" val="2305780239"/>
                        </a:ext>
                      </a:extLst>
                    </a:gridCol>
                  </a:tblGrid>
                  <a:tr h="624756">
                    <a:tc>
                      <a:txBody>
                        <a:bodyPr/>
                        <a:lstStyle/>
                        <a:p>
                          <a:pPr indent="457200">
                            <a:lnSpc>
                              <a:spcPct val="150000"/>
                            </a:lnSpc>
                          </a:pPr>
                          <a:r>
                            <a:rPr lang="en-GB" sz="1100" b="0" cap="none" spc="0" dirty="0">
                              <a:solidFill>
                                <a:schemeClr val="bg1"/>
                              </a:solidFill>
                              <a:effectLst/>
                            </a:rPr>
                            <a:t>Control Input</a:t>
                          </a:r>
                          <a:endParaRPr lang="en-IN" sz="1100" b="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dirty="0">
                              <a:solidFill>
                                <a:schemeClr val="bg1"/>
                              </a:solidFill>
                              <a:effectLst/>
                            </a:rPr>
                            <a:t>Target Input</a:t>
                          </a:r>
                          <a:endParaRPr lang="en-IN" sz="1100" b="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a:solidFill>
                                <a:schemeClr val="bg1"/>
                              </a:solidFill>
                              <a:effectLst/>
                            </a:rPr>
                            <a:t>Control Output</a:t>
                          </a:r>
                          <a:endParaRPr lang="en-IN" sz="1100" b="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a:solidFill>
                                <a:schemeClr val="bg1"/>
                              </a:solidFill>
                              <a:effectLst/>
                            </a:rPr>
                            <a:t>Target Output</a:t>
                          </a:r>
                          <a:endParaRPr lang="en-IN" sz="1100" b="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866461"/>
                      </a:ext>
                    </a:extLst>
                  </a:tr>
                  <a:tr h="400220">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90" t="-156250" r="-295238" b="-3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4938" t="-156250" r="-206173" b="-3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619" t="-156250" r="-98810" b="-3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8642" t="-156250" r="-2469" b="-378125"/>
                          </a:stretch>
                        </a:blipFill>
                      </a:tcPr>
                    </a:tc>
                    <a:extLst>
                      <a:ext uri="{0D108BD9-81ED-4DB2-BD59-A6C34878D82A}">
                        <a16:rowId xmlns:a16="http://schemas.microsoft.com/office/drawing/2014/main" val="1364026799"/>
                      </a:ext>
                    </a:extLst>
                  </a:tr>
                  <a:tr h="400220">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90" t="-256250" r="-295238" b="-2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4938" t="-256250" r="-206173" b="-2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619" t="-256250" r="-98810" b="-2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8642" t="-256250" r="-2469" b="-278125"/>
                          </a:stretch>
                        </a:blipFill>
                      </a:tcPr>
                    </a:tc>
                    <a:extLst>
                      <a:ext uri="{0D108BD9-81ED-4DB2-BD59-A6C34878D82A}">
                        <a16:rowId xmlns:a16="http://schemas.microsoft.com/office/drawing/2014/main" val="2243284495"/>
                      </a:ext>
                    </a:extLst>
                  </a:tr>
                  <a:tr h="400220">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90" t="-367742" r="-295238" b="-187097"/>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4938" t="-367742" r="-206173" b="-187097"/>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619" t="-367742" r="-98810" b="-187097"/>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8642" t="-367742" r="-2469" b="-187097"/>
                          </a:stretch>
                        </a:blipFill>
                      </a:tcPr>
                    </a:tc>
                    <a:extLst>
                      <a:ext uri="{0D108BD9-81ED-4DB2-BD59-A6C34878D82A}">
                        <a16:rowId xmlns:a16="http://schemas.microsoft.com/office/drawing/2014/main" val="2943797723"/>
                      </a:ext>
                    </a:extLst>
                  </a:tr>
                  <a:tr h="400220">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90" t="-453125" r="-295238" b="-81250"/>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4938" t="-453125" r="-206173" b="-81250"/>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619" t="-453125" r="-98810" b="-81250"/>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8642" t="-453125" r="-2469" b="-81250"/>
                          </a:stretch>
                        </a:blipFill>
                      </a:tcPr>
                    </a:tc>
                    <a:extLst>
                      <a:ext uri="{0D108BD9-81ED-4DB2-BD59-A6C34878D82A}">
                        <a16:rowId xmlns:a16="http://schemas.microsoft.com/office/drawing/2014/main" val="1258589812"/>
                      </a:ext>
                    </a:extLst>
                  </a:tr>
                </a:tbl>
              </a:graphicData>
            </a:graphic>
          </p:graphicFrame>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9C2A22C-E425-E16C-F1BD-EDB173D7AEEA}"/>
                  </a:ext>
                </a:extLst>
              </p:cNvPr>
              <p:cNvSpPr txBox="1"/>
              <p:nvPr/>
            </p:nvSpPr>
            <p:spPr>
              <a:xfrm>
                <a:off x="4783868" y="4463759"/>
                <a:ext cx="2826834" cy="6463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GB" sz="1200" i="1" kern="1200" smtClean="0">
                          <a:effectLst/>
                          <a:latin typeface="+mn-lt"/>
                          <a:ea typeface="SimSun" panose="02010600030101010101" pitchFamily="2" charset="-122"/>
                          <a:cs typeface="Times New Roman" panose="02020603050405020304" pitchFamily="18" charset="0"/>
                        </a:rPr>
                        <m:t>𝐶𝑁𝑂𝑇</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0</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0</m:t>
                              </m:r>
                            </m:e>
                          </m:d>
                        </m:e>
                      </m:d>
                      <m:r>
                        <a:rPr lang="en-GB" sz="1200" i="1" kern="1200">
                          <a:effectLst/>
                          <a:latin typeface="+mn-lt"/>
                          <a:ea typeface="Times New Roman" panose="02020603050405020304" pitchFamily="18" charset="0"/>
                        </a:rPr>
                        <m:t>=</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0</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0</m:t>
                              </m:r>
                            </m:e>
                          </m:d>
                        </m:e>
                      </m:d>
                      <m:r>
                        <a:rPr lang="en-GB" sz="1200" i="1" kern="1200">
                          <a:effectLst/>
                          <a:latin typeface="+mn-lt"/>
                          <a:ea typeface="Times New Roman" panose="02020603050405020304" pitchFamily="18" charset="0"/>
                        </a:rPr>
                        <m:t> , </m:t>
                      </m:r>
                      <m:r>
                        <a:rPr lang="en-GB" sz="1200" i="1" kern="1200">
                          <a:effectLst/>
                          <a:latin typeface="+mn-lt"/>
                          <a:ea typeface="SimSun" panose="02010600030101010101" pitchFamily="2" charset="-122"/>
                          <a:cs typeface="Times New Roman" panose="02020603050405020304" pitchFamily="18" charset="0"/>
                        </a:rPr>
                        <m:t>𝐶𝑁𝑂𝑇</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0</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1</m:t>
                              </m:r>
                            </m:e>
                          </m:d>
                        </m:e>
                      </m:d>
                      <m:r>
                        <a:rPr lang="en-GB" sz="1200" i="1" kern="1200">
                          <a:effectLst/>
                          <a:latin typeface="+mn-lt"/>
                          <a:ea typeface="Times New Roman" panose="02020603050405020304" pitchFamily="18" charset="0"/>
                        </a:rPr>
                        <m:t>=</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0</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1</m:t>
                              </m:r>
                            </m:e>
                          </m:d>
                          <m:r>
                            <a:rPr lang="en-GB" sz="1200" i="1" kern="1200">
                              <a:effectLst/>
                              <a:latin typeface="+mn-lt"/>
                              <a:ea typeface="SimSun" panose="02010600030101010101" pitchFamily="2" charset="-122"/>
                              <a:cs typeface="Times New Roman" panose="02020603050405020304" pitchFamily="18" charset="0"/>
                            </a:rPr>
                            <m:t> ,</m:t>
                          </m:r>
                        </m:e>
                      </m:d>
                    </m:oMath>
                  </m:oMathPara>
                </a14:m>
                <a:endParaRPr lang="en-IN" sz="1200" dirty="0">
                  <a:effectLst/>
                  <a:latin typeface="+mn-lt"/>
                  <a:ea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GB" sz="1200" i="1" kern="1200">
                          <a:effectLst/>
                          <a:latin typeface="+mn-lt"/>
                          <a:ea typeface="SimSun" panose="02010600030101010101" pitchFamily="2" charset="-122"/>
                          <a:cs typeface="Times New Roman" panose="02020603050405020304" pitchFamily="18" charset="0"/>
                        </a:rPr>
                        <m:t>𝐶𝑁𝑂𝑇</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0</m:t>
                              </m:r>
                            </m:e>
                          </m:d>
                        </m:e>
                      </m:d>
                      <m:r>
                        <a:rPr lang="en-GB" sz="1200" i="1" kern="1200">
                          <a:effectLst/>
                          <a:latin typeface="+mn-lt"/>
                          <a:ea typeface="Times New Roman" panose="02020603050405020304" pitchFamily="18" charset="0"/>
                        </a:rPr>
                        <m:t>=</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e>
                          </m:d>
                        </m:e>
                      </m:d>
                      <m:r>
                        <a:rPr lang="en-GB" sz="1200" i="1" kern="1200">
                          <a:effectLst/>
                          <a:latin typeface="+mn-lt"/>
                          <a:ea typeface="Times New Roman" panose="02020603050405020304" pitchFamily="18" charset="0"/>
                        </a:rPr>
                        <m:t> , </m:t>
                      </m:r>
                      <m:r>
                        <a:rPr lang="en-GB" sz="1200" i="1" kern="1200">
                          <a:effectLst/>
                          <a:latin typeface="+mn-lt"/>
                          <a:ea typeface="SimSun" panose="02010600030101010101" pitchFamily="2" charset="-122"/>
                          <a:cs typeface="Times New Roman" panose="02020603050405020304" pitchFamily="18" charset="0"/>
                        </a:rPr>
                        <m:t>𝐶𝑁𝑂𝑇</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1</m:t>
                              </m:r>
                            </m:e>
                          </m:d>
                        </m:e>
                      </m:d>
                      <m:r>
                        <a:rPr lang="en-GB" sz="1200" i="1" kern="1200">
                          <a:effectLst/>
                          <a:latin typeface="+mn-lt"/>
                          <a:ea typeface="Times New Roman" panose="02020603050405020304" pitchFamily="18" charset="0"/>
                        </a:rPr>
                        <m:t>=</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0</m:t>
                              </m:r>
                            </m:e>
                          </m:d>
                        </m:e>
                      </m:d>
                    </m:oMath>
                  </m:oMathPara>
                </a14:m>
                <a:endParaRPr lang="en-IN" sz="1200" dirty="0">
                  <a:effectLst/>
                  <a:latin typeface="+mn-lt"/>
                  <a:ea typeface="Times New Roman" panose="02020603050405020304" pitchFamily="18" charset="0"/>
                </a:endParaRPr>
              </a:p>
            </p:txBody>
          </p:sp>
        </mc:Choice>
        <mc:Fallback>
          <p:sp>
            <p:nvSpPr>
              <p:cNvPr id="8" name="TextBox 7">
                <a:extLst>
                  <a:ext uri="{FF2B5EF4-FFF2-40B4-BE49-F238E27FC236}">
                    <a16:creationId xmlns:a16="http://schemas.microsoft.com/office/drawing/2014/main" id="{49C2A22C-E425-E16C-F1BD-EDB173D7AEEA}"/>
                  </a:ext>
                </a:extLst>
              </p:cNvPr>
              <p:cNvSpPr txBox="1">
                <a:spLocks noRot="1" noChangeAspect="1" noMove="1" noResize="1" noEditPoints="1" noAdjustHandles="1" noChangeArrowheads="1" noChangeShapeType="1" noTextEdit="1"/>
              </p:cNvSpPr>
              <p:nvPr/>
            </p:nvSpPr>
            <p:spPr>
              <a:xfrm>
                <a:off x="4783868" y="4463759"/>
                <a:ext cx="2826834" cy="646331"/>
              </a:xfrm>
              <a:prstGeom prst="rect">
                <a:avLst/>
              </a:prstGeom>
              <a:blipFill>
                <a:blip r:embed="rId4"/>
                <a:stretch>
                  <a:fillRect t="-30769" b="-6153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E52FD4E-204C-59C6-2EDB-BCB2A571EB16}"/>
              </a:ext>
            </a:extLst>
          </p:cNvPr>
          <p:cNvSpPr/>
          <p:nvPr/>
        </p:nvSpPr>
        <p:spPr>
          <a:xfrm>
            <a:off x="4783868" y="5110090"/>
            <a:ext cx="3356141" cy="10676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10" name="Graphic 16">
            <a:extLst>
              <a:ext uri="{FF2B5EF4-FFF2-40B4-BE49-F238E27FC236}">
                <a16:creationId xmlns:a16="http://schemas.microsoft.com/office/drawing/2014/main" id="{E583BB8F-BF78-A85E-4F7A-11029DF7221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2569" t="21747" r="9096" b="22152"/>
          <a:stretch/>
        </p:blipFill>
        <p:spPr>
          <a:xfrm>
            <a:off x="5761925" y="5182386"/>
            <a:ext cx="1460809" cy="923094"/>
          </a:xfrm>
          <a:prstGeom prst="rect">
            <a:avLst/>
          </a:prstGeom>
        </p:spPr>
      </p:pic>
      <p:sp>
        <p:nvSpPr>
          <p:cNvPr id="13" name="TextBox 12">
            <a:hlinkClick r:id="rId7" action="ppaction://hlinksldjump"/>
            <a:extLst>
              <a:ext uri="{FF2B5EF4-FFF2-40B4-BE49-F238E27FC236}">
                <a16:creationId xmlns:a16="http://schemas.microsoft.com/office/drawing/2014/main" id="{57F941B4-DF4B-3746-8EDC-AC3EF675F435}"/>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7458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473B6-9EBA-869B-0511-9DA433346254}"/>
              </a:ext>
            </a:extLst>
          </p:cNvPr>
          <p:cNvSpPr>
            <a:spLocks noGrp="1"/>
          </p:cNvSpPr>
          <p:nvPr>
            <p:ph type="title"/>
          </p:nvPr>
        </p:nvSpPr>
        <p:spPr/>
        <p:txBody>
          <a:bodyPr/>
          <a:lstStyle/>
          <a:p>
            <a:r>
              <a:rPr lang="en-US" dirty="0"/>
              <a:t>Review – Quantum Harmonic Oscillator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8B9ADB-CD00-74AA-7874-EA229B0D6F28}"/>
                  </a:ext>
                </a:extLst>
              </p:cNvPr>
              <p:cNvSpPr>
                <a:spLocks noGrp="1"/>
              </p:cNvSpPr>
              <p:nvPr>
                <p:ph sz="half" idx="2"/>
              </p:nvPr>
            </p:nvSpPr>
            <p:spPr/>
            <p:txBody>
              <a:bodyPr/>
              <a:lstStyle/>
              <a:p>
                <a:r>
                  <a:rPr lang="en-US" sz="2000" dirty="0">
                    <a:latin typeface="+mn-lt"/>
                  </a:rPr>
                  <a:t>Hamiltonian of Quantum Harmonic Oscillator</a:t>
                </a:r>
              </a:p>
              <a:p>
                <a:endParaRPr lang="en-US" sz="2000" dirty="0">
                  <a:latin typeface="+mn-lt"/>
                </a:endParaRPr>
              </a:p>
              <a:p>
                <a:endParaRPr lang="en-US" sz="2000" dirty="0">
                  <a:latin typeface="+mn-lt"/>
                </a:endParaRPr>
              </a:p>
              <a:p>
                <a:endParaRPr lang="en-US" sz="2000" dirty="0">
                  <a:latin typeface="+mn-lt"/>
                </a:endParaRPr>
              </a:p>
              <a:p>
                <a:r>
                  <a:rPr lang="en-GB" sz="2000" dirty="0" err="1">
                    <a:effectLst/>
                    <a:latin typeface="+mn-lt"/>
                    <a:ea typeface="Times New Roman" panose="02020603050405020304" pitchFamily="18" charset="0"/>
                  </a:rPr>
                  <a:t>â</a:t>
                </a:r>
                <a:r>
                  <a:rPr lang="en-GB" sz="2000" baseline="30000" dirty="0">
                    <a:effectLst/>
                    <a:latin typeface="+mn-lt"/>
                    <a:ea typeface="Times New Roman" panose="02020603050405020304" pitchFamily="18" charset="0"/>
                  </a:rPr>
                  <a:t>†</a:t>
                </a:r>
                <a:r>
                  <a:rPr lang="en-US" sz="2000" dirty="0">
                    <a:latin typeface="+mn-lt"/>
                    <a:ea typeface="Times New Roman" panose="02020603050405020304" pitchFamily="18" charset="0"/>
                  </a:rPr>
                  <a:t> and </a:t>
                </a:r>
                <a:r>
                  <a:rPr lang="en-GB" sz="2000" dirty="0" err="1">
                    <a:effectLst/>
                    <a:latin typeface="+mn-lt"/>
                    <a:ea typeface="Times New Roman" panose="02020603050405020304" pitchFamily="18" charset="0"/>
                  </a:rPr>
                  <a:t>â</a:t>
                </a:r>
                <a:r>
                  <a:rPr lang="en-GB" sz="2000" dirty="0">
                    <a:effectLst/>
                    <a:latin typeface="+mn-lt"/>
                    <a:ea typeface="Times New Roman" panose="02020603050405020304" pitchFamily="18" charset="0"/>
                  </a:rPr>
                  <a:t> = Creation and Annihilation Operators</a:t>
                </a:r>
              </a:p>
              <a:p>
                <a14:m>
                  <m:oMath xmlns:m="http://schemas.openxmlformats.org/officeDocument/2006/math">
                    <m:sSup>
                      <m:sSupPr>
                        <m:ctrlPr>
                          <a:rPr lang="en-IN" sz="2000" i="1" kern="1200">
                            <a:effectLst/>
                            <a:latin typeface="+mn-lt"/>
                            <a:ea typeface="SimSun" panose="02010600030101010101" pitchFamily="2" charset="-122"/>
                            <a:cs typeface="Times New Roman" panose="02020603050405020304" pitchFamily="18" charset="0"/>
                          </a:rPr>
                        </m:ctrlPr>
                      </m:sSupPr>
                      <m:e>
                        <m:r>
                          <a:rPr lang="en-GB" sz="2000">
                            <a:effectLst/>
                            <a:latin typeface="+mn-lt"/>
                            <a:ea typeface="Times New Roman" panose="02020603050405020304" pitchFamily="18" charset="0"/>
                          </a:rPr>
                          <m:t>â</m:t>
                        </m:r>
                      </m:e>
                      <m:sup>
                        <m:r>
                          <a:rPr lang="en-GB" sz="2000" i="1">
                            <a:effectLst/>
                            <a:latin typeface="+mn-lt"/>
                            <a:ea typeface="Times New Roman" panose="02020603050405020304" pitchFamily="18" charset="0"/>
                          </a:rPr>
                          <m:t>†</m:t>
                        </m:r>
                      </m:sup>
                    </m:sSup>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𝑖</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𝑝</m:t>
                            </m:r>
                          </m:e>
                        </m:acc>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𝑚</m:t>
                        </m:r>
                        <m:r>
                          <a:rPr lang="en-GB" sz="2000" i="1">
                            <a:effectLst/>
                            <a:latin typeface="+mn-lt"/>
                            <a:ea typeface="Times New Roman" panose="02020603050405020304" pitchFamily="18" charset="0"/>
                          </a:rPr>
                          <m:t>𝜔</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𝑥</m:t>
                            </m:r>
                          </m:e>
                        </m:acc>
                      </m:num>
                      <m:den>
                        <m:rad>
                          <m:radPr>
                            <m:degHide m:val="on"/>
                            <m:ctrlPr>
                              <a:rPr lang="en-IN" sz="2000" i="1" kern="1200">
                                <a:effectLst/>
                                <a:latin typeface="+mn-lt"/>
                                <a:ea typeface="SimSun" panose="02010600030101010101" pitchFamily="2" charset="-122"/>
                                <a:cs typeface="Times New Roman" panose="02020603050405020304" pitchFamily="18" charset="0"/>
                              </a:rPr>
                            </m:ctrlPr>
                          </m:radPr>
                          <m:deg/>
                          <m:e>
                            <m:r>
                              <a:rPr lang="en-GB" sz="2000" i="1">
                                <a:effectLst/>
                                <a:latin typeface="+mn-lt"/>
                                <a:ea typeface="Times New Roman" panose="02020603050405020304" pitchFamily="18" charset="0"/>
                              </a:rPr>
                              <m:t>2</m:t>
                            </m:r>
                            <m:r>
                              <a:rPr lang="en-GB" sz="2000" i="1">
                                <a:effectLst/>
                                <a:latin typeface="+mn-lt"/>
                                <a:ea typeface="Times New Roman" panose="02020603050405020304" pitchFamily="18" charset="0"/>
                              </a:rPr>
                              <m:t>𝑚</m:t>
                            </m:r>
                            <m:r>
                              <a:rPr lang="en-GB" sz="2000" i="1">
                                <a:effectLst/>
                                <a:latin typeface="+mn-lt"/>
                                <a:ea typeface="Times New Roman" panose="02020603050405020304" pitchFamily="18" charset="0"/>
                              </a:rPr>
                              <m:t>ℏ</m:t>
                            </m:r>
                            <m:r>
                              <a:rPr lang="en-GB" sz="2000" i="1">
                                <a:effectLst/>
                                <a:latin typeface="+mn-lt"/>
                                <a:ea typeface="Times New Roman" panose="02020603050405020304" pitchFamily="18" charset="0"/>
                              </a:rPr>
                              <m:t>𝜔</m:t>
                            </m:r>
                          </m:e>
                        </m:rad>
                      </m:den>
                    </m:f>
                  </m:oMath>
                </a14:m>
                <a:r>
                  <a:rPr lang="en-GB" sz="2000" dirty="0">
                    <a:effectLst/>
                    <a:latin typeface="+mn-lt"/>
                    <a:ea typeface="Times New Roman" panose="02020603050405020304" pitchFamily="18" charset="0"/>
                  </a:rPr>
                  <a:t> and </a:t>
                </a:r>
                <a14:m>
                  <m:oMath xmlns:m="http://schemas.openxmlformats.org/officeDocument/2006/math">
                    <m:r>
                      <a:rPr lang="en-GB" sz="2000">
                        <a:effectLst/>
                        <a:latin typeface="+mn-lt"/>
                        <a:ea typeface="Times New Roman" panose="02020603050405020304" pitchFamily="18" charset="0"/>
                      </a:rPr>
                      <m:t>â</m:t>
                    </m:r>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𝑖</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𝑝</m:t>
                            </m:r>
                          </m:e>
                        </m:acc>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𝑚</m:t>
                        </m:r>
                        <m:r>
                          <a:rPr lang="en-GB" sz="2000" i="1">
                            <a:effectLst/>
                            <a:latin typeface="+mn-lt"/>
                            <a:ea typeface="Times New Roman" panose="02020603050405020304" pitchFamily="18" charset="0"/>
                          </a:rPr>
                          <m:t>𝜔</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𝑥</m:t>
                            </m:r>
                          </m:e>
                        </m:acc>
                      </m:num>
                      <m:den>
                        <m:rad>
                          <m:radPr>
                            <m:degHide m:val="on"/>
                            <m:ctrlPr>
                              <a:rPr lang="en-IN" sz="2000" i="1" kern="1200">
                                <a:effectLst/>
                                <a:latin typeface="+mn-lt"/>
                                <a:ea typeface="SimSun" panose="02010600030101010101" pitchFamily="2" charset="-122"/>
                                <a:cs typeface="Times New Roman" panose="02020603050405020304" pitchFamily="18" charset="0"/>
                              </a:rPr>
                            </m:ctrlPr>
                          </m:radPr>
                          <m:deg/>
                          <m:e>
                            <m:r>
                              <a:rPr lang="en-GB" sz="2000" i="1">
                                <a:effectLst/>
                                <a:latin typeface="+mn-lt"/>
                                <a:ea typeface="Times New Roman" panose="02020603050405020304" pitchFamily="18" charset="0"/>
                              </a:rPr>
                              <m:t>2</m:t>
                            </m:r>
                            <m:r>
                              <a:rPr lang="en-GB" sz="2000" i="1">
                                <a:effectLst/>
                                <a:latin typeface="+mn-lt"/>
                                <a:ea typeface="Times New Roman" panose="02020603050405020304" pitchFamily="18" charset="0"/>
                              </a:rPr>
                              <m:t>𝑚</m:t>
                            </m:r>
                            <m:r>
                              <a:rPr lang="en-GB" sz="2000" i="1">
                                <a:effectLst/>
                                <a:latin typeface="+mn-lt"/>
                                <a:ea typeface="Times New Roman" panose="02020603050405020304" pitchFamily="18" charset="0"/>
                              </a:rPr>
                              <m:t>ℏ</m:t>
                            </m:r>
                            <m:r>
                              <a:rPr lang="en-GB" sz="2000" i="1">
                                <a:effectLst/>
                                <a:latin typeface="+mn-lt"/>
                                <a:ea typeface="Times New Roman" panose="02020603050405020304" pitchFamily="18" charset="0"/>
                              </a:rPr>
                              <m:t>𝜔</m:t>
                            </m:r>
                          </m:e>
                        </m:rad>
                      </m:den>
                    </m:f>
                  </m:oMath>
                </a14:m>
                <a:r>
                  <a:rPr lang="en-GB" sz="2000" dirty="0">
                    <a:effectLst/>
                    <a:latin typeface="+mn-lt"/>
                    <a:ea typeface="Times New Roman" panose="02020603050405020304" pitchFamily="18" charset="0"/>
                  </a:rPr>
                  <a:t>.</a:t>
                </a:r>
              </a:p>
              <a:p>
                <a:r>
                  <a:rPr lang="en-GB" sz="2000" dirty="0">
                    <a:latin typeface="+mn-lt"/>
                    <a:ea typeface="Times New Roman" panose="02020603050405020304" pitchFamily="18" charset="0"/>
                  </a:rPr>
                  <a:t>On finding Hamiltonian of </a:t>
                </a:r>
                <a14:m>
                  <m:oMath xmlns:m="http://schemas.openxmlformats.org/officeDocument/2006/math">
                    <m:sSup>
                      <m:sSupPr>
                        <m:ctrlPr>
                          <a:rPr lang="en-IN" sz="20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2000">
                            <a:effectLst/>
                            <a:latin typeface="Cambria Math" panose="02040503050406030204" pitchFamily="18" charset="0"/>
                            <a:ea typeface="Times New Roman" panose="02020603050405020304" pitchFamily="18" charset="0"/>
                          </a:rPr>
                          <m:t>â</m:t>
                        </m:r>
                      </m:e>
                      <m:sup>
                        <m:r>
                          <a:rPr lang="en-GB" sz="2000" i="1">
                            <a:effectLst/>
                            <a:latin typeface="Cambria Math" panose="02040503050406030204" pitchFamily="18" charset="0"/>
                            <a:ea typeface="Times New Roman" panose="02020603050405020304" pitchFamily="18" charset="0"/>
                          </a:rPr>
                          <m:t>†</m:t>
                        </m:r>
                      </m:sup>
                    </m:sSup>
                    <m:d>
                      <m:dPr>
                        <m:begChr m:val="|"/>
                        <m:end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2000" i="1">
                                    <a:effectLst/>
                                    <a:latin typeface="Cambria Math" panose="02040503050406030204" pitchFamily="18" charset="0"/>
                                    <a:ea typeface="Times New Roman" panose="02020603050405020304" pitchFamily="18" charset="0"/>
                                  </a:rPr>
                                  <m:t>𝜓</m:t>
                                </m:r>
                              </m:e>
                              <m:sub>
                                <m:r>
                                  <a:rPr lang="en-GB" sz="2000" i="1">
                                    <a:effectLst/>
                                    <a:latin typeface="Cambria Math" panose="02040503050406030204" pitchFamily="18" charset="0"/>
                                    <a:ea typeface="Times New Roman" panose="02020603050405020304" pitchFamily="18" charset="0"/>
                                  </a:rPr>
                                  <m:t>𝑛</m:t>
                                </m:r>
                              </m:sub>
                            </m:sSub>
                          </m:e>
                        </m:d>
                      </m:e>
                    </m:d>
                  </m:oMath>
                </a14:m>
                <a:r>
                  <a:rPr lang="en-GB" sz="2000" dirty="0">
                    <a:latin typeface="+mn-lt"/>
                    <a:ea typeface="Times New Roman" panose="02020603050405020304" pitchFamily="18" charset="0"/>
                  </a:rPr>
                  <a:t> and</a:t>
                </a:r>
                <a:r>
                  <a:rPr lang="en-GB" sz="2000" dirty="0">
                    <a:ea typeface="Times New Roman" panose="02020603050405020304" pitchFamily="18" charset="0"/>
                  </a:rPr>
                  <a:t> </a:t>
                </a:r>
                <a14:m>
                  <m:oMath xmlns:m="http://schemas.openxmlformats.org/officeDocument/2006/math">
                    <m:r>
                      <a:rPr lang="en-GB" sz="2000">
                        <a:latin typeface="Cambria Math" panose="02040503050406030204" pitchFamily="18" charset="0"/>
                        <a:ea typeface="Times New Roman" panose="02020603050405020304" pitchFamily="18" charset="0"/>
                      </a:rPr>
                      <m:t>â</m:t>
                    </m:r>
                    <m:r>
                      <a:rPr lang="en-GB" sz="2000" i="1">
                        <a:latin typeface="Cambria Math" panose="02040503050406030204" pitchFamily="18" charset="0"/>
                        <a:ea typeface="Times New Roman" panose="02020603050405020304" pitchFamily="18" charset="0"/>
                      </a:rPr>
                      <m:t> </m:t>
                    </m:r>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IN" sz="2000" i="1">
                                    <a:latin typeface="Cambria Math" panose="02040503050406030204" pitchFamily="18" charset="0"/>
                                    <a:ea typeface="SimSun" panose="02010600030101010101" pitchFamily="2" charset="-122"/>
                                    <a:cs typeface="Times New Roman" panose="02020603050405020304" pitchFamily="18" charset="0"/>
                                  </a:rPr>
                                </m:ctrlPr>
                              </m:sSubPr>
                              <m:e>
                                <m:r>
                                  <a:rPr lang="en-GB" sz="2000" i="1">
                                    <a:latin typeface="Cambria Math" panose="02040503050406030204" pitchFamily="18" charset="0"/>
                                    <a:ea typeface="Times New Roman" panose="02020603050405020304" pitchFamily="18" charset="0"/>
                                  </a:rPr>
                                  <m:t>𝜓</m:t>
                                </m:r>
                              </m:e>
                              <m:sub>
                                <m:r>
                                  <a:rPr lang="en-GB" sz="2000" i="1">
                                    <a:latin typeface="Cambria Math" panose="02040503050406030204" pitchFamily="18" charset="0"/>
                                    <a:ea typeface="Times New Roman" panose="02020603050405020304" pitchFamily="18" charset="0"/>
                                  </a:rPr>
                                  <m:t>𝑛</m:t>
                                </m:r>
                              </m:sub>
                            </m:sSub>
                          </m:e>
                        </m:d>
                      </m:e>
                    </m:d>
                  </m:oMath>
                </a14:m>
                <a:r>
                  <a:rPr lang="en-GB" sz="2000" dirty="0">
                    <a:latin typeface="+mn-lt"/>
                    <a:ea typeface="Times New Roman" panose="02020603050405020304" pitchFamily="18" charset="0"/>
                  </a:rPr>
                  <a:t> we get</a:t>
                </a:r>
              </a:p>
              <a:p>
                <a:endParaRPr lang="en-GB" sz="2000" dirty="0">
                  <a:latin typeface="+mn-lt"/>
                  <a:ea typeface="Times New Roman" panose="02020603050405020304" pitchFamily="18" charset="0"/>
                </a:endParaRPr>
              </a:p>
              <a:p>
                <a:endParaRPr lang="en-GB" sz="2000" dirty="0">
                  <a:latin typeface="+mn-lt"/>
                  <a:ea typeface="Times New Roman" panose="02020603050405020304" pitchFamily="18" charset="0"/>
                </a:endParaRPr>
              </a:p>
              <a:p>
                <a:r>
                  <a:rPr lang="en-GB" sz="2000" dirty="0">
                    <a:latin typeface="+mn-lt"/>
                    <a:ea typeface="Times New Roman" panose="02020603050405020304" pitchFamily="18" charset="0"/>
                  </a:rPr>
                  <a:t>By definition, if </a:t>
                </a:r>
                <a14:m>
                  <m:oMath xmlns:m="http://schemas.openxmlformats.org/officeDocument/2006/math">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r>
                              <a:rPr lang="en-US" sz="2000" i="1">
                                <a:latin typeface="Cambria Math" panose="02040503050406030204" pitchFamily="18" charset="0"/>
                                <a:ea typeface="SimSun" panose="02010600030101010101" pitchFamily="2" charset="-122"/>
                                <a:cs typeface="Times New Roman" panose="02020603050405020304" pitchFamily="18" charset="0"/>
                              </a:rPr>
                              <m:t>0</m:t>
                            </m:r>
                          </m:e>
                        </m:d>
                      </m:e>
                    </m:d>
                  </m:oMath>
                </a14:m>
                <a:r>
                  <a:rPr lang="en-GB" sz="2000" dirty="0">
                    <a:latin typeface="+mn-lt"/>
                    <a:ea typeface="Times New Roman" panose="02020603050405020304" pitchFamily="18" charset="0"/>
                  </a:rPr>
                  <a:t> is ground state then </a:t>
                </a:r>
                <a14:m>
                  <m:oMath xmlns:m="http://schemas.openxmlformats.org/officeDocument/2006/math">
                    <m:r>
                      <a:rPr lang="en-GB" sz="2000" smtClean="0">
                        <a:latin typeface="Cambria Math" panose="02040503050406030204" pitchFamily="18" charset="0"/>
                        <a:ea typeface="Times New Roman" panose="02020603050405020304" pitchFamily="18" charset="0"/>
                      </a:rPr>
                      <m:t>â</m:t>
                    </m:r>
                    <m:r>
                      <a:rPr lang="en-GB" sz="2000" i="1">
                        <a:latin typeface="Cambria Math" panose="02040503050406030204" pitchFamily="18" charset="0"/>
                        <a:ea typeface="Times New Roman" panose="02020603050405020304" pitchFamily="18" charset="0"/>
                      </a:rPr>
                      <m:t> </m:t>
                    </m:r>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latin typeface="Cambria Math" panose="02040503050406030204" pitchFamily="18" charset="0"/>
                                <a:ea typeface="SimSun" panose="02010600030101010101" pitchFamily="2" charset="-122"/>
                                <a:cs typeface="Times New Roman" panose="02020603050405020304" pitchFamily="18" charset="0"/>
                              </a:rPr>
                              <m:t>0</m:t>
                            </m:r>
                          </m:e>
                        </m:d>
                      </m:e>
                    </m:d>
                  </m:oMath>
                </a14:m>
                <a:r>
                  <a:rPr lang="en-GB" sz="2000" dirty="0">
                    <a:latin typeface="+mn-lt"/>
                    <a:ea typeface="Times New Roman" panose="02020603050405020304" pitchFamily="18" charset="0"/>
                  </a:rPr>
                  <a:t> = 0 . Using this with Hamiltonian we obtain zero-point energy = </a:t>
                </a:r>
                <a14:m>
                  <m:oMath xmlns:m="http://schemas.openxmlformats.org/officeDocument/2006/math">
                    <m:f>
                      <m:fPr>
                        <m:ctrlPr>
                          <a:rPr lang="en-IN" sz="2000" i="1"/>
                        </m:ctrlPr>
                      </m:fPr>
                      <m:num>
                        <m:r>
                          <a:rPr lang="en-GB" sz="2000" i="1"/>
                          <m:t>1</m:t>
                        </m:r>
                      </m:num>
                      <m:den>
                        <m:r>
                          <a:rPr lang="en-GB" sz="2000" i="1"/>
                          <m:t>2</m:t>
                        </m:r>
                      </m:den>
                    </m:f>
                    <m:r>
                      <a:rPr lang="en-GB" sz="2000" i="1"/>
                      <m:t>ℏ</m:t>
                    </m:r>
                    <m:r>
                      <a:rPr lang="en-GB" sz="2000" i="1"/>
                      <m:t>𝜔</m:t>
                    </m:r>
                  </m:oMath>
                </a14:m>
                <a:r>
                  <a:rPr lang="en-GB" sz="2000" dirty="0">
                    <a:effectLst/>
                    <a:latin typeface="+mn-lt"/>
                    <a:ea typeface="Times New Roman" panose="02020603050405020304" pitchFamily="18" charset="0"/>
                  </a:rPr>
                  <a:t> .</a:t>
                </a:r>
                <a:endParaRPr lang="en-IN" sz="1800" dirty="0">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BC8B9ADB-CD00-74AA-7874-EA229B0D6F28}"/>
                  </a:ext>
                </a:extLst>
              </p:cNvPr>
              <p:cNvSpPr>
                <a:spLocks noGrp="1" noRot="1" noChangeAspect="1" noMove="1" noResize="1" noEditPoints="1" noAdjustHandles="1" noChangeArrowheads="1" noChangeShapeType="1" noTextEdit="1"/>
              </p:cNvSpPr>
              <p:nvPr>
                <p:ph sz="half" idx="2"/>
              </p:nvPr>
            </p:nvSpPr>
            <p:spPr>
              <a:blipFill>
                <a:blip r:embed="rId2"/>
                <a:stretch>
                  <a:fillRect l="-579" t="-7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A8C1363-3295-BE7E-EE06-7C7D1AEAF7A0}"/>
                  </a:ext>
                </a:extLst>
              </p:cNvPr>
              <p:cNvSpPr/>
              <p:nvPr/>
            </p:nvSpPr>
            <p:spPr>
              <a:xfrm>
                <a:off x="555171" y="1671783"/>
                <a:ext cx="3037115" cy="827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IN" sz="20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2000" i="1">
                            <a:effectLst/>
                            <a:latin typeface="Cambria Math" panose="02040503050406030204" pitchFamily="18" charset="0"/>
                            <a:ea typeface="Times New Roman" panose="02020603050405020304" pitchFamily="18" charset="0"/>
                          </a:rPr>
                          <m:t>𝐻</m:t>
                        </m:r>
                      </m:e>
                    </m:acc>
                    <m:r>
                      <a:rPr lang="en-GB" sz="2000" i="1">
                        <a:effectLst/>
                        <a:latin typeface="Cambria Math" panose="02040503050406030204" pitchFamily="18" charset="0"/>
                        <a:ea typeface="Times New Roman" panose="02020603050405020304" pitchFamily="18" charset="0"/>
                      </a:rPr>
                      <m:t>=</m:t>
                    </m:r>
                    <m:f>
                      <m:fPr>
                        <m:ctrlPr>
                          <a:rPr lang="en-IN" sz="2000" i="1">
                            <a:effectLst/>
                            <a:latin typeface="Cambria Math" panose="02040503050406030204" pitchFamily="18" charset="0"/>
                            <a:ea typeface="Times New Roman" panose="02020603050405020304" pitchFamily="18" charset="0"/>
                          </a:rPr>
                        </m:ctrlPr>
                      </m:fPr>
                      <m:num>
                        <m:sSup>
                          <m:sSupPr>
                            <m:ctrlPr>
                              <a:rPr lang="en-IN" sz="2000" i="1">
                                <a:effectLst/>
                                <a:latin typeface="Cambria Math" panose="02040503050406030204" pitchFamily="18" charset="0"/>
                                <a:ea typeface="Times New Roman" panose="02020603050405020304" pitchFamily="18" charset="0"/>
                              </a:rPr>
                            </m:ctrlPr>
                          </m:sSupPr>
                          <m:e>
                            <m:acc>
                              <m:accPr>
                                <m: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2000" i="1">
                                    <a:effectLst/>
                                    <a:latin typeface="Cambria Math" panose="02040503050406030204" pitchFamily="18" charset="0"/>
                                    <a:ea typeface="Times New Roman" panose="02020603050405020304" pitchFamily="18" charset="0"/>
                                  </a:rPr>
                                  <m:t>𝑝</m:t>
                                </m:r>
                              </m:e>
                            </m:acc>
                          </m:e>
                          <m:sup>
                            <m:r>
                              <a:rPr lang="en-GB" sz="2000" i="1">
                                <a:effectLst/>
                                <a:latin typeface="Cambria Math" panose="02040503050406030204" pitchFamily="18" charset="0"/>
                                <a:ea typeface="Times New Roman" panose="02020603050405020304" pitchFamily="18" charset="0"/>
                              </a:rPr>
                              <m:t>2</m:t>
                            </m:r>
                          </m:sup>
                        </m:sSup>
                      </m:num>
                      <m:den>
                        <m:r>
                          <a:rPr lang="en-GB" sz="2000" i="1">
                            <a:effectLst/>
                            <a:latin typeface="Cambria Math" panose="02040503050406030204" pitchFamily="18" charset="0"/>
                            <a:ea typeface="Times New Roman" panose="02020603050405020304" pitchFamily="18" charset="0"/>
                          </a:rPr>
                          <m:t>2</m:t>
                        </m:r>
                        <m:r>
                          <a:rPr lang="en-GB" sz="2000" i="1">
                            <a:effectLst/>
                            <a:latin typeface="Cambria Math" panose="02040503050406030204" pitchFamily="18" charset="0"/>
                            <a:ea typeface="Times New Roman" panose="02020603050405020304" pitchFamily="18" charset="0"/>
                          </a:rPr>
                          <m:t>𝑚</m:t>
                        </m:r>
                      </m:den>
                    </m:f>
                    <m:r>
                      <a:rPr lang="en-GB" sz="2000" i="1">
                        <a:effectLst/>
                        <a:latin typeface="Cambria Math" panose="02040503050406030204" pitchFamily="18" charset="0"/>
                        <a:ea typeface="Times New Roman" panose="02020603050405020304" pitchFamily="18" charset="0"/>
                      </a:rPr>
                      <m:t>+</m:t>
                    </m:r>
                    <m:f>
                      <m:fPr>
                        <m:ctrlPr>
                          <a:rPr lang="en-IN" sz="2000" i="1">
                            <a:effectLst/>
                            <a:latin typeface="Cambria Math" panose="02040503050406030204" pitchFamily="18" charset="0"/>
                            <a:ea typeface="Times New Roman" panose="02020603050405020304" pitchFamily="18" charset="0"/>
                          </a:rPr>
                        </m:ctrlPr>
                      </m:fPr>
                      <m:num>
                        <m:r>
                          <a:rPr lang="en-GB" sz="2000" i="1">
                            <a:effectLst/>
                            <a:latin typeface="Cambria Math" panose="02040503050406030204" pitchFamily="18" charset="0"/>
                            <a:ea typeface="Times New Roman" panose="02020603050405020304" pitchFamily="18" charset="0"/>
                          </a:rPr>
                          <m:t>1</m:t>
                        </m:r>
                      </m:num>
                      <m:den>
                        <m:r>
                          <a:rPr lang="en-GB" sz="2000" i="1">
                            <a:effectLst/>
                            <a:latin typeface="Cambria Math" panose="02040503050406030204" pitchFamily="18" charset="0"/>
                            <a:ea typeface="Times New Roman" panose="02020603050405020304" pitchFamily="18" charset="0"/>
                          </a:rPr>
                          <m:t>2</m:t>
                        </m:r>
                      </m:den>
                    </m:f>
                    <m:r>
                      <a:rPr lang="en-GB" sz="2000" i="1">
                        <a:effectLst/>
                        <a:latin typeface="Cambria Math" panose="02040503050406030204" pitchFamily="18" charset="0"/>
                        <a:ea typeface="Times New Roman" panose="02020603050405020304" pitchFamily="18" charset="0"/>
                      </a:rPr>
                      <m:t>𝑚</m:t>
                    </m:r>
                    <m:sSup>
                      <m:sSupPr>
                        <m:ctrlPr>
                          <a:rPr lang="en-IN" sz="2000" i="1">
                            <a:effectLst/>
                            <a:latin typeface="Cambria Math" panose="02040503050406030204" pitchFamily="18" charset="0"/>
                            <a:ea typeface="Times New Roman" panose="02020603050405020304" pitchFamily="18" charset="0"/>
                          </a:rPr>
                        </m:ctrlPr>
                      </m:sSupPr>
                      <m:e>
                        <m:r>
                          <a:rPr lang="en-GB" sz="2000" i="1">
                            <a:effectLst/>
                            <a:latin typeface="Cambria Math" panose="02040503050406030204" pitchFamily="18" charset="0"/>
                            <a:ea typeface="Times New Roman" panose="02020603050405020304" pitchFamily="18" charset="0"/>
                          </a:rPr>
                          <m:t>𝜔</m:t>
                        </m:r>
                      </m:e>
                      <m:sup>
                        <m:r>
                          <a:rPr lang="en-GB" sz="2000" i="1">
                            <a:effectLst/>
                            <a:latin typeface="Cambria Math" panose="02040503050406030204" pitchFamily="18" charset="0"/>
                            <a:ea typeface="Times New Roman" panose="02020603050405020304" pitchFamily="18" charset="0"/>
                          </a:rPr>
                          <m:t>2</m:t>
                        </m:r>
                      </m:sup>
                    </m:sSup>
                    <m:sSup>
                      <m:sSupPr>
                        <m:ctrlPr>
                          <a:rPr lang="en-IN" sz="2000" i="1">
                            <a:effectLst/>
                            <a:latin typeface="Cambria Math" panose="02040503050406030204" pitchFamily="18" charset="0"/>
                            <a:ea typeface="Times New Roman" panose="02020603050405020304" pitchFamily="18" charset="0"/>
                          </a:rPr>
                        </m:ctrlPr>
                      </m:sSupPr>
                      <m:e>
                        <m:acc>
                          <m:accPr>
                            <m: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2000" i="1">
                                <a:effectLst/>
                                <a:latin typeface="Cambria Math" panose="02040503050406030204" pitchFamily="18" charset="0"/>
                                <a:ea typeface="Times New Roman" panose="02020603050405020304" pitchFamily="18" charset="0"/>
                              </a:rPr>
                              <m:t>𝑥</m:t>
                            </m:r>
                          </m:e>
                        </m:acc>
                      </m:e>
                      <m:sup>
                        <m:r>
                          <a:rPr lang="en-GB" sz="2000" i="1">
                            <a:effectLst/>
                            <a:latin typeface="Cambria Math" panose="02040503050406030204" pitchFamily="18" charset="0"/>
                            <a:ea typeface="Times New Roman" panose="02020603050405020304" pitchFamily="18" charset="0"/>
                          </a:rPr>
                          <m:t>2</m:t>
                        </m:r>
                      </m:sup>
                    </m:sSup>
                  </m:oMath>
                </a14:m>
                <a:r>
                  <a:rPr lang="en-IN" sz="2000" dirty="0">
                    <a:effectLst/>
                    <a:ea typeface="Times New Roman" panose="02020603050405020304" pitchFamily="18" charset="0"/>
                  </a:rPr>
                  <a:t> </a:t>
                </a:r>
              </a:p>
            </p:txBody>
          </p:sp>
        </mc:Choice>
        <mc:Fallback>
          <p:sp>
            <p:nvSpPr>
              <p:cNvPr id="5" name="Rectangle 4">
                <a:extLst>
                  <a:ext uri="{FF2B5EF4-FFF2-40B4-BE49-F238E27FC236}">
                    <a16:creationId xmlns:a16="http://schemas.microsoft.com/office/drawing/2014/main" id="{8A8C1363-3295-BE7E-EE06-7C7D1AEAF7A0}"/>
                  </a:ext>
                </a:extLst>
              </p:cNvPr>
              <p:cNvSpPr>
                <a:spLocks noRot="1" noChangeAspect="1" noMove="1" noResize="1" noEditPoints="1" noAdjustHandles="1" noChangeArrowheads="1" noChangeShapeType="1" noTextEdit="1"/>
              </p:cNvSpPr>
              <p:nvPr/>
            </p:nvSpPr>
            <p:spPr>
              <a:xfrm>
                <a:off x="555171" y="1671783"/>
                <a:ext cx="3037115" cy="8273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82C24A1-0F14-371D-5E61-6343B50096C9}"/>
                  </a:ext>
                </a:extLst>
              </p:cNvPr>
              <p:cNvSpPr/>
              <p:nvPr/>
            </p:nvSpPr>
            <p:spPr>
              <a:xfrm>
                <a:off x="3799113" y="1671782"/>
                <a:ext cx="3037115" cy="827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i="1">
                              <a:latin typeface="Cambria Math" panose="02040503050406030204" pitchFamily="18" charset="0"/>
                              <a:ea typeface="SimSun" panose="02010600030101010101" pitchFamily="2" charset="-122"/>
                              <a:cs typeface="Times New Roman" panose="02020603050405020304" pitchFamily="18" charset="0"/>
                            </a:rPr>
                          </m:ctrlPr>
                        </m:accPr>
                        <m:e>
                          <m:r>
                            <a:rPr lang="en-GB" i="1">
                              <a:latin typeface="Cambria Math" panose="02040503050406030204" pitchFamily="18" charset="0"/>
                              <a:ea typeface="Times New Roman" panose="02020603050405020304" pitchFamily="18" charset="0"/>
                            </a:rPr>
                            <m:t>𝐻</m:t>
                          </m:r>
                        </m:e>
                      </m:acc>
                      <m:r>
                        <a:rPr lang="en-GB" i="1">
                          <a:latin typeface="Cambria Math" panose="02040503050406030204" pitchFamily="18" charset="0"/>
                          <a:ea typeface="Times New Roman" panose="02020603050405020304" pitchFamily="18" charset="0"/>
                        </a:rPr>
                        <m:t>=ℏ</m:t>
                      </m:r>
                      <m:r>
                        <a:rPr lang="en-GB" i="1">
                          <a:latin typeface="Cambria Math" panose="02040503050406030204" pitchFamily="18" charset="0"/>
                          <a:ea typeface="Times New Roman" panose="02020603050405020304" pitchFamily="18" charset="0"/>
                        </a:rPr>
                        <m:t>𝜔</m:t>
                      </m:r>
                      <m:d>
                        <m:dPr>
                          <m:begChr m:val="["/>
                          <m:endChr m:val="]"/>
                          <m:ctrlPr>
                            <a:rPr lang="en-IN" i="1">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IN" i="1">
                                  <a:latin typeface="Cambria Math" panose="02040503050406030204" pitchFamily="18" charset="0"/>
                                  <a:ea typeface="SimSun" panose="02010600030101010101" pitchFamily="2" charset="-122"/>
                                  <a:cs typeface="Times New Roman" panose="02020603050405020304" pitchFamily="18" charset="0"/>
                                </a:rPr>
                              </m:ctrlPr>
                            </m:sSupPr>
                            <m:e>
                              <m:r>
                                <a:rPr lang="en-GB">
                                  <a:latin typeface="Cambria Math" panose="02040503050406030204" pitchFamily="18" charset="0"/>
                                  <a:ea typeface="Times New Roman" panose="02020603050405020304" pitchFamily="18" charset="0"/>
                                </a:rPr>
                                <m:t>â</m:t>
                              </m:r>
                            </m:e>
                            <m:sup>
                              <m:r>
                                <a:rPr lang="en-GB" i="1">
                                  <a:latin typeface="Cambria Math" panose="02040503050406030204" pitchFamily="18" charset="0"/>
                                  <a:ea typeface="Times New Roman" panose="02020603050405020304" pitchFamily="18" charset="0"/>
                                </a:rPr>
                                <m:t>†</m:t>
                              </m:r>
                            </m:sup>
                          </m:sSup>
                          <m:r>
                            <a:rPr lang="en-GB">
                              <a:latin typeface="Cambria Math" panose="02040503050406030204" pitchFamily="18" charset="0"/>
                              <a:ea typeface="Times New Roman" panose="02020603050405020304" pitchFamily="18" charset="0"/>
                            </a:rPr>
                            <m:t>â</m:t>
                          </m:r>
                          <m:r>
                            <a:rPr lang="en-GB" i="1">
                              <a:latin typeface="Cambria Math" panose="02040503050406030204" pitchFamily="18" charset="0"/>
                              <a:ea typeface="Times New Roman" panose="02020603050405020304" pitchFamily="18" charset="0"/>
                            </a:rPr>
                            <m:t>+</m:t>
                          </m:r>
                          <m:f>
                            <m:fPr>
                              <m:ctrlPr>
                                <a:rPr lang="en-IN" i="1">
                                  <a:latin typeface="Cambria Math" panose="02040503050406030204" pitchFamily="18" charset="0"/>
                                  <a:ea typeface="Times New Roman" panose="02020603050405020304" pitchFamily="18" charset="0"/>
                                </a:rPr>
                              </m:ctrlPr>
                            </m:fPr>
                            <m:num>
                              <m:r>
                                <a:rPr lang="en-GB" i="1">
                                  <a:latin typeface="Cambria Math" panose="02040503050406030204" pitchFamily="18" charset="0"/>
                                  <a:ea typeface="Times New Roman" panose="02020603050405020304" pitchFamily="18" charset="0"/>
                                </a:rPr>
                                <m:t>1</m:t>
                              </m:r>
                            </m:num>
                            <m:den>
                              <m:r>
                                <a:rPr lang="en-GB" i="1">
                                  <a:latin typeface="Cambria Math" panose="02040503050406030204" pitchFamily="18" charset="0"/>
                                  <a:ea typeface="Times New Roman" panose="02020603050405020304" pitchFamily="18" charset="0"/>
                                </a:rPr>
                                <m:t>2</m:t>
                              </m:r>
                            </m:den>
                          </m:f>
                        </m:e>
                      </m:d>
                    </m:oMath>
                  </m:oMathPara>
                </a14:m>
                <a:endParaRPr lang="en-IN" sz="1800" dirty="0">
                  <a:effectLst/>
                  <a:latin typeface="+mn-lt"/>
                  <a:ea typeface="Times New Roman" panose="02020603050405020304" pitchFamily="18" charset="0"/>
                </a:endParaRPr>
              </a:p>
            </p:txBody>
          </p:sp>
        </mc:Choice>
        <mc:Fallback>
          <p:sp>
            <p:nvSpPr>
              <p:cNvPr id="6" name="Rectangle 5">
                <a:extLst>
                  <a:ext uri="{FF2B5EF4-FFF2-40B4-BE49-F238E27FC236}">
                    <a16:creationId xmlns:a16="http://schemas.microsoft.com/office/drawing/2014/main" id="{882C24A1-0F14-371D-5E61-6343B50096C9}"/>
                  </a:ext>
                </a:extLst>
              </p:cNvPr>
              <p:cNvSpPr>
                <a:spLocks noRot="1" noChangeAspect="1" noMove="1" noResize="1" noEditPoints="1" noAdjustHandles="1" noChangeArrowheads="1" noChangeShapeType="1" noTextEdit="1"/>
              </p:cNvSpPr>
              <p:nvPr/>
            </p:nvSpPr>
            <p:spPr>
              <a:xfrm>
                <a:off x="3799113" y="1671782"/>
                <a:ext cx="3037115" cy="8273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67CEBB6E-7778-EAA3-5076-F5AA8B63DC68}"/>
                  </a:ext>
                </a:extLst>
              </p:cNvPr>
              <p:cNvSpPr/>
              <p:nvPr/>
            </p:nvSpPr>
            <p:spPr>
              <a:xfrm>
                <a:off x="555171" y="4062614"/>
                <a:ext cx="3507130" cy="529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𝐻</m:t>
                        </m:r>
                      </m:e>
                    </m:acc>
                    <m:r>
                      <a:rPr lang="en-GB" sz="1800" i="1">
                        <a:effectLst/>
                        <a:latin typeface="Cambria Math" panose="02040503050406030204" pitchFamily="18" charset="0"/>
                        <a:ea typeface="Times New Roman" panose="02020603050405020304" pitchFamily="18" charset="0"/>
                      </a:rPr>
                      <m:t>(</m:t>
                    </m:r>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𝑛</m:t>
                                </m:r>
                              </m:sub>
                            </m:sSub>
                          </m:e>
                        </m:d>
                        <m:r>
                          <a:rPr lang="en-GB" sz="1800" i="1">
                            <a:effectLst/>
                            <a:latin typeface="Cambria Math" panose="02040503050406030204" pitchFamily="18" charset="0"/>
                            <a:ea typeface="Times New Roman" panose="02020603050405020304" pitchFamily="18" charset="0"/>
                          </a:rPr>
                          <m:t>)=</m:t>
                        </m:r>
                      </m:e>
                    </m:d>
                    <m:r>
                      <a:rPr lang="en-GB" sz="1800" i="1">
                        <a:effectLst/>
                        <a:latin typeface="Cambria Math" panose="02040503050406030204" pitchFamily="18" charset="0"/>
                        <a:ea typeface="Times New Roman" panose="02020603050405020304" pitchFamily="18" charset="0"/>
                      </a:rPr>
                      <m:t>(</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rPr>
                          <m:t>𝑛</m:t>
                        </m:r>
                      </m:sub>
                    </m:sSub>
                    <m:r>
                      <a:rPr lang="en-GB" sz="1800" i="1">
                        <a:effectLst/>
                        <a:latin typeface="Cambria Math" panose="02040503050406030204" pitchFamily="18" charset="0"/>
                        <a:ea typeface="Times New Roman" panose="02020603050405020304" pitchFamily="18" charset="0"/>
                      </a:rPr>
                      <m:t>+ℏ</m:t>
                    </m:r>
                    <m:r>
                      <a:rPr lang="en-GB" sz="1800" i="1">
                        <a:effectLst/>
                        <a:latin typeface="Cambria Math" panose="02040503050406030204" pitchFamily="18" charset="0"/>
                        <a:ea typeface="Times New Roman" panose="02020603050405020304" pitchFamily="18" charset="0"/>
                      </a:rPr>
                      <m:t>𝜔</m:t>
                    </m:r>
                    <m:r>
                      <a:rPr lang="en-GB" sz="1800" i="1">
                        <a:effectLst/>
                        <a:latin typeface="Cambria Math" panose="02040503050406030204" pitchFamily="18" charset="0"/>
                        <a:ea typeface="Times New Roman" panose="02020603050405020304" pitchFamily="18" charset="0"/>
                      </a:rPr>
                      <m:t>)(</m:t>
                    </m:r>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𝑛</m:t>
                                </m:r>
                              </m:sub>
                            </m:sSub>
                          </m:e>
                        </m:d>
                      </m:e>
                    </m:d>
                    <m:r>
                      <a:rPr lang="en-GB" sz="1800" i="1">
                        <a:effectLst/>
                        <a:latin typeface="Cambria Math" panose="02040503050406030204" pitchFamily="18" charset="0"/>
                        <a:ea typeface="Times New Roman" panose="02020603050405020304" pitchFamily="18" charset="0"/>
                      </a:rPr>
                      <m:t>)</m:t>
                    </m:r>
                  </m:oMath>
                </a14:m>
                <a:r>
                  <a:rPr lang="en-GB"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mc:Choice>
        <mc:Fallback>
          <p:sp>
            <p:nvSpPr>
              <p:cNvPr id="7" name="Rectangle 6">
                <a:extLst>
                  <a:ext uri="{FF2B5EF4-FFF2-40B4-BE49-F238E27FC236}">
                    <a16:creationId xmlns:a16="http://schemas.microsoft.com/office/drawing/2014/main" id="{67CEBB6E-7778-EAA3-5076-F5AA8B63DC68}"/>
                  </a:ext>
                </a:extLst>
              </p:cNvPr>
              <p:cNvSpPr>
                <a:spLocks noRot="1" noChangeAspect="1" noMove="1" noResize="1" noEditPoints="1" noAdjustHandles="1" noChangeArrowheads="1" noChangeShapeType="1" noTextEdit="1"/>
              </p:cNvSpPr>
              <p:nvPr/>
            </p:nvSpPr>
            <p:spPr>
              <a:xfrm>
                <a:off x="555171" y="4062614"/>
                <a:ext cx="3507130" cy="529542"/>
              </a:xfrm>
              <a:prstGeom prst="rect">
                <a:avLst/>
              </a:prstGeom>
              <a:blipFill>
                <a:blip r:embed="rId5"/>
                <a:stretch>
                  <a:fillRect t="-55556" b="-9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0A39AA57-1E07-1403-6B55-C39ECDC3B2FC}"/>
                  </a:ext>
                </a:extLst>
              </p:cNvPr>
              <p:cNvSpPr/>
              <p:nvPr/>
            </p:nvSpPr>
            <p:spPr>
              <a:xfrm>
                <a:off x="4238266" y="4062614"/>
                <a:ext cx="3507130" cy="529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IN" i="1"/>
                        </m:ctrlPr>
                      </m:accPr>
                      <m:e>
                        <m:r>
                          <a:rPr lang="en-GB" i="1"/>
                          <m:t>𝐻</m:t>
                        </m:r>
                      </m:e>
                    </m:acc>
                    <m:r>
                      <a:rPr lang="en-GB" i="1"/>
                      <m:t>(</m:t>
                    </m:r>
                    <m:r>
                      <a:rPr lang="en-GB"/>
                      <m:t>â</m:t>
                    </m:r>
                    <m:d>
                      <m:dPr>
                        <m:begChr m:val="|"/>
                        <m:endChr m:val=""/>
                        <m:ctrlPr>
                          <a:rPr lang="en-IN" i="1"/>
                        </m:ctrlPr>
                      </m:dPr>
                      <m:e>
                        <m:d>
                          <m:dPr>
                            <m:begChr m:val=""/>
                            <m:endChr m:val="⟩"/>
                            <m:ctrlPr>
                              <a:rPr lang="en-IN" i="1"/>
                            </m:ctrlPr>
                          </m:dPr>
                          <m:e>
                            <m:sSub>
                              <m:sSubPr>
                                <m:ctrlPr>
                                  <a:rPr lang="en-IN" i="1"/>
                                </m:ctrlPr>
                              </m:sSubPr>
                              <m:e>
                                <m:r>
                                  <a:rPr lang="en-GB" i="1"/>
                                  <m:t>𝜓</m:t>
                                </m:r>
                              </m:e>
                              <m:sub>
                                <m:r>
                                  <a:rPr lang="en-GB" i="1"/>
                                  <m:t>𝑛</m:t>
                                </m:r>
                              </m:sub>
                            </m:sSub>
                          </m:e>
                        </m:d>
                        <m:r>
                          <a:rPr lang="en-GB" i="1"/>
                          <m:t>)=</m:t>
                        </m:r>
                      </m:e>
                    </m:d>
                    <m:r>
                      <a:rPr lang="en-GB" i="1"/>
                      <m:t>(</m:t>
                    </m:r>
                    <m:sSub>
                      <m:sSubPr>
                        <m:ctrlPr>
                          <a:rPr lang="en-IN" i="1"/>
                        </m:ctrlPr>
                      </m:sSubPr>
                      <m:e>
                        <m:r>
                          <a:rPr lang="en-GB" i="1"/>
                          <m:t>𝐸</m:t>
                        </m:r>
                      </m:e>
                      <m:sub>
                        <m:r>
                          <a:rPr lang="en-GB" i="1"/>
                          <m:t>𝑛</m:t>
                        </m:r>
                      </m:sub>
                    </m:sSub>
                    <m:r>
                      <a:rPr lang="en-GB" i="1"/>
                      <m:t>−ℏ</m:t>
                    </m:r>
                    <m:r>
                      <a:rPr lang="en-GB" i="1"/>
                      <m:t>𝜔</m:t>
                    </m:r>
                    <m:r>
                      <a:rPr lang="en-GB" i="1"/>
                      <m:t>)(</m:t>
                    </m:r>
                    <m:r>
                      <a:rPr lang="en-GB"/>
                      <m:t>â</m:t>
                    </m:r>
                    <m:d>
                      <m:dPr>
                        <m:begChr m:val="|"/>
                        <m:endChr m:val=""/>
                        <m:ctrlPr>
                          <a:rPr lang="en-IN" i="1"/>
                        </m:ctrlPr>
                      </m:dPr>
                      <m:e>
                        <m:d>
                          <m:dPr>
                            <m:begChr m:val=""/>
                            <m:endChr m:val="⟩"/>
                            <m:ctrlPr>
                              <a:rPr lang="en-IN" i="1"/>
                            </m:ctrlPr>
                          </m:dPr>
                          <m:e>
                            <m:sSub>
                              <m:sSubPr>
                                <m:ctrlPr>
                                  <a:rPr lang="en-IN" i="1"/>
                                </m:ctrlPr>
                              </m:sSubPr>
                              <m:e>
                                <m:r>
                                  <a:rPr lang="en-GB" i="1"/>
                                  <m:t>𝜓</m:t>
                                </m:r>
                              </m:e>
                              <m:sub>
                                <m:r>
                                  <a:rPr lang="en-GB" i="1"/>
                                  <m:t>𝑛</m:t>
                                </m:r>
                              </m:sub>
                            </m:sSub>
                          </m:e>
                        </m:d>
                      </m:e>
                    </m:d>
                    <m:r>
                      <a:rPr lang="en-GB" i="1"/>
                      <m:t>)</m:t>
                    </m:r>
                  </m:oMath>
                </a14:m>
                <a:r>
                  <a:rPr lang="en-IN" dirty="0">
                    <a:effectLst/>
                  </a:rPr>
                  <a:t> </a:t>
                </a:r>
                <a:endParaRPr lang="en-IN" sz="18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0A39AA57-1E07-1403-6B55-C39ECDC3B2FC}"/>
                  </a:ext>
                </a:extLst>
              </p:cNvPr>
              <p:cNvSpPr>
                <a:spLocks noRot="1" noChangeAspect="1" noMove="1" noResize="1" noEditPoints="1" noAdjustHandles="1" noChangeArrowheads="1" noChangeShapeType="1" noTextEdit="1"/>
              </p:cNvSpPr>
              <p:nvPr/>
            </p:nvSpPr>
            <p:spPr>
              <a:xfrm>
                <a:off x="4238266" y="4062614"/>
                <a:ext cx="3507130" cy="529542"/>
              </a:xfrm>
              <a:prstGeom prst="rect">
                <a:avLst/>
              </a:prstGeom>
              <a:blipFill>
                <a:blip r:embed="rId6"/>
                <a:stretch>
                  <a:fillRect t="-55556" b="-9777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3C760C9-28C0-F1B0-71CB-0C14C6BC506A}"/>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1232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744B-CE13-1886-6E9A-D3FB746DF4F9}"/>
              </a:ext>
            </a:extLst>
          </p:cNvPr>
          <p:cNvSpPr>
            <a:spLocks noGrp="1"/>
          </p:cNvSpPr>
          <p:nvPr>
            <p:ph type="title"/>
          </p:nvPr>
        </p:nvSpPr>
        <p:spPr/>
        <p:txBody>
          <a:bodyPr/>
          <a:lstStyle/>
          <a:p>
            <a:r>
              <a:rPr lang="en-US" dirty="0"/>
              <a:t>CNOT Gate</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E325165C-725A-9E4D-D44B-971A16AA25D0}"/>
                  </a:ext>
                </a:extLst>
              </p:cNvPr>
              <p:cNvSpPr>
                <a:spLocks noGrp="1"/>
              </p:cNvSpPr>
              <p:nvPr>
                <p:ph sz="half" idx="2"/>
              </p:nvPr>
            </p:nvSpPr>
            <p:spPr/>
            <p:txBody>
              <a:bodyPr/>
              <a:lstStyle/>
              <a:p>
                <a:pPr marL="0" lvl="0" indent="0">
                  <a:lnSpc>
                    <a:spcPct val="150000"/>
                  </a:lnSpc>
                  <a:buNone/>
                </a:pPr>
                <a:r>
                  <a:rPr lang="en-GB" sz="1800" dirty="0">
                    <a:effectLst/>
                    <a:latin typeface="+mn-lt"/>
                    <a:ea typeface="Times New Roman" panose="02020603050405020304" pitchFamily="18" charset="0"/>
                  </a:rPr>
                  <a:t>Listed below are some well known applications of the CNOT Gate</a:t>
                </a:r>
              </a:p>
              <a:p>
                <a:pPr marL="342900" lvl="0" indent="-342900">
                  <a:lnSpc>
                    <a:spcPct val="150000"/>
                  </a:lnSpc>
                  <a:buFont typeface="+mj-lt"/>
                  <a:buAutoNum type="arabicPeriod"/>
                </a:pPr>
                <a:r>
                  <a:rPr lang="en-GB" sz="1800" dirty="0">
                    <a:effectLst/>
                    <a:latin typeface="+mn-lt"/>
                    <a:ea typeface="Times New Roman" panose="02020603050405020304" pitchFamily="18" charset="0"/>
                  </a:rPr>
                  <a:t>The CNOT Gate alongside H gate can be used to prepare and dis-entangle entangled states. This makes it central in certain quantum communication algorithms such as Quantum Teleportation, which deals with entanglement swapping.</a:t>
                </a:r>
                <a:endParaRPr lang="en-IN" sz="1800" dirty="0">
                  <a:effectLst/>
                  <a:latin typeface="+mn-lt"/>
                  <a:ea typeface="Times New Roman" panose="02020603050405020304" pitchFamily="18" charset="0"/>
                </a:endParaRPr>
              </a:p>
              <a:p>
                <a:pPr marL="342900" lvl="0" indent="-342900">
                  <a:lnSpc>
                    <a:spcPct val="150000"/>
                  </a:lnSpc>
                  <a:buFont typeface="+mj-lt"/>
                  <a:buAutoNum type="arabicPeriod"/>
                </a:pPr>
                <a:r>
                  <a:rPr lang="en-GB" sz="1800" dirty="0">
                    <a:effectLst/>
                    <a:latin typeface="+mn-lt"/>
                    <a:ea typeface="Times New Roman" panose="02020603050405020304" pitchFamily="18" charset="0"/>
                  </a:rPr>
                  <a:t>The CNOT Gate is used for oracle design and is frequently used alongside the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m:t>
                            </m:r>
                          </m:e>
                        </m:d>
                      </m:e>
                    </m:d>
                  </m:oMath>
                </a14:m>
                <a:r>
                  <a:rPr lang="en-GB" sz="1800" kern="1200" dirty="0">
                    <a:effectLst/>
                    <a:latin typeface="+mn-lt"/>
                    <a:ea typeface="Times New Roman" panose="02020603050405020304" pitchFamily="18" charset="0"/>
                  </a:rPr>
                  <a:t> state as an ancilla qubit to provide phase kickback. This is because of the fact that X</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m:t>
                            </m:r>
                          </m:e>
                        </m:d>
                      </m:e>
                    </m:d>
                    <m:r>
                      <a:rPr lang="en-GB" sz="1800" i="1" kern="1200">
                        <a:effectLst/>
                        <a:latin typeface="+mn-lt"/>
                        <a:ea typeface="SimSun" panose="02010600030101010101" pitchFamily="2" charset="-122"/>
                        <a:cs typeface="Times New Roman" panose="02020603050405020304" pitchFamily="18" charset="0"/>
                      </a:rPr>
                      <m:t>=−</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m:t>
                            </m:r>
                          </m:e>
                        </m:d>
                      </m:e>
                    </m:d>
                  </m:oMath>
                </a14:m>
                <a:r>
                  <a:rPr lang="en-GB" sz="1800" kern="1200" dirty="0">
                    <a:effectLst/>
                    <a:latin typeface="+mn-lt"/>
                    <a:ea typeface="Times New Roman" panose="02020603050405020304" pitchFamily="18" charset="0"/>
                  </a:rPr>
                  <a:t>. </a:t>
                </a:r>
              </a:p>
            </p:txBody>
          </p:sp>
        </mc:Choice>
        <mc:Fallback>
          <p:sp>
            <p:nvSpPr>
              <p:cNvPr id="7" name="Content Placeholder 6">
                <a:extLst>
                  <a:ext uri="{FF2B5EF4-FFF2-40B4-BE49-F238E27FC236}">
                    <a16:creationId xmlns:a16="http://schemas.microsoft.com/office/drawing/2014/main" id="{E325165C-725A-9E4D-D44B-971A16AA25D0}"/>
                  </a:ext>
                </a:extLst>
              </p:cNvPr>
              <p:cNvSpPr>
                <a:spLocks noGrp="1" noRot="1" noChangeAspect="1" noMove="1" noResize="1" noEditPoints="1" noAdjustHandles="1" noChangeArrowheads="1" noChangeShapeType="1" noTextEdit="1"/>
              </p:cNvSpPr>
              <p:nvPr>
                <p:ph sz="half" idx="2"/>
              </p:nvPr>
            </p:nvSpPr>
            <p:spPr>
              <a:blipFill>
                <a:blip r:embed="rId2"/>
                <a:stretch>
                  <a:fillRect l="-579"/>
                </a:stretch>
              </a:blipFill>
            </p:spPr>
            <p:txBody>
              <a:bodyPr/>
              <a:lstStyle/>
              <a:p>
                <a:r>
                  <a:rPr lang="en-US">
                    <a:noFill/>
                  </a:rPr>
                  <a:t> </a:t>
                </a:r>
              </a:p>
            </p:txBody>
          </p:sp>
        </mc:Fallback>
      </mc:AlternateContent>
    </p:spTree>
    <p:extLst>
      <p:ext uri="{BB962C8B-B14F-4D97-AF65-F5344CB8AC3E}">
        <p14:creationId xmlns:p14="http://schemas.microsoft.com/office/powerpoint/2010/main" val="1050300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BC95DA46-BF4C-3518-435F-A1E6F47EE422}"/>
                  </a:ext>
                </a:extLst>
              </p:cNvPr>
              <p:cNvSpPr>
                <a:spLocks noGrp="1"/>
              </p:cNvSpPr>
              <p:nvPr>
                <p:ph sz="half" idx="2"/>
              </p:nvPr>
            </p:nvSpPr>
            <p:spPr>
              <a:xfrm>
                <a:off x="187931" y="2177593"/>
                <a:ext cx="8768137" cy="2907362"/>
              </a:xfrm>
              <a:ln/>
            </p:spPr>
            <p:style>
              <a:lnRef idx="1">
                <a:schemeClr val="accent1"/>
              </a:lnRef>
              <a:fillRef idx="2">
                <a:schemeClr val="accent1"/>
              </a:fillRef>
              <a:effectRef idx="1">
                <a:schemeClr val="accent1"/>
              </a:effectRef>
              <a:fontRef idx="minor">
                <a:schemeClr val="dk1"/>
              </a:fontRef>
            </p:style>
            <p:txBody>
              <a:bodyPr/>
              <a:lstStyle/>
              <a:p>
                <a:pPr marL="0" indent="0">
                  <a:buNone/>
                </a:pPr>
                <a:r>
                  <a:rPr lang="en-GB" sz="1800" dirty="0">
                    <a:effectLst/>
                    <a:latin typeface="+mn-lt"/>
                    <a:ea typeface="Times New Roman" panose="02020603050405020304" pitchFamily="18" charset="0"/>
                  </a:rPr>
                  <a:t>Note: As observed by the matrix representation, we can generalize for a controlled-U gate.</a:t>
                </a:r>
                <a:endParaRPr lang="en-IN" sz="1800" dirty="0">
                  <a:effectLst/>
                  <a:latin typeface="+mn-lt"/>
                  <a:ea typeface="Times New Roman" panose="02020603050405020304" pitchFamily="18" charset="0"/>
                </a:endParaRPr>
              </a:p>
              <a:p>
                <a:pPr marL="0" indent="0">
                  <a:buNone/>
                </a:pPr>
                <a:r>
                  <a:rPr lang="en-GB" sz="1800" dirty="0">
                    <a:effectLst/>
                    <a:latin typeface="+mn-lt"/>
                    <a:ea typeface="Times New Roman" panose="02020603050405020304" pitchFamily="18" charset="0"/>
                  </a:rPr>
                  <a:t>If we have a Unitary Gate U = </a:t>
                </a:r>
                <a14:m>
                  <m:oMath xmlns:m="http://schemas.openxmlformats.org/officeDocument/2006/math">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𝑈</m:t>
                                  </m:r>
                                </m:e>
                                <m:sub>
                                  <m:r>
                                    <a:rPr lang="en-GB" sz="1800" i="1" kern="1200">
                                      <a:effectLst/>
                                      <a:latin typeface="+mn-lt"/>
                                      <a:ea typeface="SimSun" panose="02010600030101010101" pitchFamily="2" charset="-122"/>
                                      <a:cs typeface="Times New Roman" panose="02020603050405020304" pitchFamily="18" charset="0"/>
                                    </a:rPr>
                                    <m:t>1</m:t>
                                  </m:r>
                                </m:sub>
                              </m:sSub>
                            </m:e>
                            <m:e>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𝑈</m:t>
                                  </m:r>
                                </m:e>
                                <m:sub>
                                  <m:r>
                                    <a:rPr lang="en-GB" sz="1800" i="1" kern="1200">
                                      <a:effectLst/>
                                      <a:latin typeface="+mn-lt"/>
                                      <a:ea typeface="SimSun" panose="02010600030101010101" pitchFamily="2" charset="-122"/>
                                      <a:cs typeface="Times New Roman" panose="02020603050405020304" pitchFamily="18" charset="0"/>
                                    </a:rPr>
                                    <m:t>2</m:t>
                                  </m:r>
                                </m:sub>
                              </m:sSub>
                            </m:e>
                          </m:mr>
                          <m:mr>
                            <m:e>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𝑈</m:t>
                                  </m:r>
                                </m:e>
                                <m:sub>
                                  <m:r>
                                    <a:rPr lang="en-GB" sz="1800" i="1" kern="1200">
                                      <a:effectLst/>
                                      <a:latin typeface="+mn-lt"/>
                                      <a:ea typeface="SimSun" panose="02010600030101010101" pitchFamily="2" charset="-122"/>
                                      <a:cs typeface="Times New Roman" panose="02020603050405020304" pitchFamily="18" charset="0"/>
                                    </a:rPr>
                                    <m:t>3</m:t>
                                  </m:r>
                                </m:sub>
                              </m:sSub>
                            </m:e>
                            <m:e>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𝑈</m:t>
                                  </m:r>
                                </m:e>
                                <m:sub>
                                  <m:r>
                                    <a:rPr lang="en-GB" sz="1800" i="1" kern="1200">
                                      <a:effectLst/>
                                      <a:latin typeface="+mn-lt"/>
                                      <a:ea typeface="SimSun" panose="02010600030101010101" pitchFamily="2" charset="-122"/>
                                      <a:cs typeface="Times New Roman" panose="02020603050405020304" pitchFamily="18" charset="0"/>
                                    </a:rPr>
                                    <m:t>4</m:t>
                                  </m:r>
                                </m:sub>
                              </m:sSub>
                            </m:e>
                          </m:mr>
                        </m:m>
                      </m:e>
                    </m:d>
                  </m:oMath>
                </a14:m>
                <a:r>
                  <a:rPr lang="en-GB" sz="1800" dirty="0">
                    <a:effectLst/>
                    <a:latin typeface="+mn-lt"/>
                    <a:ea typeface="Times New Roman" panose="02020603050405020304" pitchFamily="18" charset="0"/>
                  </a:rPr>
                  <a:t> then we can represent a controlled-U gate using the matrix:</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𝐶𝑈</m:t>
                      </m:r>
                      <m:r>
                        <a:rPr lang="en-GB" sz="1800" i="1">
                          <a:effectLst/>
                          <a:latin typeface="+mn-lt"/>
                          <a:ea typeface="Times New Roman" panose="02020603050405020304" pitchFamily="18" charset="0"/>
                        </a:rPr>
                        <m:t>=</m:t>
                      </m:r>
                      <m:d>
                        <m:dPr>
                          <m:begChr m:val="["/>
                          <m:endChr m:val="]"/>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 </m:t>
                          </m:r>
                          <m:m>
                            <m:mPr>
                              <m:mcs>
                                <m:mc>
                                  <m:mcPr>
                                    <m:count m:val="2"/>
                                    <m:mcJc m:val="center"/>
                                  </m:mcPr>
                                </m:mc>
                              </m:mcs>
                              <m:ctrlPr>
                                <a:rPr lang="en-IN" sz="1800" i="1">
                                  <a:effectLst/>
                                  <a:latin typeface="+mn-lt"/>
                                  <a:ea typeface="Times New Roman" panose="02020603050405020304" pitchFamily="18" charset="0"/>
                                </a:rPr>
                              </m:ctrlPr>
                            </m:mPr>
                            <m:mr>
                              <m:e>
                                <m:m>
                                  <m:mPr>
                                    <m:mcs>
                                      <m:mc>
                                        <m:mcPr>
                                          <m:count m:val="2"/>
                                          <m:mcJc m:val="center"/>
                                        </m:mcPr>
                                      </m:mc>
                                    </m:mcs>
                                    <m:ctrlPr>
                                      <a:rPr lang="en-IN" sz="1800" i="1">
                                        <a:effectLst/>
                                        <a:highlight>
                                          <a:srgbClr val="FFFF00"/>
                                        </a:highlight>
                                        <a:latin typeface="+mn-lt"/>
                                        <a:ea typeface="Times New Roman" panose="02020603050405020304" pitchFamily="18" charset="0"/>
                                      </a:rPr>
                                    </m:ctrlPr>
                                  </m:mPr>
                                  <m:mr>
                                    <m:e>
                                      <m:r>
                                        <a:rPr lang="en-GB" sz="1800" i="1">
                                          <a:effectLst/>
                                          <a:highlight>
                                            <a:srgbClr val="FFFF00"/>
                                          </a:highlight>
                                          <a:latin typeface="+mn-lt"/>
                                          <a:ea typeface="Times New Roman" panose="02020603050405020304" pitchFamily="18" charset="0"/>
                                        </a:rPr>
                                        <m:t>1</m:t>
                                      </m:r>
                                    </m:e>
                                    <m:e>
                                      <m:r>
                                        <a:rPr lang="en-GB" sz="1800" i="1">
                                          <a:effectLst/>
                                          <a:highlight>
                                            <a:srgbClr val="FFFF00"/>
                                          </a:highlight>
                                          <a:latin typeface="+mn-lt"/>
                                          <a:ea typeface="Times New Roman" panose="02020603050405020304" pitchFamily="18" charset="0"/>
                                        </a:rPr>
                                        <m:t>0</m:t>
                                      </m:r>
                                    </m:e>
                                  </m:mr>
                                  <m:mr>
                                    <m:e>
                                      <m:r>
                                        <a:rPr lang="en-GB" sz="1800" i="1">
                                          <a:effectLst/>
                                          <a:highlight>
                                            <a:srgbClr val="FFFF00"/>
                                          </a:highlight>
                                          <a:latin typeface="+mn-lt"/>
                                          <a:ea typeface="Times New Roman" panose="02020603050405020304" pitchFamily="18" charset="0"/>
                                        </a:rPr>
                                        <m:t>0</m:t>
                                      </m:r>
                                    </m:e>
                                    <m:e>
                                      <m:r>
                                        <a:rPr lang="en-GB" sz="1800" i="1">
                                          <a:effectLst/>
                                          <a:highlight>
                                            <a:srgbClr val="FFFF00"/>
                                          </a:highlight>
                                          <a:latin typeface="+mn-lt"/>
                                          <a:ea typeface="Times New Roman" panose="02020603050405020304" pitchFamily="18" charset="0"/>
                                        </a:rPr>
                                        <m:t>1</m:t>
                                      </m:r>
                                    </m:e>
                                  </m:mr>
                                </m:m>
                              </m:e>
                              <m:e>
                                <m:m>
                                  <m:mPr>
                                    <m:mcs>
                                      <m:mc>
                                        <m:mcPr>
                                          <m:count m:val="2"/>
                                          <m:mcJc m:val="center"/>
                                        </m:mcPr>
                                      </m:mc>
                                    </m:mcs>
                                    <m:ctrlPr>
                                      <a:rPr lang="en-IN" sz="1800" i="1">
                                        <a:effectLst/>
                                        <a:latin typeface="+mn-lt"/>
                                        <a:ea typeface="Times New Roman" panose="02020603050405020304" pitchFamily="18" charset="0"/>
                                      </a:rPr>
                                    </m:ctrlPr>
                                  </m:mP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0</m:t>
                                      </m:r>
                                    </m:e>
                                  </m:m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0</m:t>
                                      </m:r>
                                    </m:e>
                                  </m:mr>
                                </m:m>
                              </m:e>
                            </m:mr>
                            <m:mr>
                              <m:e>
                                <m:m>
                                  <m:mPr>
                                    <m:mcs>
                                      <m:mc>
                                        <m:mcPr>
                                          <m:count m:val="2"/>
                                          <m:mcJc m:val="center"/>
                                        </m:mcPr>
                                      </m:mc>
                                    </m:mcs>
                                    <m:ctrlPr>
                                      <a:rPr lang="en-IN" sz="1800" i="1">
                                        <a:effectLst/>
                                        <a:latin typeface="+mn-lt"/>
                                        <a:ea typeface="Times New Roman" panose="02020603050405020304" pitchFamily="18" charset="0"/>
                                      </a:rPr>
                                    </m:ctrlPr>
                                  </m:mP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0</m:t>
                                      </m:r>
                                    </m:e>
                                  </m:m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0</m:t>
                                      </m:r>
                                    </m:e>
                                  </m:mr>
                                </m:m>
                              </m:e>
                              <m:e>
                                <m:m>
                                  <m:mPr>
                                    <m:mcs>
                                      <m:mc>
                                        <m:mcPr>
                                          <m:count m:val="2"/>
                                          <m:mcJc m:val="center"/>
                                        </m:mcPr>
                                      </m:mc>
                                    </m:mcs>
                                    <m:ctrlPr>
                                      <a:rPr lang="en-IN" sz="1800" i="1">
                                        <a:effectLst/>
                                        <a:highlight>
                                          <a:srgbClr val="00FFFF"/>
                                        </a:highlight>
                                        <a:latin typeface="+mn-lt"/>
                                        <a:ea typeface="Times New Roman" panose="02020603050405020304" pitchFamily="18" charset="0"/>
                                      </a:rPr>
                                    </m:ctrlPr>
                                  </m:mPr>
                                  <m:mr>
                                    <m:e>
                                      <m:sSub>
                                        <m:sSubPr>
                                          <m:ctrlPr>
                                            <a:rPr lang="en-IN" sz="1800" i="1" kern="1200">
                                              <a:effectLst/>
                                              <a:highlight>
                                                <a:srgbClr val="00FFFF"/>
                                              </a:highlight>
                                              <a:latin typeface="+mn-lt"/>
                                              <a:ea typeface="SimSun" panose="02010600030101010101" pitchFamily="2" charset="-122"/>
                                              <a:cs typeface="Times New Roman" panose="02020603050405020304" pitchFamily="18" charset="0"/>
                                            </a:rPr>
                                          </m:ctrlPr>
                                        </m:sSubPr>
                                        <m:e>
                                          <m:r>
                                            <a:rPr lang="en-GB" sz="1800" i="1" kern="1200">
                                              <a:effectLst/>
                                              <a:highlight>
                                                <a:srgbClr val="00FFFF"/>
                                              </a:highlight>
                                              <a:latin typeface="+mn-lt"/>
                                              <a:ea typeface="SimSun" panose="02010600030101010101" pitchFamily="2" charset="-122"/>
                                              <a:cs typeface="Times New Roman" panose="02020603050405020304" pitchFamily="18" charset="0"/>
                                            </a:rPr>
                                            <m:t>𝑈</m:t>
                                          </m:r>
                                        </m:e>
                                        <m:sub>
                                          <m:r>
                                            <a:rPr lang="en-GB" sz="1800" i="1" kern="1200">
                                              <a:effectLst/>
                                              <a:highlight>
                                                <a:srgbClr val="00FFFF"/>
                                              </a:highlight>
                                              <a:latin typeface="+mn-lt"/>
                                              <a:ea typeface="SimSun" panose="02010600030101010101" pitchFamily="2" charset="-122"/>
                                              <a:cs typeface="Times New Roman" panose="02020603050405020304" pitchFamily="18" charset="0"/>
                                            </a:rPr>
                                            <m:t>1</m:t>
                                          </m:r>
                                        </m:sub>
                                      </m:sSub>
                                    </m:e>
                                    <m:e>
                                      <m:sSub>
                                        <m:sSubPr>
                                          <m:ctrlPr>
                                            <a:rPr lang="en-IN" sz="1800" i="1" kern="1200">
                                              <a:effectLst/>
                                              <a:highlight>
                                                <a:srgbClr val="00FFFF"/>
                                              </a:highlight>
                                              <a:latin typeface="+mn-lt"/>
                                              <a:ea typeface="SimSun" panose="02010600030101010101" pitchFamily="2" charset="-122"/>
                                              <a:cs typeface="Times New Roman" panose="02020603050405020304" pitchFamily="18" charset="0"/>
                                            </a:rPr>
                                          </m:ctrlPr>
                                        </m:sSubPr>
                                        <m:e>
                                          <m:r>
                                            <a:rPr lang="en-GB" sz="1800" i="1" kern="1200">
                                              <a:effectLst/>
                                              <a:highlight>
                                                <a:srgbClr val="00FFFF"/>
                                              </a:highlight>
                                              <a:latin typeface="+mn-lt"/>
                                              <a:ea typeface="SimSun" panose="02010600030101010101" pitchFamily="2" charset="-122"/>
                                              <a:cs typeface="Times New Roman" panose="02020603050405020304" pitchFamily="18" charset="0"/>
                                            </a:rPr>
                                            <m:t>𝑈</m:t>
                                          </m:r>
                                        </m:e>
                                        <m:sub>
                                          <m:r>
                                            <a:rPr lang="en-GB" sz="1800" i="1" kern="1200">
                                              <a:effectLst/>
                                              <a:highlight>
                                                <a:srgbClr val="00FFFF"/>
                                              </a:highlight>
                                              <a:latin typeface="+mn-lt"/>
                                              <a:ea typeface="SimSun" panose="02010600030101010101" pitchFamily="2" charset="-122"/>
                                              <a:cs typeface="Times New Roman" panose="02020603050405020304" pitchFamily="18" charset="0"/>
                                            </a:rPr>
                                            <m:t>2</m:t>
                                          </m:r>
                                        </m:sub>
                                      </m:sSub>
                                    </m:e>
                                  </m:mr>
                                  <m:mr>
                                    <m:e>
                                      <m:sSub>
                                        <m:sSubPr>
                                          <m:ctrlPr>
                                            <a:rPr lang="en-IN" sz="1800" i="1" kern="1200">
                                              <a:effectLst/>
                                              <a:highlight>
                                                <a:srgbClr val="00FFFF"/>
                                              </a:highlight>
                                              <a:latin typeface="+mn-lt"/>
                                              <a:ea typeface="SimSun" panose="02010600030101010101" pitchFamily="2" charset="-122"/>
                                              <a:cs typeface="Times New Roman" panose="02020603050405020304" pitchFamily="18" charset="0"/>
                                            </a:rPr>
                                          </m:ctrlPr>
                                        </m:sSubPr>
                                        <m:e>
                                          <m:r>
                                            <a:rPr lang="en-GB" sz="1800" i="1" kern="1200">
                                              <a:effectLst/>
                                              <a:highlight>
                                                <a:srgbClr val="00FFFF"/>
                                              </a:highlight>
                                              <a:latin typeface="+mn-lt"/>
                                              <a:ea typeface="SimSun" panose="02010600030101010101" pitchFamily="2" charset="-122"/>
                                              <a:cs typeface="Times New Roman" panose="02020603050405020304" pitchFamily="18" charset="0"/>
                                            </a:rPr>
                                            <m:t>𝑈</m:t>
                                          </m:r>
                                        </m:e>
                                        <m:sub>
                                          <m:r>
                                            <a:rPr lang="en-GB" sz="1800" i="1" kern="1200">
                                              <a:effectLst/>
                                              <a:highlight>
                                                <a:srgbClr val="00FFFF"/>
                                              </a:highlight>
                                              <a:latin typeface="+mn-lt"/>
                                              <a:ea typeface="SimSun" panose="02010600030101010101" pitchFamily="2" charset="-122"/>
                                              <a:cs typeface="Times New Roman" panose="02020603050405020304" pitchFamily="18" charset="0"/>
                                            </a:rPr>
                                            <m:t>3</m:t>
                                          </m:r>
                                        </m:sub>
                                      </m:sSub>
                                    </m:e>
                                    <m:e>
                                      <m:sSub>
                                        <m:sSubPr>
                                          <m:ctrlPr>
                                            <a:rPr lang="en-IN" sz="1800" i="1" kern="1200">
                                              <a:effectLst/>
                                              <a:highlight>
                                                <a:srgbClr val="00FFFF"/>
                                              </a:highlight>
                                              <a:latin typeface="+mn-lt"/>
                                              <a:ea typeface="SimSun" panose="02010600030101010101" pitchFamily="2" charset="-122"/>
                                              <a:cs typeface="Times New Roman" panose="02020603050405020304" pitchFamily="18" charset="0"/>
                                            </a:rPr>
                                          </m:ctrlPr>
                                        </m:sSubPr>
                                        <m:e>
                                          <m:r>
                                            <a:rPr lang="en-GB" sz="1800" i="1" kern="1200">
                                              <a:effectLst/>
                                              <a:highlight>
                                                <a:srgbClr val="00FFFF"/>
                                              </a:highlight>
                                              <a:latin typeface="+mn-lt"/>
                                              <a:ea typeface="SimSun" panose="02010600030101010101" pitchFamily="2" charset="-122"/>
                                              <a:cs typeface="Times New Roman" panose="02020603050405020304" pitchFamily="18" charset="0"/>
                                            </a:rPr>
                                            <m:t>𝑈</m:t>
                                          </m:r>
                                        </m:e>
                                        <m:sub>
                                          <m:r>
                                            <a:rPr lang="en-GB" sz="1800" i="1" kern="1200">
                                              <a:effectLst/>
                                              <a:highlight>
                                                <a:srgbClr val="00FFFF"/>
                                              </a:highlight>
                                              <a:latin typeface="+mn-lt"/>
                                              <a:ea typeface="SimSun" panose="02010600030101010101" pitchFamily="2" charset="-122"/>
                                              <a:cs typeface="Times New Roman" panose="02020603050405020304" pitchFamily="18" charset="0"/>
                                            </a:rPr>
                                            <m:t>4</m:t>
                                          </m:r>
                                        </m:sub>
                                      </m:sSub>
                                    </m:e>
                                  </m:mr>
                                </m:m>
                              </m:e>
                            </m:mr>
                          </m:m>
                        </m:e>
                      </m:d>
                      <m:r>
                        <a:rPr lang="en-GB" sz="1800" i="1">
                          <a:effectLst/>
                          <a:latin typeface="+mn-lt"/>
                          <a:ea typeface="Times New Roman" panose="02020603050405020304" pitchFamily="18" charset="0"/>
                        </a:rPr>
                        <m:t>=</m:t>
                      </m:r>
                      <m:d>
                        <m:dPr>
                          <m:begChr m:val="["/>
                          <m:endChr m:val="]"/>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 </m:t>
                          </m:r>
                          <m:m>
                            <m:mPr>
                              <m:mcs>
                                <m:mc>
                                  <m:mcPr>
                                    <m:count m:val="2"/>
                                    <m:mcJc m:val="center"/>
                                  </m:mcPr>
                                </m:mc>
                              </m:mcs>
                              <m:ctrlPr>
                                <a:rPr lang="en-IN" sz="1800" i="1">
                                  <a:effectLst/>
                                  <a:latin typeface="+mn-lt"/>
                                  <a:ea typeface="Times New Roman" panose="02020603050405020304" pitchFamily="18" charset="0"/>
                                </a:rPr>
                              </m:ctrlPr>
                            </m:mPr>
                            <m:mr>
                              <m:e>
                                <m:r>
                                  <a:rPr lang="en-GB" sz="1800" i="1">
                                    <a:effectLst/>
                                    <a:highlight>
                                      <a:srgbClr val="FFFF00"/>
                                    </a:highlight>
                                    <a:latin typeface="+mn-lt"/>
                                    <a:ea typeface="Times New Roman" panose="02020603050405020304" pitchFamily="18" charset="0"/>
                                  </a:rPr>
                                  <m:t>𝐼</m:t>
                                </m:r>
                              </m:e>
                              <m:e>
                                <m:r>
                                  <a:rPr lang="en-GB" sz="1800" i="1">
                                    <a:effectLst/>
                                    <a:latin typeface="+mn-lt"/>
                                    <a:ea typeface="Times New Roman" panose="02020603050405020304" pitchFamily="18" charset="0"/>
                                  </a:rPr>
                                  <m:t>𝑂</m:t>
                                </m:r>
                              </m:e>
                            </m:mr>
                            <m:mr>
                              <m:e>
                                <m:r>
                                  <a:rPr lang="en-GB" sz="1800" i="1">
                                    <a:effectLst/>
                                    <a:latin typeface="+mn-lt"/>
                                    <a:ea typeface="Times New Roman" panose="02020603050405020304" pitchFamily="18" charset="0"/>
                                  </a:rPr>
                                  <m:t>𝑂</m:t>
                                </m:r>
                              </m:e>
                              <m:e>
                                <m:r>
                                  <a:rPr lang="en-GB" sz="1800" i="1">
                                    <a:effectLst/>
                                    <a:highlight>
                                      <a:srgbClr val="00FFFF"/>
                                    </a:highlight>
                                    <a:latin typeface="+mn-lt"/>
                                    <a:ea typeface="Times New Roman" panose="02020603050405020304" pitchFamily="18" charset="0"/>
                                  </a:rPr>
                                  <m:t>𝑈</m:t>
                                </m:r>
                              </m:e>
                            </m:mr>
                          </m:m>
                        </m:e>
                      </m:d>
                    </m:oMath>
                  </m:oMathPara>
                </a14:m>
                <a:endParaRPr lang="en-IN" sz="1800" dirty="0">
                  <a:effectLst/>
                  <a:latin typeface="+mn-lt"/>
                  <a:ea typeface="Times New Roman" panose="02020603050405020304" pitchFamily="18" charset="0"/>
                </a:endParaRPr>
              </a:p>
              <a:p>
                <a:pPr marL="0" indent="0">
                  <a:buNone/>
                </a:pPr>
                <a:r>
                  <a:rPr lang="en-GB" sz="1800" dirty="0">
                    <a:effectLst/>
                    <a:latin typeface="+mn-lt"/>
                    <a:ea typeface="Times New Roman" panose="02020603050405020304" pitchFamily="18" charset="0"/>
                  </a:rPr>
                  <a:t>A wide variety of gates belong to this category, such as the CX, CZ, CS and CT gates. We shall discuss about the C-Z gate next</a:t>
                </a:r>
                <a:r>
                  <a:rPr lang="en-US" sz="1800" dirty="0">
                    <a:effectLst/>
                    <a:latin typeface="+mn-lt"/>
                    <a:ea typeface="Times New Roman" panose="02020603050405020304" pitchFamily="18" charset="0"/>
                  </a:rPr>
                  <a:t>.</a:t>
                </a:r>
                <a:endParaRPr lang="en-IN" sz="1800" dirty="0">
                  <a:effectLst/>
                  <a:latin typeface="+mn-lt"/>
                  <a:ea typeface="Times New Roman" panose="02020603050405020304" pitchFamily="18" charset="0"/>
                </a:endParaRPr>
              </a:p>
            </p:txBody>
          </p:sp>
        </mc:Choice>
        <mc:Fallback>
          <p:sp>
            <p:nvSpPr>
              <p:cNvPr id="7" name="Content Placeholder 6">
                <a:extLst>
                  <a:ext uri="{FF2B5EF4-FFF2-40B4-BE49-F238E27FC236}">
                    <a16:creationId xmlns:a16="http://schemas.microsoft.com/office/drawing/2014/main" id="{BC95DA46-BF4C-3518-435F-A1E6F47EE422}"/>
                  </a:ext>
                </a:extLst>
              </p:cNvPr>
              <p:cNvSpPr>
                <a:spLocks noGrp="1" noRot="1" noChangeAspect="1" noMove="1" noResize="1" noEditPoints="1" noAdjustHandles="1" noChangeArrowheads="1" noChangeShapeType="1" noTextEdit="1"/>
              </p:cNvSpPr>
              <p:nvPr>
                <p:ph sz="half" idx="2"/>
              </p:nvPr>
            </p:nvSpPr>
            <p:spPr>
              <a:xfrm>
                <a:off x="187931" y="2177593"/>
                <a:ext cx="8768137" cy="2907362"/>
              </a:xfrm>
              <a:blipFill>
                <a:blip r:embed="rId2"/>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1299208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8261-A43F-8139-6752-7378D7FD3979}"/>
              </a:ext>
            </a:extLst>
          </p:cNvPr>
          <p:cNvSpPr>
            <a:spLocks noGrp="1"/>
          </p:cNvSpPr>
          <p:nvPr>
            <p:ph type="title"/>
          </p:nvPr>
        </p:nvSpPr>
        <p:spPr>
          <a:xfrm>
            <a:off x="180654" y="202990"/>
            <a:ext cx="7042080" cy="554587"/>
          </a:xfrm>
        </p:spPr>
        <p:txBody>
          <a:bodyPr vert="horz" wrap="square" lIns="91440" tIns="45720" rIns="91440" bIns="45720" numCol="1" anchor="ctr" anchorCtr="0" compatLnSpc="1">
            <a:prstTxWarp prst="textNoShape">
              <a:avLst/>
            </a:prstTxWarp>
            <a:normAutofit/>
          </a:bodyPr>
          <a:lstStyle/>
          <a:p>
            <a:pPr>
              <a:lnSpc>
                <a:spcPct val="90000"/>
              </a:lnSpc>
            </a:pPr>
            <a:r>
              <a:rPr lang="en-US" dirty="0"/>
              <a:t>CZ Gate</a:t>
            </a:r>
          </a:p>
        </p:txBody>
      </p:sp>
      <p:sp>
        <p:nvSpPr>
          <p:cNvPr id="3" name="Content Placeholder 2">
            <a:extLst>
              <a:ext uri="{FF2B5EF4-FFF2-40B4-BE49-F238E27FC236}">
                <a16:creationId xmlns:a16="http://schemas.microsoft.com/office/drawing/2014/main" id="{D2C41B55-A794-4067-5CD8-1FA28CEAA972}"/>
              </a:ext>
            </a:extLst>
          </p:cNvPr>
          <p:cNvSpPr>
            <a:spLocks noGrp="1"/>
          </p:cNvSpPr>
          <p:nvPr>
            <p:ph sz="half" idx="2"/>
          </p:nvPr>
        </p:nvSpPr>
        <p:spPr>
          <a:xfrm>
            <a:off x="180654" y="1125167"/>
            <a:ext cx="4288604" cy="4015545"/>
          </a:xfrm>
        </p:spPr>
        <p:txBody>
          <a:bodyPr vert="horz" wrap="square" lIns="91440" tIns="45720" rIns="91440" bIns="45720" numCol="1" anchor="t" anchorCtr="0" compatLnSpc="1">
            <a:prstTxWarp prst="textNoShape">
              <a:avLst/>
            </a:prstTxWarp>
            <a:normAutofit/>
          </a:bodyPr>
          <a:lstStyle/>
          <a:p>
            <a:r>
              <a:rPr lang="en-GB" sz="1800" dirty="0">
                <a:effectLst/>
                <a:ea typeface="Times New Roman" panose="02020603050405020304" pitchFamily="18" charset="0"/>
              </a:rPr>
              <a:t>The controlled-Z gate, also known as the CZ gate, is another important two-qubit gate.</a:t>
            </a:r>
          </a:p>
          <a:p>
            <a:r>
              <a:rPr lang="en-GB" sz="1800" dirty="0">
                <a:effectLst/>
                <a:ea typeface="Times New Roman" panose="02020603050405020304" pitchFamily="18" charset="0"/>
              </a:rPr>
              <a:t> Like the CNOT Gate, the CZ gate also takes in two inputs i.e., the control and target qubits, but instead applies a phase flip to the target qubit when the control qubit is in state ‘1’.</a:t>
            </a:r>
            <a:endParaRPr lang="en-IN" sz="1800" dirty="0">
              <a:effectLst/>
              <a:ea typeface="Times New Roman" panose="02020603050405020304" pitchFamily="18" charset="0"/>
            </a:endParaRPr>
          </a:p>
          <a:p>
            <a:pPr marL="0" indent="0">
              <a:lnSpc>
                <a:spcPct val="90000"/>
              </a:lnSpc>
              <a:buFont typeface="Arial" charset="0"/>
              <a:buNone/>
            </a:pPr>
            <a:r>
              <a:rPr lang="en-GB" sz="1800" dirty="0">
                <a:effectLst/>
              </a:rPr>
              <a:t>The matrix representation and the gate action is shown </a:t>
            </a:r>
            <a:r>
              <a:rPr lang="en-US" sz="1800" dirty="0">
                <a:effectLst/>
              </a:rPr>
              <a:t>alongside.</a:t>
            </a:r>
          </a:p>
          <a:p>
            <a:pPr marL="0" indent="0">
              <a:lnSpc>
                <a:spcPct val="90000"/>
              </a:lnSpc>
              <a:buFont typeface="Arial" charset="0"/>
              <a:buNone/>
            </a:pPr>
            <a:endParaRPr lang="en-US" sz="1800" dirty="0"/>
          </a:p>
          <a:p>
            <a:pPr marL="0" indent="0">
              <a:lnSpc>
                <a:spcPct val="90000"/>
              </a:lnSpc>
              <a:buFont typeface="Arial" charset="0"/>
              <a:buNone/>
            </a:pPr>
            <a:r>
              <a:rPr lang="en-US" sz="1800" dirty="0">
                <a:effectLst/>
              </a:rPr>
              <a:t>We can also construct the CZ Gate usin</a:t>
            </a:r>
            <a:r>
              <a:rPr lang="en-US" sz="1800" dirty="0"/>
              <a:t>g the help of CNOT and H Gates. We use the identity Z=HXH:</a:t>
            </a:r>
          </a:p>
          <a:p>
            <a:pPr marL="0" indent="0">
              <a:lnSpc>
                <a:spcPct val="90000"/>
              </a:lnSpc>
              <a:buFont typeface="Arial" charset="0"/>
              <a:buNone/>
            </a:pPr>
            <a:endParaRPr lang="en-US" sz="1800" dirty="0">
              <a:effectLst/>
            </a:endParaRPr>
          </a:p>
          <a:p>
            <a:pPr marL="0" indent="0">
              <a:lnSpc>
                <a:spcPct val="90000"/>
              </a:lnSpc>
              <a:buFont typeface="Arial" charset="0"/>
              <a:buNone/>
            </a:pPr>
            <a:endParaRPr lang="en-US" sz="1900" dirty="0">
              <a:effectLst/>
            </a:endParaRPr>
          </a:p>
          <a:p>
            <a:pPr>
              <a:lnSpc>
                <a:spcPct val="90000"/>
              </a:lnSpc>
            </a:pPr>
            <a:endParaRPr lang="en-IN" sz="1900" dirty="0">
              <a:effectLs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469780B-7C58-3D90-D592-F02D91C0F627}"/>
                  </a:ext>
                </a:extLst>
              </p:cNvPr>
              <p:cNvSpPr txBox="1"/>
              <p:nvPr/>
            </p:nvSpPr>
            <p:spPr bwMode="auto">
              <a:xfrm>
                <a:off x="4783868" y="1125167"/>
                <a:ext cx="3356141" cy="97126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b" anchorCtr="0" compatLnSpc="1">
                <a:prstTxWarp prst="textNoShape">
                  <a:avLst/>
                </a:prstTxWarp>
                <a:noAutofit/>
              </a:bodyPr>
              <a:lstStyle/>
              <a:p>
                <a14:m>
                  <m:oMathPara xmlns:m="http://schemas.openxmlformats.org/officeDocument/2006/math">
                    <m:oMathParaPr>
                      <m:jc m:val="centerGroup"/>
                    </m:oMathParaPr>
                    <m:oMath xmlns:m="http://schemas.openxmlformats.org/officeDocument/2006/math">
                      <m:r>
                        <a:rPr lang="en-GB" sz="1600" i="1"/>
                        <m:t>𝐶𝑍</m:t>
                      </m:r>
                      <m:r>
                        <a:rPr lang="en-GB" sz="1600" i="1"/>
                        <m:t>=</m:t>
                      </m:r>
                      <m:d>
                        <m:dPr>
                          <m:begChr m:val="["/>
                          <m:endChr m:val="]"/>
                          <m:ctrlPr>
                            <a:rPr lang="en-IN" sz="1600" i="1"/>
                          </m:ctrlPr>
                        </m:dPr>
                        <m:e>
                          <m:r>
                            <a:rPr lang="en-GB" sz="1600" i="1"/>
                            <m:t> </m:t>
                          </m:r>
                          <m:m>
                            <m:mPr>
                              <m:mcs>
                                <m:mc>
                                  <m:mcPr>
                                    <m:count m:val="2"/>
                                    <m:mcJc m:val="center"/>
                                  </m:mcPr>
                                </m:mc>
                              </m:mcs>
                              <m:ctrlPr>
                                <a:rPr lang="en-IN" sz="1600" i="1"/>
                              </m:ctrlPr>
                            </m:mPr>
                            <m:mr>
                              <m:e>
                                <m:m>
                                  <m:mPr>
                                    <m:mcs>
                                      <m:mc>
                                        <m:mcPr>
                                          <m:count m:val="2"/>
                                          <m:mcJc m:val="center"/>
                                        </m:mcPr>
                                      </m:mc>
                                    </m:mcs>
                                    <m:ctrlPr>
                                      <a:rPr lang="en-IN" sz="1600" i="1">
                                        <a:highlight>
                                          <a:srgbClr val="FFFF00"/>
                                        </a:highlight>
                                      </a:rPr>
                                    </m:ctrlPr>
                                  </m:mPr>
                                  <m:mr>
                                    <m:e>
                                      <m:r>
                                        <a:rPr lang="en-GB" sz="1600" i="1">
                                          <a:highlight>
                                            <a:srgbClr val="FFFF00"/>
                                          </a:highlight>
                                        </a:rPr>
                                        <m:t>1</m:t>
                                      </m:r>
                                    </m:e>
                                    <m:e>
                                      <m:r>
                                        <a:rPr lang="en-GB" sz="1600" i="1">
                                          <a:highlight>
                                            <a:srgbClr val="FFFF00"/>
                                          </a:highlight>
                                        </a:rPr>
                                        <m:t>0</m:t>
                                      </m:r>
                                    </m:e>
                                  </m:mr>
                                  <m:mr>
                                    <m:e>
                                      <m:r>
                                        <a:rPr lang="en-GB" sz="1600" i="1">
                                          <a:highlight>
                                            <a:srgbClr val="FFFF00"/>
                                          </a:highlight>
                                        </a:rPr>
                                        <m:t>0</m:t>
                                      </m:r>
                                    </m:e>
                                    <m:e>
                                      <m:r>
                                        <a:rPr lang="en-GB" sz="1600" i="1">
                                          <a:highlight>
                                            <a:srgbClr val="FFFF00"/>
                                          </a:highlight>
                                        </a:rPr>
                                        <m:t>1</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a:highlight>
                                          <a:srgbClr val="00FFFF"/>
                                        </a:highlight>
                                      </a:rPr>
                                    </m:ctrlPr>
                                  </m:mPr>
                                  <m:mr>
                                    <m:e>
                                      <m:r>
                                        <a:rPr lang="en-GB" sz="1600" i="1">
                                          <a:highlight>
                                            <a:srgbClr val="00FFFF"/>
                                          </a:highlight>
                                        </a:rPr>
                                        <m:t>1</m:t>
                                      </m:r>
                                    </m:e>
                                    <m:e>
                                      <m:r>
                                        <a:rPr lang="en-GB" sz="1600" i="1">
                                          <a:highlight>
                                            <a:srgbClr val="00FFFF"/>
                                          </a:highlight>
                                        </a:rPr>
                                        <m:t>0</m:t>
                                      </m:r>
                                    </m:e>
                                  </m:mr>
                                  <m:mr>
                                    <m:e>
                                      <m:r>
                                        <a:rPr lang="en-GB" sz="1600" i="1">
                                          <a:highlight>
                                            <a:srgbClr val="00FFFF"/>
                                          </a:highlight>
                                        </a:rPr>
                                        <m:t>0</m:t>
                                      </m:r>
                                    </m:e>
                                    <m:e>
                                      <m:r>
                                        <a:rPr lang="en-GB" sz="1600" i="1">
                                          <a:highlight>
                                            <a:srgbClr val="00FFFF"/>
                                          </a:highlight>
                                        </a:rPr>
                                        <m:t>−1</m:t>
                                      </m:r>
                                    </m:e>
                                  </m:mr>
                                </m:m>
                              </m:e>
                            </m:mr>
                          </m:m>
                        </m:e>
                      </m:d>
                      <m:r>
                        <a:rPr lang="en-GB" sz="1600" i="1"/>
                        <m:t>=</m:t>
                      </m:r>
                      <m:d>
                        <m:dPr>
                          <m:begChr m:val="["/>
                          <m:endChr m:val="]"/>
                          <m:ctrlPr>
                            <a:rPr lang="en-IN" sz="1600" i="1"/>
                          </m:ctrlPr>
                        </m:dPr>
                        <m:e>
                          <m:r>
                            <a:rPr lang="en-GB" sz="1600" i="1"/>
                            <m:t> </m:t>
                          </m:r>
                          <m:m>
                            <m:mPr>
                              <m:mcs>
                                <m:mc>
                                  <m:mcPr>
                                    <m:count m:val="2"/>
                                    <m:mcJc m:val="center"/>
                                  </m:mcPr>
                                </m:mc>
                              </m:mcs>
                              <m:ctrlPr>
                                <a:rPr lang="en-IN" sz="1600" i="1"/>
                              </m:ctrlPr>
                            </m:mPr>
                            <m:mr>
                              <m:e>
                                <m:r>
                                  <a:rPr lang="en-GB" sz="1600" i="1">
                                    <a:highlight>
                                      <a:srgbClr val="FFFF00"/>
                                    </a:highlight>
                                  </a:rPr>
                                  <m:t>𝐼</m:t>
                                </m:r>
                              </m:e>
                              <m:e>
                                <m:r>
                                  <a:rPr lang="en-GB" sz="1600" i="1"/>
                                  <m:t>𝑂</m:t>
                                </m:r>
                              </m:e>
                            </m:mr>
                            <m:mr>
                              <m:e>
                                <m:r>
                                  <a:rPr lang="en-GB" sz="1600" i="1"/>
                                  <m:t>𝑂</m:t>
                                </m:r>
                              </m:e>
                              <m:e>
                                <m:r>
                                  <a:rPr lang="en-GB" sz="1600" i="1">
                                    <a:highlight>
                                      <a:srgbClr val="00FFFF"/>
                                    </a:highlight>
                                  </a:rPr>
                                  <m:t>𝑍</m:t>
                                </m:r>
                              </m:e>
                            </m:mr>
                          </m:m>
                        </m:e>
                      </m:d>
                    </m:oMath>
                  </m:oMathPara>
                </a14:m>
                <a:endParaRPr lang="en-IN" sz="1600" dirty="0"/>
              </a:p>
            </p:txBody>
          </p:sp>
        </mc:Choice>
        <mc:Fallback>
          <p:sp>
            <p:nvSpPr>
              <p:cNvPr id="5" name="TextBox 4">
                <a:extLst>
                  <a:ext uri="{FF2B5EF4-FFF2-40B4-BE49-F238E27FC236}">
                    <a16:creationId xmlns:a16="http://schemas.microsoft.com/office/drawing/2014/main" id="{E469780B-7C58-3D90-D592-F02D91C0F627}"/>
                  </a:ext>
                </a:extLst>
              </p:cNvPr>
              <p:cNvSpPr txBox="1">
                <a:spLocks noRot="1" noChangeAspect="1" noMove="1" noResize="1" noEditPoints="1" noAdjustHandles="1" noChangeArrowheads="1" noChangeShapeType="1" noTextEdit="1"/>
              </p:cNvSpPr>
              <p:nvPr/>
            </p:nvSpPr>
            <p:spPr bwMode="auto">
              <a:xfrm>
                <a:off x="4783868" y="1125167"/>
                <a:ext cx="3356141" cy="971263"/>
              </a:xfrm>
              <a:prstGeom prst="rect">
                <a:avLst/>
              </a:prstGeom>
              <a:blipFill>
                <a:blip r:embed="rId2"/>
                <a:stretch>
                  <a:fillRect b="-1250"/>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9C2A22C-E425-E16C-F1BD-EDB173D7AEEA}"/>
                  </a:ext>
                </a:extLst>
              </p:cNvPr>
              <p:cNvSpPr txBox="1"/>
              <p:nvPr/>
            </p:nvSpPr>
            <p:spPr>
              <a:xfrm>
                <a:off x="4783868" y="2228671"/>
                <a:ext cx="2826834" cy="120032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GB" i="1" smtClean="0"/>
                      <m:t>𝐶𝑍</m:t>
                    </m:r>
                    <m:d>
                      <m:dPr>
                        <m:begChr m:val="|"/>
                        <m:endChr m:val=""/>
                        <m:ctrlPr>
                          <a:rPr lang="en-IN" i="1"/>
                        </m:ctrlPr>
                      </m:dPr>
                      <m:e>
                        <m:r>
                          <a:rPr lang="en-GB" i="1"/>
                          <m:t>0</m:t>
                        </m:r>
                        <m:d>
                          <m:dPr>
                            <m:begChr m:val=""/>
                            <m:endChr m:val="⟩"/>
                            <m:ctrlPr>
                              <a:rPr lang="en-IN" i="1"/>
                            </m:ctrlPr>
                          </m:dPr>
                          <m:e>
                            <m:r>
                              <a:rPr lang="en-GB" i="1"/>
                              <m:t>0</m:t>
                            </m:r>
                          </m:e>
                        </m:d>
                      </m:e>
                    </m:d>
                    <m:r>
                      <a:rPr lang="en-GB" i="1"/>
                      <m:t>=</m:t>
                    </m:r>
                    <m:d>
                      <m:dPr>
                        <m:begChr m:val="|"/>
                        <m:endChr m:val=""/>
                        <m:ctrlPr>
                          <a:rPr lang="en-IN" i="1"/>
                        </m:ctrlPr>
                      </m:dPr>
                      <m:e>
                        <m:r>
                          <a:rPr lang="en-GB" i="1"/>
                          <m:t>0</m:t>
                        </m:r>
                        <m:d>
                          <m:dPr>
                            <m:begChr m:val=""/>
                            <m:endChr m:val="⟩"/>
                            <m:ctrlPr>
                              <a:rPr lang="en-IN" i="1"/>
                            </m:ctrlPr>
                          </m:dPr>
                          <m:e>
                            <m:r>
                              <a:rPr lang="en-GB" i="1"/>
                              <m:t>0</m:t>
                            </m:r>
                          </m:e>
                        </m:d>
                      </m:e>
                    </m:d>
                  </m:oMath>
                </a14:m>
                <a:endParaRPr lang="en-US" i="1" dirty="0"/>
              </a:p>
              <a:p>
                <a:pPr marL="285750" indent="-285750">
                  <a:buFont typeface="Arial" panose="020B0604020202020204" pitchFamily="34" charset="0"/>
                  <a:buChar char="•"/>
                </a:pPr>
                <a14:m>
                  <m:oMath xmlns:m="http://schemas.openxmlformats.org/officeDocument/2006/math">
                    <m:r>
                      <a:rPr lang="en-GB" i="1"/>
                      <m:t>𝐶𝑍</m:t>
                    </m:r>
                    <m:d>
                      <m:dPr>
                        <m:begChr m:val="|"/>
                        <m:endChr m:val=""/>
                        <m:ctrlPr>
                          <a:rPr lang="en-IN" i="1"/>
                        </m:ctrlPr>
                      </m:dPr>
                      <m:e>
                        <m:r>
                          <a:rPr lang="en-GB" i="1"/>
                          <m:t>0</m:t>
                        </m:r>
                        <m:d>
                          <m:dPr>
                            <m:begChr m:val=""/>
                            <m:endChr m:val="⟩"/>
                            <m:ctrlPr>
                              <a:rPr lang="en-IN" i="1"/>
                            </m:ctrlPr>
                          </m:dPr>
                          <m:e>
                            <m:r>
                              <a:rPr lang="en-GB" i="1"/>
                              <m:t>1</m:t>
                            </m:r>
                          </m:e>
                        </m:d>
                      </m:e>
                    </m:d>
                    <m:r>
                      <a:rPr lang="en-GB" i="1"/>
                      <m:t>=</m:t>
                    </m:r>
                    <m:d>
                      <m:dPr>
                        <m:begChr m:val="|"/>
                        <m:endChr m:val=""/>
                        <m:ctrlPr>
                          <a:rPr lang="en-IN" i="1"/>
                        </m:ctrlPr>
                      </m:dPr>
                      <m:e>
                        <m:r>
                          <a:rPr lang="en-GB" i="1"/>
                          <m:t>0</m:t>
                        </m:r>
                        <m:d>
                          <m:dPr>
                            <m:begChr m:val=""/>
                            <m:endChr m:val="⟩"/>
                            <m:ctrlPr>
                              <a:rPr lang="en-IN" i="1"/>
                            </m:ctrlPr>
                          </m:dPr>
                          <m:e>
                            <m:r>
                              <a:rPr lang="en-GB" i="1"/>
                              <m:t>1</m:t>
                            </m:r>
                          </m:e>
                        </m:d>
                      </m:e>
                    </m:d>
                  </m:oMath>
                </a14:m>
                <a:endParaRPr lang="en-IN" dirty="0"/>
              </a:p>
              <a:p>
                <a:pPr marL="285750" indent="-285750">
                  <a:buFont typeface="Arial" panose="020B0604020202020204" pitchFamily="34" charset="0"/>
                  <a:buChar char="•"/>
                </a:pPr>
                <a14:m>
                  <m:oMath xmlns:m="http://schemas.openxmlformats.org/officeDocument/2006/math">
                    <m:r>
                      <a:rPr lang="en-GB" i="1"/>
                      <m:t>𝐶𝑍</m:t>
                    </m:r>
                    <m:d>
                      <m:dPr>
                        <m:begChr m:val="|"/>
                        <m:endChr m:val=""/>
                        <m:ctrlPr>
                          <a:rPr lang="en-IN" i="1"/>
                        </m:ctrlPr>
                      </m:dPr>
                      <m:e>
                        <m:r>
                          <a:rPr lang="en-GB" i="1"/>
                          <m:t>1</m:t>
                        </m:r>
                        <m:d>
                          <m:dPr>
                            <m:begChr m:val=""/>
                            <m:endChr m:val="⟩"/>
                            <m:ctrlPr>
                              <a:rPr lang="en-IN" i="1"/>
                            </m:ctrlPr>
                          </m:dPr>
                          <m:e>
                            <m:r>
                              <a:rPr lang="en-GB" i="1"/>
                              <m:t>0</m:t>
                            </m:r>
                          </m:e>
                        </m:d>
                      </m:e>
                    </m:d>
                    <m:r>
                      <a:rPr lang="en-GB" i="1"/>
                      <m:t>=</m:t>
                    </m:r>
                    <m:d>
                      <m:dPr>
                        <m:begChr m:val="|"/>
                        <m:endChr m:val=""/>
                        <m:ctrlPr>
                          <a:rPr lang="en-IN" i="1"/>
                        </m:ctrlPr>
                      </m:dPr>
                      <m:e>
                        <m:r>
                          <a:rPr lang="en-GB" i="1"/>
                          <m:t>1</m:t>
                        </m:r>
                        <m:d>
                          <m:dPr>
                            <m:begChr m:val=""/>
                            <m:endChr m:val="⟩"/>
                            <m:ctrlPr>
                              <a:rPr lang="en-IN" i="1"/>
                            </m:ctrlPr>
                          </m:dPr>
                          <m:e>
                            <m:r>
                              <a:rPr lang="en-GB" i="1"/>
                              <m:t>0</m:t>
                            </m:r>
                          </m:e>
                        </m:d>
                      </m:e>
                    </m:d>
                  </m:oMath>
                </a14:m>
                <a:endParaRPr lang="en-US" i="1" dirty="0"/>
              </a:p>
              <a:p>
                <a:pPr marL="285750" indent="-285750">
                  <a:buFont typeface="Arial" panose="020B0604020202020204" pitchFamily="34" charset="0"/>
                  <a:buChar char="•"/>
                </a:pPr>
                <a14:m>
                  <m:oMath xmlns:m="http://schemas.openxmlformats.org/officeDocument/2006/math">
                    <m:r>
                      <a:rPr lang="en-GB" i="1"/>
                      <m:t>𝐶𝑍</m:t>
                    </m:r>
                    <m:d>
                      <m:dPr>
                        <m:begChr m:val="|"/>
                        <m:endChr m:val=""/>
                        <m:ctrlPr>
                          <a:rPr lang="en-IN" i="1"/>
                        </m:ctrlPr>
                      </m:dPr>
                      <m:e>
                        <m:r>
                          <a:rPr lang="en-GB" i="1"/>
                          <m:t>1</m:t>
                        </m:r>
                        <m:d>
                          <m:dPr>
                            <m:begChr m:val=""/>
                            <m:endChr m:val="⟩"/>
                            <m:ctrlPr>
                              <a:rPr lang="en-IN" i="1"/>
                            </m:ctrlPr>
                          </m:dPr>
                          <m:e>
                            <m:r>
                              <a:rPr lang="en-GB" i="1"/>
                              <m:t>1</m:t>
                            </m:r>
                          </m:e>
                        </m:d>
                      </m:e>
                    </m:d>
                    <m:r>
                      <a:rPr lang="en-GB" i="1"/>
                      <m:t>=−</m:t>
                    </m:r>
                    <m:d>
                      <m:dPr>
                        <m:begChr m:val="|"/>
                        <m:endChr m:val=""/>
                        <m:ctrlPr>
                          <a:rPr lang="en-IN" i="1"/>
                        </m:ctrlPr>
                      </m:dPr>
                      <m:e>
                        <m:r>
                          <a:rPr lang="en-GB" i="1"/>
                          <m:t>1</m:t>
                        </m:r>
                        <m:d>
                          <m:dPr>
                            <m:begChr m:val=""/>
                            <m:endChr m:val="⟩"/>
                            <m:ctrlPr>
                              <a:rPr lang="en-IN" i="1"/>
                            </m:ctrlPr>
                          </m:dPr>
                          <m:e>
                            <m:r>
                              <a:rPr lang="en-GB" i="1"/>
                              <m:t>1</m:t>
                            </m:r>
                          </m:e>
                        </m:d>
                      </m:e>
                    </m:d>
                  </m:oMath>
                </a14:m>
                <a:endParaRPr lang="en-IN" dirty="0"/>
              </a:p>
            </p:txBody>
          </p:sp>
        </mc:Choice>
        <mc:Fallback>
          <p:sp>
            <p:nvSpPr>
              <p:cNvPr id="8" name="TextBox 7">
                <a:extLst>
                  <a:ext uri="{FF2B5EF4-FFF2-40B4-BE49-F238E27FC236}">
                    <a16:creationId xmlns:a16="http://schemas.microsoft.com/office/drawing/2014/main" id="{49C2A22C-E425-E16C-F1BD-EDB173D7AEEA}"/>
                  </a:ext>
                </a:extLst>
              </p:cNvPr>
              <p:cNvSpPr txBox="1">
                <a:spLocks noRot="1" noChangeAspect="1" noMove="1" noResize="1" noEditPoints="1" noAdjustHandles="1" noChangeArrowheads="1" noChangeShapeType="1" noTextEdit="1"/>
              </p:cNvSpPr>
              <p:nvPr/>
            </p:nvSpPr>
            <p:spPr>
              <a:xfrm>
                <a:off x="4783868" y="2228671"/>
                <a:ext cx="2826834" cy="1200329"/>
              </a:xfrm>
              <a:prstGeom prst="rect">
                <a:avLst/>
              </a:prstGeom>
              <a:blipFill>
                <a:blip r:embed="rId3"/>
                <a:stretch>
                  <a:fillRect l="-1339" t="-34375" b="-5104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E52FD4E-204C-59C6-2EDB-BCB2A571EB16}"/>
              </a:ext>
            </a:extLst>
          </p:cNvPr>
          <p:cNvSpPr/>
          <p:nvPr/>
        </p:nvSpPr>
        <p:spPr>
          <a:xfrm>
            <a:off x="4783868" y="3561241"/>
            <a:ext cx="3356141" cy="10676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4" name="Graphic 18">
            <a:extLst>
              <a:ext uri="{FF2B5EF4-FFF2-40B4-BE49-F238E27FC236}">
                <a16:creationId xmlns:a16="http://schemas.microsoft.com/office/drawing/2014/main" id="{66FC0776-12B7-5314-512B-069C835274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845" t="17317" r="11263" b="26099"/>
          <a:stretch/>
        </p:blipFill>
        <p:spPr>
          <a:xfrm>
            <a:off x="5895544" y="3652687"/>
            <a:ext cx="1327190" cy="884793"/>
          </a:xfrm>
          <a:prstGeom prst="rect">
            <a:avLst/>
          </a:prstGeom>
        </p:spPr>
      </p:pic>
      <p:pic>
        <p:nvPicPr>
          <p:cNvPr id="7" name="Graphic 20">
            <a:extLst>
              <a:ext uri="{FF2B5EF4-FFF2-40B4-BE49-F238E27FC236}">
                <a16:creationId xmlns:a16="http://schemas.microsoft.com/office/drawing/2014/main" id="{D270BA4A-2184-11EE-0EFA-0005286B1B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488" y="5140711"/>
            <a:ext cx="2426561" cy="1347423"/>
          </a:xfrm>
          <a:prstGeom prst="rect">
            <a:avLst/>
          </a:prstGeom>
        </p:spPr>
      </p:pic>
      <p:sp>
        <p:nvSpPr>
          <p:cNvPr id="12" name="TextBox 11">
            <a:hlinkClick r:id="rId8" action="ppaction://hlinksldjump"/>
            <a:extLst>
              <a:ext uri="{FF2B5EF4-FFF2-40B4-BE49-F238E27FC236}">
                <a16:creationId xmlns:a16="http://schemas.microsoft.com/office/drawing/2014/main" id="{2EA8C4A5-C22E-D494-0126-AC9288BBCF58}"/>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13" name="Left Arrow Callout 12">
            <a:extLst>
              <a:ext uri="{FF2B5EF4-FFF2-40B4-BE49-F238E27FC236}">
                <a16:creationId xmlns:a16="http://schemas.microsoft.com/office/drawing/2014/main" id="{08187312-AAF2-D508-A5BE-E08886B35446}"/>
              </a:ext>
            </a:extLst>
          </p:cNvPr>
          <p:cNvSpPr/>
          <p:nvPr/>
        </p:nvSpPr>
        <p:spPr>
          <a:xfrm>
            <a:off x="2732050" y="5183649"/>
            <a:ext cx="5407960" cy="1083975"/>
          </a:xfrm>
          <a:prstGeom prst="leftArrowCallout">
            <a:avLst>
              <a:gd name="adj1" fmla="val 23263"/>
              <a:gd name="adj2" fmla="val 24132"/>
              <a:gd name="adj3" fmla="val 25000"/>
              <a:gd name="adj4" fmla="val 87004"/>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1600" dirty="0"/>
              <a:t> </a:t>
            </a:r>
            <a:r>
              <a:rPr lang="en-GB" sz="1600" kern="1200" dirty="0">
                <a:effectLst/>
                <a:ea typeface="Times New Roman" panose="02020603050405020304" pitchFamily="18" charset="0"/>
              </a:rPr>
              <a:t>If the control qubit is ‘0’ then the identity H</a:t>
            </a:r>
            <a:r>
              <a:rPr lang="en-GB" sz="1600" kern="1200" baseline="30000" dirty="0">
                <a:effectLst/>
                <a:ea typeface="Times New Roman" panose="02020603050405020304" pitchFamily="18" charset="0"/>
              </a:rPr>
              <a:t>2</a:t>
            </a:r>
            <a:r>
              <a:rPr lang="en-GB" sz="1600" kern="1200" dirty="0">
                <a:effectLst/>
                <a:ea typeface="Times New Roman" panose="02020603050405020304" pitchFamily="18" charset="0"/>
              </a:rPr>
              <a:t> = I tells us that the state of the target qubit remains unchanged, and if the control qubit is ‘1’ then the phase flip is applied. </a:t>
            </a:r>
            <a:endParaRPr lang="en-US" sz="1600" dirty="0"/>
          </a:p>
        </p:txBody>
      </p:sp>
    </p:spTree>
    <p:extLst>
      <p:ext uri="{BB962C8B-B14F-4D97-AF65-F5344CB8AC3E}">
        <p14:creationId xmlns:p14="http://schemas.microsoft.com/office/powerpoint/2010/main" val="1828578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10FF3A-F00E-4EBD-72B7-EFF957EFF6AF}"/>
              </a:ext>
            </a:extLst>
          </p:cNvPr>
          <p:cNvSpPr>
            <a:spLocks noGrp="1"/>
          </p:cNvSpPr>
          <p:nvPr>
            <p:ph type="title"/>
          </p:nvPr>
        </p:nvSpPr>
        <p:spPr/>
        <p:txBody>
          <a:bodyPr/>
          <a:lstStyle/>
          <a:p>
            <a:r>
              <a:rPr lang="en-US" dirty="0"/>
              <a:t>Toffoli Gate</a:t>
            </a:r>
          </a:p>
        </p:txBody>
      </p:sp>
      <p:sp>
        <p:nvSpPr>
          <p:cNvPr id="8" name="Content Placeholder 7">
            <a:extLst>
              <a:ext uri="{FF2B5EF4-FFF2-40B4-BE49-F238E27FC236}">
                <a16:creationId xmlns:a16="http://schemas.microsoft.com/office/drawing/2014/main" id="{E572FE71-8337-BD0D-DF0A-8DF76F31F03B}"/>
              </a:ext>
            </a:extLst>
          </p:cNvPr>
          <p:cNvSpPr>
            <a:spLocks noGrp="1"/>
          </p:cNvSpPr>
          <p:nvPr>
            <p:ph sz="half" idx="2"/>
          </p:nvPr>
        </p:nvSpPr>
        <p:spPr>
          <a:xfrm>
            <a:off x="180654" y="1173984"/>
            <a:ext cx="5205386" cy="3258834"/>
          </a:xfrm>
        </p:spPr>
        <p:txBody>
          <a:bodyPr/>
          <a:lstStyle/>
          <a:p>
            <a:r>
              <a:rPr lang="en-GB" sz="2000" dirty="0">
                <a:effectLst/>
                <a:latin typeface="+mn-lt"/>
                <a:ea typeface="Times New Roman" panose="02020603050405020304" pitchFamily="18" charset="0"/>
              </a:rPr>
              <a:t>The Toffoli Gate is an extended version of the CNOT gate which has 2 control qubit inputs instead of one. It is hence also called the CCNOT or CCX gate. </a:t>
            </a:r>
          </a:p>
          <a:p>
            <a:r>
              <a:rPr lang="en-GB" sz="2000" dirty="0">
                <a:effectLst/>
                <a:latin typeface="+mn-lt"/>
                <a:ea typeface="Times New Roman" panose="02020603050405020304" pitchFamily="18" charset="0"/>
              </a:rPr>
              <a:t>Its action is similar to the CNOT gate, except it only flips the target if both the control qubits are in ‘1’ state. </a:t>
            </a:r>
          </a:p>
          <a:p>
            <a:r>
              <a:rPr lang="en-GB" sz="2000" dirty="0">
                <a:effectLst/>
                <a:latin typeface="+mn-lt"/>
                <a:ea typeface="Times New Roman" panose="02020603050405020304" pitchFamily="18" charset="0"/>
              </a:rPr>
              <a:t>The Toffoli Gate finds a lot of applications in various algorithms such as Grover’s Algorithm. </a:t>
            </a:r>
          </a:p>
          <a:p>
            <a:endParaRPr lang="en-GB" sz="1800" dirty="0">
              <a:latin typeface="+mn-lt"/>
              <a:ea typeface="Times New Roman" panose="02020603050405020304" pitchFamily="18" charset="0"/>
            </a:endParaRPr>
          </a:p>
          <a:p>
            <a:endParaRPr lang="en-IN" sz="1800" dirty="0">
              <a:effectLst/>
              <a:latin typeface="+mn-lt"/>
              <a:ea typeface="Times New Roman" panose="02020603050405020304" pitchFamily="18" charset="0"/>
            </a:endParaRPr>
          </a:p>
          <a:p>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F31647A-6A28-BE4A-0E98-6B7364CEE5A0}"/>
                  </a:ext>
                </a:extLst>
              </p:cNvPr>
              <p:cNvSpPr txBox="1"/>
              <p:nvPr/>
            </p:nvSpPr>
            <p:spPr bwMode="auto">
              <a:xfrm>
                <a:off x="5544663" y="1173983"/>
                <a:ext cx="3356141" cy="2182587"/>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b" anchorCtr="0" compatLnSpc="1">
                <a:prstTxWarp prst="textNoShape">
                  <a:avLst/>
                </a:prstTxWarp>
                <a:noAutofit/>
              </a:bodyPr>
              <a:lstStyle/>
              <a:p>
                <a14:m>
                  <m:oMathPara xmlns:m="http://schemas.openxmlformats.org/officeDocument/2006/math">
                    <m:oMathParaPr>
                      <m:jc m:val="centerGroup"/>
                    </m:oMathParaPr>
                    <m:oMath xmlns:m="http://schemas.openxmlformats.org/officeDocument/2006/math">
                      <m:r>
                        <a:rPr lang="en-GB" sz="1600" i="1"/>
                        <m:t>𝐶𝐶𝑋</m:t>
                      </m:r>
                      <m:r>
                        <a:rPr lang="en-GB" sz="1600" i="1"/>
                        <m:t>=</m:t>
                      </m:r>
                      <m:d>
                        <m:dPr>
                          <m:begChr m:val="["/>
                          <m:endChr m:val="]"/>
                          <m:ctrlPr>
                            <a:rPr lang="en-IN" sz="1600" i="1"/>
                          </m:ctrlPr>
                        </m:dPr>
                        <m:e>
                          <m:m>
                            <m:mPr>
                              <m:mcs>
                                <m:mc>
                                  <m:mcPr>
                                    <m:count m:val="2"/>
                                    <m:mcJc m:val="center"/>
                                  </m:mcPr>
                                </m:mc>
                              </m:mcs>
                              <m:ctrlPr>
                                <a:rPr lang="en-IN" sz="1600" i="1"/>
                              </m:ctrlPr>
                            </m:mPr>
                            <m:mr>
                              <m:e>
                                <m:m>
                                  <m:mPr>
                                    <m:mcs>
                                      <m:mc>
                                        <m:mcPr>
                                          <m:count m:val="2"/>
                                          <m:mcJc m:val="center"/>
                                        </m:mcPr>
                                      </m:mc>
                                    </m:mcs>
                                    <m:ctrlPr>
                                      <a:rPr lang="en-IN" sz="1600" i="1"/>
                                    </m:ctrlPr>
                                  </m:mPr>
                                  <m:mr>
                                    <m:e>
                                      <m:m>
                                        <m:mPr>
                                          <m:mcs>
                                            <m:mc>
                                              <m:mcPr>
                                                <m:count m:val="2"/>
                                                <m:mcJc m:val="center"/>
                                              </m:mcPr>
                                            </m:mc>
                                          </m:mcs>
                                          <m:ctrlPr>
                                            <a:rPr lang="en-IN" sz="1600" i="1"/>
                                          </m:ctrlPr>
                                        </m:mPr>
                                        <m:mr>
                                          <m:e>
                                            <m:r>
                                              <a:rPr lang="en-GB" sz="1600" i="1"/>
                                              <m:t>1</m:t>
                                            </m:r>
                                          </m:e>
                                          <m:e>
                                            <m:r>
                                              <a:rPr lang="en-GB" sz="1600" i="1"/>
                                              <m:t>0</m:t>
                                            </m:r>
                                          </m:e>
                                        </m:mr>
                                        <m:mr>
                                          <m:e>
                                            <m:r>
                                              <a:rPr lang="en-GB" sz="1600" i="1"/>
                                              <m:t>0</m:t>
                                            </m:r>
                                          </m:e>
                                          <m:e>
                                            <m:r>
                                              <a:rPr lang="en-GB" sz="1600" i="1"/>
                                              <m:t>1</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1</m:t>
                                            </m:r>
                                          </m:e>
                                          <m:e>
                                            <m:r>
                                              <a:rPr lang="en-GB" sz="1600" i="1"/>
                                              <m:t>0</m:t>
                                            </m:r>
                                          </m:e>
                                        </m:mr>
                                        <m:mr>
                                          <m:e>
                                            <m:r>
                                              <a:rPr lang="en-GB" sz="1600" i="1"/>
                                              <m:t>0</m:t>
                                            </m:r>
                                          </m:e>
                                          <m:e>
                                            <m:r>
                                              <a:rPr lang="en-GB" sz="1600" i="1"/>
                                              <m:t>1</m:t>
                                            </m:r>
                                          </m:e>
                                        </m:mr>
                                      </m:m>
                                    </m:e>
                                  </m:mr>
                                </m:m>
                              </m:e>
                              <m:e>
                                <m:m>
                                  <m:mPr>
                                    <m:mcs>
                                      <m:mc>
                                        <m:mcPr>
                                          <m:count m:val="2"/>
                                          <m:mcJc m:val="center"/>
                                        </m:mcPr>
                                      </m:mc>
                                    </m:mcs>
                                    <m:ctrlPr>
                                      <a:rPr lang="en-IN" sz="1600" i="1"/>
                                    </m:ctrlPr>
                                  </m:mP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
                              </m:e>
                            </m:mr>
                            <m:mr>
                              <m:e>
                                <m:m>
                                  <m:mPr>
                                    <m:mcs>
                                      <m:mc>
                                        <m:mcPr>
                                          <m:count m:val="2"/>
                                          <m:mcJc m:val="center"/>
                                        </m:mcPr>
                                      </m:mc>
                                    </m:mcs>
                                    <m:ctrlPr>
                                      <a:rPr lang="en-IN" sz="1600" i="1"/>
                                    </m:ctrlPr>
                                  </m:mP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
                              </m:e>
                              <m:e>
                                <m:m>
                                  <m:mPr>
                                    <m:mcs>
                                      <m:mc>
                                        <m:mcPr>
                                          <m:count m:val="2"/>
                                          <m:mcJc m:val="center"/>
                                        </m:mcPr>
                                      </m:mc>
                                    </m:mcs>
                                    <m:ctrlPr>
                                      <a:rPr lang="en-IN" sz="1600" i="1"/>
                                    </m:ctrlPr>
                                  </m:mPr>
                                  <m:mr>
                                    <m:e>
                                      <m:m>
                                        <m:mPr>
                                          <m:mcs>
                                            <m:mc>
                                              <m:mcPr>
                                                <m:count m:val="2"/>
                                                <m:mcJc m:val="center"/>
                                              </m:mcPr>
                                            </m:mc>
                                          </m:mcs>
                                          <m:ctrlPr>
                                            <a:rPr lang="en-IN" sz="1600" i="1"/>
                                          </m:ctrlPr>
                                        </m:mPr>
                                        <m:mr>
                                          <m:e>
                                            <m:r>
                                              <a:rPr lang="en-GB" sz="1600" i="1"/>
                                              <m:t>1</m:t>
                                            </m:r>
                                          </m:e>
                                          <m:e>
                                            <m:r>
                                              <a:rPr lang="en-GB" sz="1600" i="1"/>
                                              <m:t>0</m:t>
                                            </m:r>
                                          </m:e>
                                        </m:mr>
                                        <m:mr>
                                          <m:e>
                                            <m:r>
                                              <a:rPr lang="en-GB" sz="1600" i="1"/>
                                              <m:t>0</m:t>
                                            </m:r>
                                          </m:e>
                                          <m:e>
                                            <m:r>
                                              <a:rPr lang="en-GB" sz="1600" i="1"/>
                                              <m:t>1</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1</m:t>
                                            </m:r>
                                          </m:e>
                                        </m:mr>
                                        <m:mr>
                                          <m:e>
                                            <m:r>
                                              <a:rPr lang="en-GB" sz="1600" i="1"/>
                                              <m:t>1</m:t>
                                            </m:r>
                                          </m:e>
                                          <m:e>
                                            <m:r>
                                              <a:rPr lang="en-GB" sz="1600" i="1"/>
                                              <m:t>0</m:t>
                                            </m:r>
                                          </m:e>
                                        </m:mr>
                                      </m:m>
                                    </m:e>
                                  </m:mr>
                                </m:m>
                              </m:e>
                            </m:mr>
                          </m:m>
                        </m:e>
                      </m:d>
                    </m:oMath>
                  </m:oMathPara>
                </a14:m>
                <a:endParaRPr lang="en-IN" sz="1600" dirty="0"/>
              </a:p>
              <a:p>
                <a:endParaRPr lang="en-IN" sz="1400" dirty="0"/>
              </a:p>
            </p:txBody>
          </p:sp>
        </mc:Choice>
        <mc:Fallback>
          <p:sp>
            <p:nvSpPr>
              <p:cNvPr id="9" name="TextBox 8">
                <a:extLst>
                  <a:ext uri="{FF2B5EF4-FFF2-40B4-BE49-F238E27FC236}">
                    <a16:creationId xmlns:a16="http://schemas.microsoft.com/office/drawing/2014/main" id="{3F31647A-6A28-BE4A-0E98-6B7364CEE5A0}"/>
                  </a:ext>
                </a:extLst>
              </p:cNvPr>
              <p:cNvSpPr txBox="1">
                <a:spLocks noRot="1" noChangeAspect="1" noMove="1" noResize="1" noEditPoints="1" noAdjustHandles="1" noChangeArrowheads="1" noChangeShapeType="1" noTextEdit="1"/>
              </p:cNvSpPr>
              <p:nvPr/>
            </p:nvSpPr>
            <p:spPr bwMode="auto">
              <a:xfrm>
                <a:off x="5544663" y="1173983"/>
                <a:ext cx="3356141" cy="2182587"/>
              </a:xfrm>
              <a:prstGeom prst="rect">
                <a:avLst/>
              </a:prstGeom>
              <a:blipFill>
                <a:blip r:embed="rId2"/>
                <a:stretch>
                  <a:fillRect/>
                </a:stretch>
              </a:blip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C7EC3243-9548-0396-46C2-3EFDC987B38A}"/>
              </a:ext>
            </a:extLst>
          </p:cNvPr>
          <p:cNvSpPr/>
          <p:nvPr/>
        </p:nvSpPr>
        <p:spPr>
          <a:xfrm>
            <a:off x="5530256" y="3429000"/>
            <a:ext cx="3356141" cy="2481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11" name="Graphic 21">
            <a:extLst>
              <a:ext uri="{FF2B5EF4-FFF2-40B4-BE49-F238E27FC236}">
                <a16:creationId xmlns:a16="http://schemas.microsoft.com/office/drawing/2014/main" id="{994B167A-E368-9E83-0801-44ABD651B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3325" y="3501428"/>
            <a:ext cx="1985846" cy="2336289"/>
          </a:xfrm>
          <a:prstGeom prst="rect">
            <a:avLst/>
          </a:prstGeom>
        </p:spPr>
      </p:pic>
      <p:sp>
        <p:nvSpPr>
          <p:cNvPr id="13" name="TextBox 12">
            <a:extLst>
              <a:ext uri="{FF2B5EF4-FFF2-40B4-BE49-F238E27FC236}">
                <a16:creationId xmlns:a16="http://schemas.microsoft.com/office/drawing/2014/main" id="{C2E7EA3C-47A5-E0B6-2C99-987642C39E96}"/>
              </a:ext>
            </a:extLst>
          </p:cNvPr>
          <p:cNvSpPr txBox="1"/>
          <p:nvPr/>
        </p:nvSpPr>
        <p:spPr>
          <a:xfrm>
            <a:off x="257603" y="4432818"/>
            <a:ext cx="5128437"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indent="0">
              <a:buNone/>
            </a:pPr>
            <a:r>
              <a:rPr lang="en-GB" sz="1800" dirty="0">
                <a:effectLst/>
                <a:latin typeface="+mn-lt"/>
                <a:ea typeface="Times New Roman" panose="02020603050405020304" pitchFamily="18" charset="0"/>
              </a:rPr>
              <a:t>It is important to note that the term Toffoli Gate might also refer to the Generalised Toffoli Gate which has multiple control qubit inputs + 1 target qubit input. We generally refer to these as C3X, C4X, C5X… or </a:t>
            </a:r>
            <a:r>
              <a:rPr lang="en-GB" sz="1800" dirty="0" err="1">
                <a:effectLst/>
                <a:latin typeface="+mn-lt"/>
                <a:ea typeface="Times New Roman" panose="02020603050405020304" pitchFamily="18" charset="0"/>
              </a:rPr>
              <a:t>C</a:t>
            </a:r>
            <a:r>
              <a:rPr lang="en-GB" sz="1800" baseline="30000" dirty="0" err="1">
                <a:effectLst/>
                <a:latin typeface="+mn-lt"/>
                <a:ea typeface="Times New Roman" panose="02020603050405020304" pitchFamily="18" charset="0"/>
              </a:rPr>
              <a:t>n</a:t>
            </a:r>
            <a:r>
              <a:rPr lang="en-GB" sz="1800" dirty="0" err="1">
                <a:effectLst/>
                <a:latin typeface="+mn-lt"/>
                <a:ea typeface="Times New Roman" panose="02020603050405020304" pitchFamily="18" charset="0"/>
              </a:rPr>
              <a:t>X</a:t>
            </a:r>
            <a:r>
              <a:rPr lang="en-GB" sz="1800" dirty="0">
                <a:effectLst/>
                <a:latin typeface="+mn-lt"/>
                <a:ea typeface="Times New Roman" panose="02020603050405020304" pitchFamily="18" charset="0"/>
              </a:rPr>
              <a:t>. </a:t>
            </a:r>
            <a:endParaRPr lang="en-IN" sz="1800" dirty="0">
              <a:effectLst/>
              <a:latin typeface="+mn-lt"/>
              <a:ea typeface="Times New Roman" panose="02020603050405020304" pitchFamily="18" charset="0"/>
            </a:endParaRPr>
          </a:p>
        </p:txBody>
      </p:sp>
      <p:sp>
        <p:nvSpPr>
          <p:cNvPr id="14" name="TextBox 13">
            <a:hlinkClick r:id="rId5" action="ppaction://hlinksldjump"/>
            <a:extLst>
              <a:ext uri="{FF2B5EF4-FFF2-40B4-BE49-F238E27FC236}">
                <a16:creationId xmlns:a16="http://schemas.microsoft.com/office/drawing/2014/main" id="{080A3A37-5A57-FDBB-56FD-9F025E40F0F5}"/>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686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F0A0-D932-267F-DD41-DF0BE9567848}"/>
              </a:ext>
            </a:extLst>
          </p:cNvPr>
          <p:cNvSpPr>
            <a:spLocks noGrp="1"/>
          </p:cNvSpPr>
          <p:nvPr>
            <p:ph type="title"/>
          </p:nvPr>
        </p:nvSpPr>
        <p:spPr/>
        <p:txBody>
          <a:bodyPr/>
          <a:lstStyle/>
          <a:p>
            <a:r>
              <a:rPr lang="en-US" dirty="0"/>
              <a:t>SWAP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83FA03-30C5-A4A0-27D8-1EF65C77B142}"/>
                  </a:ext>
                </a:extLst>
              </p:cNvPr>
              <p:cNvSpPr>
                <a:spLocks noGrp="1"/>
              </p:cNvSpPr>
              <p:nvPr>
                <p:ph sz="half" idx="2"/>
              </p:nvPr>
            </p:nvSpPr>
            <p:spPr>
              <a:xfrm>
                <a:off x="180653" y="1125167"/>
                <a:ext cx="4391347" cy="2420921"/>
              </a:xfrm>
            </p:spPr>
            <p:txBody>
              <a:bodyPr/>
              <a:lstStyle/>
              <a:p>
                <a:pPr marL="0" indent="0">
                  <a:buNone/>
                </a:pPr>
                <a:r>
                  <a:rPr lang="en-GB" sz="2000" kern="1200" dirty="0">
                    <a:effectLst/>
                    <a:latin typeface="+mn-lt"/>
                    <a:ea typeface="Times New Roman" panose="02020603050405020304" pitchFamily="18" charset="0"/>
                  </a:rPr>
                  <a:t>The SWAP Gate is a 2-Qubit Gate and is used to swap the states of two qubits. </a:t>
                </a:r>
              </a:p>
              <a:p>
                <a:pPr marL="0" indent="0">
                  <a:buNone/>
                </a:pPr>
                <a:endParaRPr lang="en-GB" sz="2000" kern="12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GB" sz="2000" kern="1200" smtClean="0">
                          <a:effectLst/>
                          <a:latin typeface="+mn-lt"/>
                          <a:ea typeface="Times New Roman" panose="02020603050405020304" pitchFamily="18" charset="0"/>
                        </a:rPr>
                        <m:t>SWAP</m:t>
                      </m:r>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kern="1200">
                                  <a:effectLst/>
                                  <a:latin typeface="+mn-lt"/>
                                  <a:ea typeface="SimSun" panose="02010600030101010101" pitchFamily="2" charset="-122"/>
                                  <a:cs typeface="Times New Roman" panose="02020603050405020304" pitchFamily="18" charset="0"/>
                                </a:rPr>
                              </m:ctrlPr>
                            </m:sSubPr>
                            <m:e>
                              <m:r>
                                <a:rPr lang="en-GB" sz="2000" i="1" kern="1200">
                                  <a:effectLst/>
                                  <a:latin typeface="+mn-lt"/>
                                  <a:ea typeface="SimSun" panose="02010600030101010101" pitchFamily="2" charset="-122"/>
                                  <a:cs typeface="Times New Roman" panose="02020603050405020304" pitchFamily="18" charset="0"/>
                                </a:rPr>
                                <m:t>𝑞</m:t>
                              </m:r>
                            </m:e>
                            <m:sub>
                              <m:r>
                                <a:rPr lang="en-GB" sz="2000" i="1" kern="1200">
                                  <a:effectLst/>
                                  <a:latin typeface="+mn-lt"/>
                                  <a:ea typeface="SimSun" panose="02010600030101010101" pitchFamily="2" charset="-122"/>
                                  <a:cs typeface="Times New Roman" panose="02020603050405020304" pitchFamily="18" charset="0"/>
                                </a:rPr>
                                <m:t>0</m:t>
                              </m:r>
                            </m:sub>
                          </m:sSub>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kern="1200">
                                      <a:effectLst/>
                                      <a:latin typeface="+mn-lt"/>
                                      <a:ea typeface="SimSun" panose="02010600030101010101" pitchFamily="2" charset="-122"/>
                                      <a:cs typeface="Times New Roman" panose="02020603050405020304" pitchFamily="18" charset="0"/>
                                    </a:rPr>
                                  </m:ctrlPr>
                                </m:sSubPr>
                                <m:e>
                                  <m:r>
                                    <a:rPr lang="en-GB" sz="2000" i="1" kern="1200">
                                      <a:effectLst/>
                                      <a:latin typeface="+mn-lt"/>
                                      <a:ea typeface="SimSun" panose="02010600030101010101" pitchFamily="2" charset="-122"/>
                                      <a:cs typeface="Times New Roman" panose="02020603050405020304" pitchFamily="18" charset="0"/>
                                    </a:rPr>
                                    <m:t>𝑞</m:t>
                                  </m:r>
                                </m:e>
                                <m:sub>
                                  <m:r>
                                    <a:rPr lang="en-GB" sz="2000" i="1" kern="1200">
                                      <a:effectLst/>
                                      <a:latin typeface="+mn-lt"/>
                                      <a:ea typeface="SimSun" panose="02010600030101010101" pitchFamily="2" charset="-122"/>
                                      <a:cs typeface="Times New Roman" panose="02020603050405020304" pitchFamily="18" charset="0"/>
                                    </a:rPr>
                                    <m:t>1</m:t>
                                  </m:r>
                                </m:sub>
                              </m:sSub>
                            </m:e>
                          </m:d>
                        </m:e>
                      </m:d>
                      <m:r>
                        <a:rPr lang="en-GB" sz="2000" i="1" kern="1200">
                          <a:effectLst/>
                          <a:latin typeface="+mn-lt"/>
                          <a:ea typeface="SimSun" panose="02010600030101010101" pitchFamily="2" charset="-122"/>
                          <a:cs typeface="Times New Roman" panose="02020603050405020304" pitchFamily="18" charset="0"/>
                        </a:rPr>
                        <m:t>=</m:t>
                      </m:r>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kern="1200">
                                  <a:effectLst/>
                                  <a:latin typeface="+mn-lt"/>
                                  <a:ea typeface="SimSun" panose="02010600030101010101" pitchFamily="2" charset="-122"/>
                                  <a:cs typeface="Times New Roman" panose="02020603050405020304" pitchFamily="18" charset="0"/>
                                </a:rPr>
                              </m:ctrlPr>
                            </m:sSubPr>
                            <m:e>
                              <m:r>
                                <a:rPr lang="en-GB" sz="2000" i="1" kern="1200">
                                  <a:effectLst/>
                                  <a:latin typeface="+mn-lt"/>
                                  <a:ea typeface="SimSun" panose="02010600030101010101" pitchFamily="2" charset="-122"/>
                                  <a:cs typeface="Times New Roman" panose="02020603050405020304" pitchFamily="18" charset="0"/>
                                </a:rPr>
                                <m:t>𝑞</m:t>
                              </m:r>
                            </m:e>
                            <m:sub>
                              <m:r>
                                <a:rPr lang="en-GB" sz="2000" i="1" kern="1200">
                                  <a:effectLst/>
                                  <a:latin typeface="+mn-lt"/>
                                  <a:ea typeface="SimSun" panose="02010600030101010101" pitchFamily="2" charset="-122"/>
                                  <a:cs typeface="Times New Roman" panose="02020603050405020304" pitchFamily="18" charset="0"/>
                                </a:rPr>
                                <m:t>1</m:t>
                              </m:r>
                            </m:sub>
                          </m:sSub>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kern="1200">
                                      <a:effectLst/>
                                      <a:latin typeface="+mn-lt"/>
                                      <a:ea typeface="SimSun" panose="02010600030101010101" pitchFamily="2" charset="-122"/>
                                      <a:cs typeface="Times New Roman" panose="02020603050405020304" pitchFamily="18" charset="0"/>
                                    </a:rPr>
                                  </m:ctrlPr>
                                </m:sSubPr>
                                <m:e>
                                  <m:r>
                                    <a:rPr lang="en-GB" sz="2000" i="1" kern="1200">
                                      <a:effectLst/>
                                      <a:latin typeface="+mn-lt"/>
                                      <a:ea typeface="SimSun" panose="02010600030101010101" pitchFamily="2" charset="-122"/>
                                      <a:cs typeface="Times New Roman" panose="02020603050405020304" pitchFamily="18" charset="0"/>
                                    </a:rPr>
                                    <m:t>𝑞</m:t>
                                  </m:r>
                                </m:e>
                                <m:sub>
                                  <m:r>
                                    <a:rPr lang="en-GB" sz="2000" i="1" kern="1200">
                                      <a:effectLst/>
                                      <a:latin typeface="+mn-lt"/>
                                      <a:ea typeface="SimSun" panose="02010600030101010101" pitchFamily="2" charset="-122"/>
                                      <a:cs typeface="Times New Roman" panose="02020603050405020304" pitchFamily="18" charset="0"/>
                                    </a:rPr>
                                    <m:t>0</m:t>
                                  </m:r>
                                </m:sub>
                              </m:sSub>
                            </m:e>
                          </m:d>
                        </m:e>
                      </m:d>
                    </m:oMath>
                  </m:oMathPara>
                </a14:m>
                <a:endParaRPr lang="en-IN" sz="2000" dirty="0">
                  <a:effectLst/>
                  <a:latin typeface="+mn-lt"/>
                  <a:ea typeface="Times New Roman" panose="02020603050405020304" pitchFamily="18" charset="0"/>
                </a:endParaRPr>
              </a:p>
              <a:p>
                <a:pPr marL="0" indent="0">
                  <a:buNone/>
                </a:pPr>
                <a:endParaRPr lang="en-IN" sz="2000" dirty="0">
                  <a:latin typeface="+mn-lt"/>
                  <a:ea typeface="Times New Roman" panose="02020603050405020304" pitchFamily="18" charset="0"/>
                </a:endParaRPr>
              </a:p>
              <a:p>
                <a:pPr marL="0" indent="0">
                  <a:buNone/>
                </a:pPr>
                <a:r>
                  <a:rPr lang="en-IN" sz="2000" dirty="0">
                    <a:effectLst/>
                    <a:latin typeface="+mn-lt"/>
                    <a:ea typeface="Times New Roman" panose="02020603050405020304" pitchFamily="18" charset="0"/>
                  </a:rPr>
                  <a:t>The matrix form and the symbol have been shown on the RHS.</a:t>
                </a:r>
              </a:p>
              <a:p>
                <a:pPr marL="0" indent="0">
                  <a:buNone/>
                </a:pPr>
                <a:endParaRPr lang="en-IN" sz="2000" dirty="0">
                  <a:effectLst/>
                  <a:latin typeface="+mn-lt"/>
                  <a:ea typeface="Times New Roman" panose="02020603050405020304" pitchFamily="18" charset="0"/>
                </a:endParaRPr>
              </a:p>
              <a:p>
                <a:pPr marL="0" indent="0">
                  <a:buNone/>
                </a:pPr>
                <a:endParaRPr lang="en-IN" sz="2000" dirty="0">
                  <a:latin typeface="+mn-lt"/>
                  <a:ea typeface="Times New Roman" panose="02020603050405020304" pitchFamily="18" charset="0"/>
                </a:endParaRPr>
              </a:p>
              <a:p>
                <a:pPr marL="0" indent="0">
                  <a:buNone/>
                </a:pPr>
                <a:endParaRPr lang="en-IN" sz="2000" dirty="0">
                  <a:effectLst/>
                  <a:latin typeface="+mn-lt"/>
                  <a:ea typeface="Times New Roman" panose="02020603050405020304" pitchFamily="18" charset="0"/>
                </a:endParaRPr>
              </a:p>
              <a:p>
                <a:pPr marL="0" indent="0">
                  <a:lnSpc>
                    <a:spcPct val="150000"/>
                  </a:lnSpc>
                  <a:buNone/>
                </a:pPr>
                <a:endParaRPr lang="en-IN" sz="20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8683FA03-30C5-A4A0-27D8-1EF65C77B142}"/>
                  </a:ext>
                </a:extLst>
              </p:cNvPr>
              <p:cNvSpPr>
                <a:spLocks noGrp="1" noRot="1" noChangeAspect="1" noMove="1" noResize="1" noEditPoints="1" noAdjustHandles="1" noChangeArrowheads="1" noChangeShapeType="1" noTextEdit="1"/>
              </p:cNvSpPr>
              <p:nvPr>
                <p:ph sz="half" idx="2"/>
              </p:nvPr>
            </p:nvSpPr>
            <p:spPr>
              <a:xfrm>
                <a:off x="180653" y="1125167"/>
                <a:ext cx="4391347" cy="2420921"/>
              </a:xfrm>
              <a:blipFill>
                <a:blip r:embed="rId2"/>
                <a:stretch>
                  <a:fillRect l="-1445" t="-1563" b="-36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CCB148C-7CD6-FAA7-04E3-F131BBB4455B}"/>
                  </a:ext>
                </a:extLst>
              </p:cNvPr>
              <p:cNvSpPr txBox="1"/>
              <p:nvPr/>
            </p:nvSpPr>
            <p:spPr bwMode="auto">
              <a:xfrm>
                <a:off x="4783869" y="1125167"/>
                <a:ext cx="2698600" cy="1067686"/>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b" anchorCtr="0" compatLnSpc="1">
                <a:prstTxWarp prst="textNoShape">
                  <a:avLst/>
                </a:prstTxWarp>
                <a:noAutofit/>
              </a:bodyPr>
              <a:lstStyle/>
              <a:p>
                <a14:m>
                  <m:oMathPara xmlns:m="http://schemas.openxmlformats.org/officeDocument/2006/math">
                    <m:oMathParaPr>
                      <m:jc m:val="centerGroup"/>
                    </m:oMathParaPr>
                    <m:oMath xmlns:m="http://schemas.openxmlformats.org/officeDocument/2006/math">
                      <m:r>
                        <m:rPr>
                          <m:sty m:val="p"/>
                        </m:rPr>
                        <a:rPr lang="en-GB"/>
                        <m:t>SWAP</m:t>
                      </m:r>
                      <m:r>
                        <a:rPr lang="en-GB"/>
                        <m:t>=</m:t>
                      </m:r>
                      <m:d>
                        <m:dPr>
                          <m:begChr m:val="["/>
                          <m:endChr m:val="]"/>
                          <m:ctrlPr>
                            <a:rPr lang="en-IN" i="1"/>
                          </m:ctrlPr>
                        </m:dPr>
                        <m:e>
                          <m:r>
                            <a:rPr lang="en-GB" i="1"/>
                            <m:t> </m:t>
                          </m:r>
                          <m:m>
                            <m:mPr>
                              <m:mcs>
                                <m:mc>
                                  <m:mcPr>
                                    <m:count m:val="2"/>
                                    <m:mcJc m:val="center"/>
                                  </m:mcPr>
                                </m:mc>
                              </m:mcs>
                              <m:ctrlPr>
                                <a:rPr lang="en-IN" i="1"/>
                              </m:ctrlPr>
                            </m:mPr>
                            <m:mr>
                              <m:e>
                                <m:m>
                                  <m:mPr>
                                    <m:mcs>
                                      <m:mc>
                                        <m:mcPr>
                                          <m:count m:val="2"/>
                                          <m:mcJc m:val="center"/>
                                        </m:mcPr>
                                      </m:mc>
                                    </m:mcs>
                                    <m:ctrlPr>
                                      <a:rPr lang="en-IN" i="1"/>
                                    </m:ctrlPr>
                                  </m:mPr>
                                  <m:mr>
                                    <m:e>
                                      <m:r>
                                        <a:rPr lang="en-GB" i="1"/>
                                        <m:t>1</m:t>
                                      </m:r>
                                    </m:e>
                                    <m:e>
                                      <m:r>
                                        <a:rPr lang="en-GB" i="1"/>
                                        <m:t>0</m:t>
                                      </m:r>
                                    </m:e>
                                  </m:mr>
                                  <m:mr>
                                    <m:e>
                                      <m:r>
                                        <a:rPr lang="en-GB" i="1"/>
                                        <m:t>0</m:t>
                                      </m:r>
                                    </m:e>
                                    <m:e>
                                      <m:r>
                                        <a:rPr lang="en-GB" i="1"/>
                                        <m:t>0</m:t>
                                      </m:r>
                                    </m:e>
                                  </m:mr>
                                </m:m>
                              </m:e>
                              <m:e>
                                <m:m>
                                  <m:mPr>
                                    <m:mcs>
                                      <m:mc>
                                        <m:mcPr>
                                          <m:count m:val="2"/>
                                          <m:mcJc m:val="center"/>
                                        </m:mcPr>
                                      </m:mc>
                                    </m:mcs>
                                    <m:ctrlPr>
                                      <a:rPr lang="en-IN" i="1"/>
                                    </m:ctrlPr>
                                  </m:mPr>
                                  <m:mr>
                                    <m:e>
                                      <m:r>
                                        <a:rPr lang="en-GB" i="1"/>
                                        <m:t>0</m:t>
                                      </m:r>
                                    </m:e>
                                    <m:e>
                                      <m:r>
                                        <a:rPr lang="en-GB" i="1"/>
                                        <m:t>0</m:t>
                                      </m:r>
                                    </m:e>
                                  </m:mr>
                                  <m:mr>
                                    <m:e>
                                      <m:r>
                                        <a:rPr lang="en-GB" i="1"/>
                                        <m:t>1</m:t>
                                      </m:r>
                                    </m:e>
                                    <m:e>
                                      <m:r>
                                        <a:rPr lang="en-GB" i="1"/>
                                        <m:t>0</m:t>
                                      </m:r>
                                    </m:e>
                                  </m:mr>
                                </m:m>
                              </m:e>
                            </m:mr>
                            <m:mr>
                              <m:e>
                                <m:m>
                                  <m:mPr>
                                    <m:mcs>
                                      <m:mc>
                                        <m:mcPr>
                                          <m:count m:val="2"/>
                                          <m:mcJc m:val="center"/>
                                        </m:mcPr>
                                      </m:mc>
                                    </m:mcs>
                                    <m:ctrlPr>
                                      <a:rPr lang="en-IN" i="1"/>
                                    </m:ctrlPr>
                                  </m:mPr>
                                  <m:mr>
                                    <m:e>
                                      <m:r>
                                        <a:rPr lang="en-GB" i="1"/>
                                        <m:t>0</m:t>
                                      </m:r>
                                    </m:e>
                                    <m:e>
                                      <m:r>
                                        <a:rPr lang="en-GB" i="1"/>
                                        <m:t>1</m:t>
                                      </m:r>
                                    </m:e>
                                  </m:mr>
                                  <m:mr>
                                    <m:e>
                                      <m:r>
                                        <a:rPr lang="en-GB" i="1"/>
                                        <m:t>0</m:t>
                                      </m:r>
                                    </m:e>
                                    <m:e>
                                      <m:r>
                                        <a:rPr lang="en-GB" i="1"/>
                                        <m:t>0</m:t>
                                      </m:r>
                                    </m:e>
                                  </m:mr>
                                </m:m>
                              </m:e>
                              <m:e>
                                <m:m>
                                  <m:mPr>
                                    <m:mcs>
                                      <m:mc>
                                        <m:mcPr>
                                          <m:count m:val="2"/>
                                          <m:mcJc m:val="center"/>
                                        </m:mcPr>
                                      </m:mc>
                                    </m:mcs>
                                    <m:ctrlPr>
                                      <a:rPr lang="en-IN" i="1"/>
                                    </m:ctrlPr>
                                  </m:mPr>
                                  <m:mr>
                                    <m:e>
                                      <m:r>
                                        <a:rPr lang="en-GB" i="1"/>
                                        <m:t>0</m:t>
                                      </m:r>
                                    </m:e>
                                    <m:e>
                                      <m:r>
                                        <a:rPr lang="en-GB" i="1"/>
                                        <m:t>0</m:t>
                                      </m:r>
                                    </m:e>
                                  </m:mr>
                                  <m:mr>
                                    <m:e>
                                      <m:r>
                                        <a:rPr lang="en-GB" i="1"/>
                                        <m:t>0</m:t>
                                      </m:r>
                                    </m:e>
                                    <m:e>
                                      <m:r>
                                        <a:rPr lang="en-GB" i="1"/>
                                        <m:t>1</m:t>
                                      </m:r>
                                    </m:e>
                                  </m:mr>
                                </m:m>
                              </m:e>
                            </m:mr>
                          </m:m>
                        </m:e>
                      </m:d>
                    </m:oMath>
                  </m:oMathPara>
                </a14:m>
                <a:endParaRPr lang="en-IN" dirty="0"/>
              </a:p>
            </p:txBody>
          </p:sp>
        </mc:Choice>
        <mc:Fallback>
          <p:sp>
            <p:nvSpPr>
              <p:cNvPr id="4" name="TextBox 3">
                <a:extLst>
                  <a:ext uri="{FF2B5EF4-FFF2-40B4-BE49-F238E27FC236}">
                    <a16:creationId xmlns:a16="http://schemas.microsoft.com/office/drawing/2014/main" id="{7CCB148C-7CD6-FAA7-04E3-F131BBB4455B}"/>
                  </a:ext>
                </a:extLst>
              </p:cNvPr>
              <p:cNvSpPr txBox="1">
                <a:spLocks noRot="1" noChangeAspect="1" noMove="1" noResize="1" noEditPoints="1" noAdjustHandles="1" noChangeArrowheads="1" noChangeShapeType="1" noTextEdit="1"/>
              </p:cNvSpPr>
              <p:nvPr/>
            </p:nvSpPr>
            <p:spPr bwMode="auto">
              <a:xfrm>
                <a:off x="4783869" y="1125167"/>
                <a:ext cx="2698600" cy="1067686"/>
              </a:xfrm>
              <a:prstGeom prst="rect">
                <a:avLst/>
              </a:prstGeom>
              <a:blipFill>
                <a:blip r:embed="rId3"/>
                <a:stretch>
                  <a:fillRect b="-2299"/>
                </a:stretch>
              </a:blip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61E04356-AEFC-5AEB-89B4-8614FCB0666B}"/>
              </a:ext>
            </a:extLst>
          </p:cNvPr>
          <p:cNvSpPr/>
          <p:nvPr/>
        </p:nvSpPr>
        <p:spPr>
          <a:xfrm>
            <a:off x="4783869" y="2388927"/>
            <a:ext cx="3356141" cy="10676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7" name="Graphic 22">
            <a:extLst>
              <a:ext uri="{FF2B5EF4-FFF2-40B4-BE49-F238E27FC236}">
                <a16:creationId xmlns:a16="http://schemas.microsoft.com/office/drawing/2014/main" id="{829B2F13-6918-89A9-D311-1672DF37DA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706" t="18293" r="9541" b="21650"/>
          <a:stretch/>
        </p:blipFill>
        <p:spPr>
          <a:xfrm>
            <a:off x="5754029" y="2409062"/>
            <a:ext cx="1468705" cy="1027416"/>
          </a:xfrm>
          <a:prstGeom prst="rect">
            <a:avLst/>
          </a:prstGeom>
        </p:spPr>
      </p:pic>
      <p:sp>
        <p:nvSpPr>
          <p:cNvPr id="8" name="Rectangle 7">
            <a:extLst>
              <a:ext uri="{FF2B5EF4-FFF2-40B4-BE49-F238E27FC236}">
                <a16:creationId xmlns:a16="http://schemas.microsoft.com/office/drawing/2014/main" id="{C91396B2-484D-2B31-3A53-448C3D5A87AC}"/>
              </a:ext>
            </a:extLst>
          </p:cNvPr>
          <p:cNvSpPr/>
          <p:nvPr/>
        </p:nvSpPr>
        <p:spPr>
          <a:xfrm>
            <a:off x="180653" y="3652687"/>
            <a:ext cx="6052878" cy="1984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t>The SWAP Gate can also be implemented using 3 CNOT Gates:</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pic>
        <p:nvPicPr>
          <p:cNvPr id="9" name="Graphic 23">
            <a:extLst>
              <a:ext uri="{FF2B5EF4-FFF2-40B4-BE49-F238E27FC236}">
                <a16:creationId xmlns:a16="http://schemas.microsoft.com/office/drawing/2014/main" id="{4CB7585E-11B6-5CEF-F343-0940128639F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4125" b="21018"/>
          <a:stretch/>
        </p:blipFill>
        <p:spPr>
          <a:xfrm>
            <a:off x="1379580" y="4042978"/>
            <a:ext cx="3404289" cy="1226635"/>
          </a:xfrm>
          <a:prstGeom prst="rect">
            <a:avLst/>
          </a:prstGeom>
        </p:spPr>
      </p:pic>
      <p:sp>
        <p:nvSpPr>
          <p:cNvPr id="10" name="TextBox 9">
            <a:hlinkClick r:id="rId8" action="ppaction://hlinksldjump"/>
            <a:extLst>
              <a:ext uri="{FF2B5EF4-FFF2-40B4-BE49-F238E27FC236}">
                <a16:creationId xmlns:a16="http://schemas.microsoft.com/office/drawing/2014/main" id="{08C739F4-F793-3AA0-17E0-97DE82B3599E}"/>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009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8C85-835E-B680-F765-206DBCB7A6D6}"/>
              </a:ext>
            </a:extLst>
          </p:cNvPr>
          <p:cNvSpPr>
            <a:spLocks noGrp="1"/>
          </p:cNvSpPr>
          <p:nvPr>
            <p:ph type="title"/>
          </p:nvPr>
        </p:nvSpPr>
        <p:spPr/>
        <p:txBody>
          <a:bodyPr/>
          <a:lstStyle/>
          <a:p>
            <a:r>
              <a:rPr lang="en-US" dirty="0"/>
              <a:t>Simulation of Single and Multiple Qubit Gates using MATLAB</a:t>
            </a:r>
          </a:p>
        </p:txBody>
      </p:sp>
      <p:sp>
        <p:nvSpPr>
          <p:cNvPr id="3" name="Content Placeholder 2">
            <a:extLst>
              <a:ext uri="{FF2B5EF4-FFF2-40B4-BE49-F238E27FC236}">
                <a16:creationId xmlns:a16="http://schemas.microsoft.com/office/drawing/2014/main" id="{53A9BEF9-56D8-DA83-C208-2875FC8C11D4}"/>
              </a:ext>
            </a:extLst>
          </p:cNvPr>
          <p:cNvSpPr>
            <a:spLocks noGrp="1"/>
          </p:cNvSpPr>
          <p:nvPr>
            <p:ph sz="half" idx="2"/>
          </p:nvPr>
        </p:nvSpPr>
        <p:spPr/>
        <p:txBody>
          <a:bodyPr/>
          <a:lstStyle/>
          <a:p>
            <a:pPr marL="0" indent="0">
              <a:buNone/>
            </a:pPr>
            <a:r>
              <a:rPr lang="en-US" dirty="0"/>
              <a:t>Now, we shall use MATLAB to:</a:t>
            </a:r>
          </a:p>
          <a:p>
            <a:pPr marL="457200" indent="-457200">
              <a:buFont typeface="+mj-lt"/>
              <a:buAutoNum type="arabicPeriod"/>
            </a:pPr>
            <a:r>
              <a:rPr lang="en-US" dirty="0"/>
              <a:t>Simulate the action of single and multi-qubit gates.</a:t>
            </a:r>
          </a:p>
          <a:p>
            <a:pPr marL="457200" indent="-457200">
              <a:buFont typeface="+mj-lt"/>
              <a:buAutoNum type="arabicPeriod"/>
            </a:pPr>
            <a:r>
              <a:rPr lang="en-US" dirty="0"/>
              <a:t>Verify various gate identities.</a:t>
            </a:r>
          </a:p>
          <a:p>
            <a:pPr marL="457200" indent="-457200">
              <a:buFont typeface="+mj-lt"/>
              <a:buAutoNum type="arabicPeriod"/>
            </a:pPr>
            <a:r>
              <a:rPr lang="en-US" dirty="0"/>
              <a:t>Verify Gate Construction using Rotation, Phase and CNOT Gates.</a:t>
            </a:r>
          </a:p>
          <a:p>
            <a:pPr marL="457200" indent="-457200">
              <a:buFont typeface="+mj-lt"/>
              <a:buAutoNum type="arabicPeriod"/>
            </a:pPr>
            <a:endParaRPr lang="en-US" dirty="0"/>
          </a:p>
        </p:txBody>
      </p:sp>
    </p:spTree>
    <p:extLst>
      <p:ext uri="{BB962C8B-B14F-4D97-AF65-F5344CB8AC3E}">
        <p14:creationId xmlns:p14="http://schemas.microsoft.com/office/powerpoint/2010/main" val="1235721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193C-EEFF-7FAD-B261-19792778D2D8}"/>
              </a:ext>
            </a:extLst>
          </p:cNvPr>
          <p:cNvSpPr>
            <a:spLocks noGrp="1"/>
          </p:cNvSpPr>
          <p:nvPr>
            <p:ph type="title"/>
          </p:nvPr>
        </p:nvSpPr>
        <p:spPr/>
        <p:txBody>
          <a:bodyPr/>
          <a:lstStyle/>
          <a:p>
            <a:r>
              <a:rPr lang="en-US" dirty="0"/>
              <a:t>Simulation of Single and Multiple Qubit Gates using MATLAB</a:t>
            </a:r>
          </a:p>
        </p:txBody>
      </p:sp>
      <p:pic>
        <p:nvPicPr>
          <p:cNvPr id="6" name="Picture 5">
            <a:extLst>
              <a:ext uri="{FF2B5EF4-FFF2-40B4-BE49-F238E27FC236}">
                <a16:creationId xmlns:a16="http://schemas.microsoft.com/office/drawing/2014/main" id="{48EF79D6-B41B-A2A7-62AD-CF004EC7DC5C}"/>
              </a:ext>
            </a:extLst>
          </p:cNvPr>
          <p:cNvPicPr>
            <a:picLocks noChangeAspect="1"/>
          </p:cNvPicPr>
          <p:nvPr/>
        </p:nvPicPr>
        <p:blipFill>
          <a:blip r:embed="rId2"/>
          <a:stretch>
            <a:fillRect/>
          </a:stretch>
        </p:blipFill>
        <p:spPr>
          <a:xfrm>
            <a:off x="-1" y="1102790"/>
            <a:ext cx="4601040" cy="2688088"/>
          </a:xfrm>
          <a:prstGeom prst="rect">
            <a:avLst/>
          </a:prstGeom>
        </p:spPr>
      </p:pic>
      <p:pic>
        <p:nvPicPr>
          <p:cNvPr id="7" name="Picture 6">
            <a:extLst>
              <a:ext uri="{FF2B5EF4-FFF2-40B4-BE49-F238E27FC236}">
                <a16:creationId xmlns:a16="http://schemas.microsoft.com/office/drawing/2014/main" id="{EDA8CB6E-32AE-0AF9-456D-6650DB3164FE}"/>
              </a:ext>
            </a:extLst>
          </p:cNvPr>
          <p:cNvPicPr>
            <a:picLocks noChangeAspect="1"/>
          </p:cNvPicPr>
          <p:nvPr/>
        </p:nvPicPr>
        <p:blipFill>
          <a:blip r:embed="rId3"/>
          <a:stretch>
            <a:fillRect/>
          </a:stretch>
        </p:blipFill>
        <p:spPr>
          <a:xfrm>
            <a:off x="85481" y="3873972"/>
            <a:ext cx="2201252" cy="2327339"/>
          </a:xfrm>
          <a:prstGeom prst="rect">
            <a:avLst/>
          </a:prstGeom>
        </p:spPr>
      </p:pic>
      <p:pic>
        <p:nvPicPr>
          <p:cNvPr id="8" name="Picture 7">
            <a:extLst>
              <a:ext uri="{FF2B5EF4-FFF2-40B4-BE49-F238E27FC236}">
                <a16:creationId xmlns:a16="http://schemas.microsoft.com/office/drawing/2014/main" id="{79F30432-BB12-3D82-AB32-0F3D9F68C193}"/>
              </a:ext>
            </a:extLst>
          </p:cNvPr>
          <p:cNvPicPr>
            <a:picLocks noChangeAspect="1"/>
          </p:cNvPicPr>
          <p:nvPr/>
        </p:nvPicPr>
        <p:blipFill>
          <a:blip r:embed="rId4"/>
          <a:stretch>
            <a:fillRect/>
          </a:stretch>
        </p:blipFill>
        <p:spPr>
          <a:xfrm>
            <a:off x="2286733" y="3902633"/>
            <a:ext cx="2227793" cy="2297245"/>
          </a:xfrm>
          <a:prstGeom prst="rect">
            <a:avLst/>
          </a:prstGeom>
        </p:spPr>
      </p:pic>
      <p:pic>
        <p:nvPicPr>
          <p:cNvPr id="9" name="Picture 8">
            <a:extLst>
              <a:ext uri="{FF2B5EF4-FFF2-40B4-BE49-F238E27FC236}">
                <a16:creationId xmlns:a16="http://schemas.microsoft.com/office/drawing/2014/main" id="{4CD9855A-0F0F-8E02-D1D1-0F9511C0F82C}"/>
              </a:ext>
            </a:extLst>
          </p:cNvPr>
          <p:cNvPicPr>
            <a:picLocks noChangeAspect="1"/>
          </p:cNvPicPr>
          <p:nvPr/>
        </p:nvPicPr>
        <p:blipFill>
          <a:blip r:embed="rId5"/>
          <a:stretch>
            <a:fillRect/>
          </a:stretch>
        </p:blipFill>
        <p:spPr>
          <a:xfrm>
            <a:off x="4514526" y="3897470"/>
            <a:ext cx="2227794" cy="2302408"/>
          </a:xfrm>
          <a:prstGeom prst="rect">
            <a:avLst/>
          </a:prstGeom>
        </p:spPr>
      </p:pic>
      <p:pic>
        <p:nvPicPr>
          <p:cNvPr id="10" name="Picture 9">
            <a:extLst>
              <a:ext uri="{FF2B5EF4-FFF2-40B4-BE49-F238E27FC236}">
                <a16:creationId xmlns:a16="http://schemas.microsoft.com/office/drawing/2014/main" id="{D305D027-CE4F-4FD8-43AF-22F3A60D254D}"/>
              </a:ext>
            </a:extLst>
          </p:cNvPr>
          <p:cNvPicPr>
            <a:picLocks noChangeAspect="1"/>
          </p:cNvPicPr>
          <p:nvPr/>
        </p:nvPicPr>
        <p:blipFill>
          <a:blip r:embed="rId6"/>
          <a:stretch>
            <a:fillRect/>
          </a:stretch>
        </p:blipFill>
        <p:spPr>
          <a:xfrm>
            <a:off x="6742319" y="3897470"/>
            <a:ext cx="2264307" cy="2302408"/>
          </a:xfrm>
          <a:prstGeom prst="rect">
            <a:avLst/>
          </a:prstGeom>
        </p:spPr>
      </p:pic>
      <p:pic>
        <p:nvPicPr>
          <p:cNvPr id="11" name="Picture 10">
            <a:extLst>
              <a:ext uri="{FF2B5EF4-FFF2-40B4-BE49-F238E27FC236}">
                <a16:creationId xmlns:a16="http://schemas.microsoft.com/office/drawing/2014/main" id="{4A8F1A10-BBEF-6FDA-977F-33572DC8210F}"/>
              </a:ext>
            </a:extLst>
          </p:cNvPr>
          <p:cNvPicPr>
            <a:picLocks noChangeAspect="1"/>
          </p:cNvPicPr>
          <p:nvPr/>
        </p:nvPicPr>
        <p:blipFill>
          <a:blip r:embed="rId7"/>
          <a:stretch>
            <a:fillRect/>
          </a:stretch>
        </p:blipFill>
        <p:spPr>
          <a:xfrm>
            <a:off x="4601039" y="1231744"/>
            <a:ext cx="2291470" cy="2302408"/>
          </a:xfrm>
          <a:prstGeom prst="rect">
            <a:avLst/>
          </a:prstGeom>
        </p:spPr>
      </p:pic>
      <p:pic>
        <p:nvPicPr>
          <p:cNvPr id="12" name="Picture 11">
            <a:extLst>
              <a:ext uri="{FF2B5EF4-FFF2-40B4-BE49-F238E27FC236}">
                <a16:creationId xmlns:a16="http://schemas.microsoft.com/office/drawing/2014/main" id="{E69026D0-610D-3157-DD84-100668864781}"/>
              </a:ext>
            </a:extLst>
          </p:cNvPr>
          <p:cNvPicPr>
            <a:picLocks noChangeAspect="1"/>
          </p:cNvPicPr>
          <p:nvPr/>
        </p:nvPicPr>
        <p:blipFill>
          <a:blip r:embed="rId8"/>
          <a:stretch>
            <a:fillRect/>
          </a:stretch>
        </p:blipFill>
        <p:spPr>
          <a:xfrm>
            <a:off x="6892509" y="1234022"/>
            <a:ext cx="2220997" cy="2300130"/>
          </a:xfrm>
          <a:prstGeom prst="rect">
            <a:avLst/>
          </a:prstGeom>
        </p:spPr>
      </p:pic>
    </p:spTree>
    <p:extLst>
      <p:ext uri="{BB962C8B-B14F-4D97-AF65-F5344CB8AC3E}">
        <p14:creationId xmlns:p14="http://schemas.microsoft.com/office/powerpoint/2010/main" val="507226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92CB-8883-F74C-6756-1083A406A66A}"/>
              </a:ext>
            </a:extLst>
          </p:cNvPr>
          <p:cNvSpPr>
            <a:spLocks noGrp="1"/>
          </p:cNvSpPr>
          <p:nvPr>
            <p:ph type="title"/>
          </p:nvPr>
        </p:nvSpPr>
        <p:spPr/>
        <p:txBody>
          <a:bodyPr/>
          <a:lstStyle/>
          <a:p>
            <a:r>
              <a:rPr lang="en-US" dirty="0"/>
              <a:t>Simulation of Single and Multiple Qubit Gates using MATLAB</a:t>
            </a:r>
          </a:p>
        </p:txBody>
      </p:sp>
      <p:pic>
        <p:nvPicPr>
          <p:cNvPr id="4" name="Picture 3">
            <a:extLst>
              <a:ext uri="{FF2B5EF4-FFF2-40B4-BE49-F238E27FC236}">
                <a16:creationId xmlns:a16="http://schemas.microsoft.com/office/drawing/2014/main" id="{ED71F805-E0DF-DA40-9E91-B49192134B07}"/>
              </a:ext>
            </a:extLst>
          </p:cNvPr>
          <p:cNvPicPr>
            <a:picLocks noChangeAspect="1"/>
          </p:cNvPicPr>
          <p:nvPr/>
        </p:nvPicPr>
        <p:blipFill>
          <a:blip r:embed="rId3"/>
          <a:stretch>
            <a:fillRect/>
          </a:stretch>
        </p:blipFill>
        <p:spPr>
          <a:xfrm>
            <a:off x="1306274" y="1052881"/>
            <a:ext cx="1709261" cy="3259668"/>
          </a:xfrm>
          <a:prstGeom prst="rect">
            <a:avLst/>
          </a:prstGeom>
        </p:spPr>
      </p:pic>
      <p:pic>
        <p:nvPicPr>
          <p:cNvPr id="5" name="Picture 4">
            <a:extLst>
              <a:ext uri="{FF2B5EF4-FFF2-40B4-BE49-F238E27FC236}">
                <a16:creationId xmlns:a16="http://schemas.microsoft.com/office/drawing/2014/main" id="{F026067A-A2E7-68C3-575E-3EAC22711E20}"/>
              </a:ext>
            </a:extLst>
          </p:cNvPr>
          <p:cNvPicPr>
            <a:picLocks noChangeAspect="1"/>
          </p:cNvPicPr>
          <p:nvPr/>
        </p:nvPicPr>
        <p:blipFill>
          <a:blip r:embed="rId4"/>
          <a:stretch>
            <a:fillRect/>
          </a:stretch>
        </p:blipFill>
        <p:spPr>
          <a:xfrm>
            <a:off x="9409" y="4332248"/>
            <a:ext cx="3108226" cy="2274603"/>
          </a:xfrm>
          <a:prstGeom prst="rect">
            <a:avLst/>
          </a:prstGeom>
        </p:spPr>
      </p:pic>
      <p:grpSp>
        <p:nvGrpSpPr>
          <p:cNvPr id="10" name="Group 9">
            <a:extLst>
              <a:ext uri="{FF2B5EF4-FFF2-40B4-BE49-F238E27FC236}">
                <a16:creationId xmlns:a16="http://schemas.microsoft.com/office/drawing/2014/main" id="{7846DD0B-9CCA-4AF8-8E8F-6065DADB3942}"/>
              </a:ext>
            </a:extLst>
          </p:cNvPr>
          <p:cNvGrpSpPr/>
          <p:nvPr/>
        </p:nvGrpSpPr>
        <p:grpSpPr>
          <a:xfrm>
            <a:off x="3117636" y="1074700"/>
            <a:ext cx="3015535" cy="5181134"/>
            <a:chOff x="3117636" y="1074700"/>
            <a:chExt cx="3015535" cy="5181134"/>
          </a:xfrm>
        </p:grpSpPr>
        <p:pic>
          <p:nvPicPr>
            <p:cNvPr id="6" name="Picture 5">
              <a:extLst>
                <a:ext uri="{FF2B5EF4-FFF2-40B4-BE49-F238E27FC236}">
                  <a16:creationId xmlns:a16="http://schemas.microsoft.com/office/drawing/2014/main" id="{4D19E4ED-446C-5312-4DE0-385E7093846E}"/>
                </a:ext>
              </a:extLst>
            </p:cNvPr>
            <p:cNvPicPr>
              <a:picLocks noChangeAspect="1"/>
            </p:cNvPicPr>
            <p:nvPr/>
          </p:nvPicPr>
          <p:blipFill>
            <a:blip r:embed="rId5"/>
            <a:stretch>
              <a:fillRect/>
            </a:stretch>
          </p:blipFill>
          <p:spPr>
            <a:xfrm>
              <a:off x="3117637" y="1074700"/>
              <a:ext cx="3015534" cy="2176928"/>
            </a:xfrm>
            <a:prstGeom prst="rect">
              <a:avLst/>
            </a:prstGeom>
          </p:spPr>
        </p:pic>
        <p:pic>
          <p:nvPicPr>
            <p:cNvPr id="7" name="Picture 6">
              <a:extLst>
                <a:ext uri="{FF2B5EF4-FFF2-40B4-BE49-F238E27FC236}">
                  <a16:creationId xmlns:a16="http://schemas.microsoft.com/office/drawing/2014/main" id="{23C7DB73-E003-CC6D-AAF0-B085E0A130C8}"/>
                </a:ext>
              </a:extLst>
            </p:cNvPr>
            <p:cNvPicPr>
              <a:picLocks noChangeAspect="1"/>
            </p:cNvPicPr>
            <p:nvPr/>
          </p:nvPicPr>
          <p:blipFill>
            <a:blip r:embed="rId6"/>
            <a:stretch>
              <a:fillRect/>
            </a:stretch>
          </p:blipFill>
          <p:spPr>
            <a:xfrm>
              <a:off x="3117636" y="3231404"/>
              <a:ext cx="2899779" cy="3024430"/>
            </a:xfrm>
            <a:prstGeom prst="rect">
              <a:avLst/>
            </a:prstGeom>
          </p:spPr>
        </p:pic>
      </p:grpSp>
      <p:pic>
        <p:nvPicPr>
          <p:cNvPr id="8" name="Picture 7">
            <a:extLst>
              <a:ext uri="{FF2B5EF4-FFF2-40B4-BE49-F238E27FC236}">
                <a16:creationId xmlns:a16="http://schemas.microsoft.com/office/drawing/2014/main" id="{F8533748-0F07-2DB9-AD4D-6844D390E4A8}"/>
              </a:ext>
            </a:extLst>
          </p:cNvPr>
          <p:cNvPicPr>
            <a:picLocks noChangeAspect="1"/>
          </p:cNvPicPr>
          <p:nvPr/>
        </p:nvPicPr>
        <p:blipFill>
          <a:blip r:embed="rId7"/>
          <a:stretch>
            <a:fillRect/>
          </a:stretch>
        </p:blipFill>
        <p:spPr>
          <a:xfrm>
            <a:off x="6128466" y="1052881"/>
            <a:ext cx="3015534" cy="2178523"/>
          </a:xfrm>
          <a:prstGeom prst="rect">
            <a:avLst/>
          </a:prstGeom>
        </p:spPr>
      </p:pic>
      <p:pic>
        <p:nvPicPr>
          <p:cNvPr id="9" name="Picture 8">
            <a:extLst>
              <a:ext uri="{FF2B5EF4-FFF2-40B4-BE49-F238E27FC236}">
                <a16:creationId xmlns:a16="http://schemas.microsoft.com/office/drawing/2014/main" id="{F682A18E-B385-E431-AAE4-C5A587EA89E4}"/>
              </a:ext>
            </a:extLst>
          </p:cNvPr>
          <p:cNvPicPr>
            <a:picLocks noChangeAspect="1"/>
          </p:cNvPicPr>
          <p:nvPr/>
        </p:nvPicPr>
        <p:blipFill>
          <a:blip r:embed="rId8"/>
          <a:stretch>
            <a:fillRect/>
          </a:stretch>
        </p:blipFill>
        <p:spPr>
          <a:xfrm>
            <a:off x="6125964" y="3251628"/>
            <a:ext cx="2956194" cy="3004206"/>
          </a:xfrm>
          <a:prstGeom prst="rect">
            <a:avLst/>
          </a:prstGeom>
        </p:spPr>
      </p:pic>
    </p:spTree>
    <p:extLst>
      <p:ext uri="{BB962C8B-B14F-4D97-AF65-F5344CB8AC3E}">
        <p14:creationId xmlns:p14="http://schemas.microsoft.com/office/powerpoint/2010/main" val="3393309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8D76-8430-44D6-32DD-D9D6DD929A67}"/>
              </a:ext>
            </a:extLst>
          </p:cNvPr>
          <p:cNvSpPr>
            <a:spLocks noGrp="1"/>
          </p:cNvSpPr>
          <p:nvPr>
            <p:ph type="title"/>
          </p:nvPr>
        </p:nvSpPr>
        <p:spPr/>
        <p:txBody>
          <a:bodyPr/>
          <a:lstStyle/>
          <a:p>
            <a:r>
              <a:rPr lang="en-US" dirty="0"/>
              <a:t>Simulation of Single and Multiple Qubit Gates using MATLAB</a:t>
            </a:r>
          </a:p>
        </p:txBody>
      </p:sp>
      <p:pic>
        <p:nvPicPr>
          <p:cNvPr id="6" name="Content Placeholder 5">
            <a:extLst>
              <a:ext uri="{FF2B5EF4-FFF2-40B4-BE49-F238E27FC236}">
                <a16:creationId xmlns:a16="http://schemas.microsoft.com/office/drawing/2014/main" id="{F93366FC-353E-19F7-AC31-A6E845AA3423}"/>
              </a:ext>
            </a:extLst>
          </p:cNvPr>
          <p:cNvPicPr>
            <a:picLocks noGrp="1" noChangeAspect="1"/>
          </p:cNvPicPr>
          <p:nvPr>
            <p:ph sz="half" idx="2"/>
          </p:nvPr>
        </p:nvPicPr>
        <p:blipFill>
          <a:blip r:embed="rId2"/>
          <a:stretch>
            <a:fillRect/>
          </a:stretch>
        </p:blipFill>
        <p:spPr>
          <a:xfrm>
            <a:off x="0" y="1097311"/>
            <a:ext cx="3003855" cy="2183067"/>
          </a:xfrm>
          <a:prstGeom prst="rect">
            <a:avLst/>
          </a:prstGeom>
        </p:spPr>
      </p:pic>
      <p:pic>
        <p:nvPicPr>
          <p:cNvPr id="7" name="Picture 6">
            <a:extLst>
              <a:ext uri="{FF2B5EF4-FFF2-40B4-BE49-F238E27FC236}">
                <a16:creationId xmlns:a16="http://schemas.microsoft.com/office/drawing/2014/main" id="{2811CE88-C7A0-6AF2-E0C2-FBB99200D3C6}"/>
              </a:ext>
            </a:extLst>
          </p:cNvPr>
          <p:cNvPicPr>
            <a:picLocks noChangeAspect="1"/>
          </p:cNvPicPr>
          <p:nvPr/>
        </p:nvPicPr>
        <p:blipFill>
          <a:blip r:embed="rId3"/>
          <a:stretch>
            <a:fillRect/>
          </a:stretch>
        </p:blipFill>
        <p:spPr>
          <a:xfrm>
            <a:off x="13239" y="3280378"/>
            <a:ext cx="2977376" cy="2943998"/>
          </a:xfrm>
          <a:prstGeom prst="rect">
            <a:avLst/>
          </a:prstGeom>
        </p:spPr>
      </p:pic>
      <p:pic>
        <p:nvPicPr>
          <p:cNvPr id="8" name="Picture 7">
            <a:extLst>
              <a:ext uri="{FF2B5EF4-FFF2-40B4-BE49-F238E27FC236}">
                <a16:creationId xmlns:a16="http://schemas.microsoft.com/office/drawing/2014/main" id="{D57EB65A-30A7-6710-6BC8-7A6A1701FB3C}"/>
              </a:ext>
            </a:extLst>
          </p:cNvPr>
          <p:cNvPicPr>
            <a:picLocks noChangeAspect="1"/>
          </p:cNvPicPr>
          <p:nvPr/>
        </p:nvPicPr>
        <p:blipFill>
          <a:blip r:embed="rId4"/>
          <a:stretch>
            <a:fillRect/>
          </a:stretch>
        </p:blipFill>
        <p:spPr>
          <a:xfrm>
            <a:off x="3017094" y="1059823"/>
            <a:ext cx="3590693" cy="3510773"/>
          </a:xfrm>
          <a:prstGeom prst="rect">
            <a:avLst/>
          </a:prstGeom>
        </p:spPr>
      </p:pic>
      <p:pic>
        <p:nvPicPr>
          <p:cNvPr id="9" name="Picture 8">
            <a:extLst>
              <a:ext uri="{FF2B5EF4-FFF2-40B4-BE49-F238E27FC236}">
                <a16:creationId xmlns:a16="http://schemas.microsoft.com/office/drawing/2014/main" id="{53BE4B2D-7E63-FAE4-57D8-5B7139B5FB49}"/>
              </a:ext>
            </a:extLst>
          </p:cNvPr>
          <p:cNvPicPr>
            <a:picLocks noChangeAspect="1"/>
          </p:cNvPicPr>
          <p:nvPr/>
        </p:nvPicPr>
        <p:blipFill>
          <a:blip r:embed="rId5"/>
          <a:stretch>
            <a:fillRect/>
          </a:stretch>
        </p:blipFill>
        <p:spPr>
          <a:xfrm>
            <a:off x="3017094" y="4558629"/>
            <a:ext cx="3324439" cy="2096381"/>
          </a:xfrm>
          <a:prstGeom prst="rect">
            <a:avLst/>
          </a:prstGeom>
        </p:spPr>
      </p:pic>
    </p:spTree>
    <p:extLst>
      <p:ext uri="{BB962C8B-B14F-4D97-AF65-F5344CB8AC3E}">
        <p14:creationId xmlns:p14="http://schemas.microsoft.com/office/powerpoint/2010/main" val="1038278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7506-FB25-D7E8-D08F-0623F4E27187}"/>
              </a:ext>
            </a:extLst>
          </p:cNvPr>
          <p:cNvSpPr>
            <a:spLocks noGrp="1"/>
          </p:cNvSpPr>
          <p:nvPr>
            <p:ph type="title"/>
          </p:nvPr>
        </p:nvSpPr>
        <p:spPr/>
        <p:txBody>
          <a:bodyPr/>
          <a:lstStyle/>
          <a:p>
            <a:r>
              <a:rPr lang="en-US" dirty="0"/>
              <a:t>Verification of Gate Construction using Rotation, Phase and CNOT Gates</a:t>
            </a:r>
          </a:p>
        </p:txBody>
      </p:sp>
      <p:pic>
        <p:nvPicPr>
          <p:cNvPr id="4" name="Picture 3">
            <a:extLst>
              <a:ext uri="{FF2B5EF4-FFF2-40B4-BE49-F238E27FC236}">
                <a16:creationId xmlns:a16="http://schemas.microsoft.com/office/drawing/2014/main" id="{9A89775C-2FF9-6277-B54B-23B0D1B78B44}"/>
              </a:ext>
            </a:extLst>
          </p:cNvPr>
          <p:cNvPicPr>
            <a:picLocks noChangeAspect="1"/>
          </p:cNvPicPr>
          <p:nvPr/>
        </p:nvPicPr>
        <p:blipFill>
          <a:blip r:embed="rId2"/>
          <a:stretch>
            <a:fillRect/>
          </a:stretch>
        </p:blipFill>
        <p:spPr>
          <a:xfrm>
            <a:off x="30033" y="1075165"/>
            <a:ext cx="3069602" cy="2643677"/>
          </a:xfrm>
          <a:prstGeom prst="rect">
            <a:avLst/>
          </a:prstGeom>
        </p:spPr>
      </p:pic>
      <p:pic>
        <p:nvPicPr>
          <p:cNvPr id="5" name="Picture 4">
            <a:extLst>
              <a:ext uri="{FF2B5EF4-FFF2-40B4-BE49-F238E27FC236}">
                <a16:creationId xmlns:a16="http://schemas.microsoft.com/office/drawing/2014/main" id="{2A6030DB-8EB7-F89D-A122-8F3D99AF95EA}"/>
              </a:ext>
            </a:extLst>
          </p:cNvPr>
          <p:cNvPicPr>
            <a:picLocks noChangeAspect="1"/>
          </p:cNvPicPr>
          <p:nvPr/>
        </p:nvPicPr>
        <p:blipFill>
          <a:blip r:embed="rId3"/>
          <a:stretch>
            <a:fillRect/>
          </a:stretch>
        </p:blipFill>
        <p:spPr>
          <a:xfrm>
            <a:off x="19524" y="3709318"/>
            <a:ext cx="3069601" cy="2835355"/>
          </a:xfrm>
          <a:prstGeom prst="rect">
            <a:avLst/>
          </a:prstGeom>
        </p:spPr>
      </p:pic>
      <p:pic>
        <p:nvPicPr>
          <p:cNvPr id="9" name="Picture 8">
            <a:extLst>
              <a:ext uri="{FF2B5EF4-FFF2-40B4-BE49-F238E27FC236}">
                <a16:creationId xmlns:a16="http://schemas.microsoft.com/office/drawing/2014/main" id="{30E5709A-9A6D-E1E3-8D6A-0FDFDC2006D1}"/>
              </a:ext>
            </a:extLst>
          </p:cNvPr>
          <p:cNvPicPr>
            <a:picLocks noChangeAspect="1"/>
          </p:cNvPicPr>
          <p:nvPr/>
        </p:nvPicPr>
        <p:blipFill>
          <a:blip r:embed="rId4"/>
          <a:stretch>
            <a:fillRect/>
          </a:stretch>
        </p:blipFill>
        <p:spPr>
          <a:xfrm>
            <a:off x="3074279" y="1063669"/>
            <a:ext cx="2932384" cy="3691211"/>
          </a:xfrm>
          <a:prstGeom prst="rect">
            <a:avLst/>
          </a:prstGeom>
        </p:spPr>
      </p:pic>
      <p:pic>
        <p:nvPicPr>
          <p:cNvPr id="10" name="Picture 9">
            <a:extLst>
              <a:ext uri="{FF2B5EF4-FFF2-40B4-BE49-F238E27FC236}">
                <a16:creationId xmlns:a16="http://schemas.microsoft.com/office/drawing/2014/main" id="{EA6BBC23-2C89-33AF-92EA-607E274B73D4}"/>
              </a:ext>
            </a:extLst>
          </p:cNvPr>
          <p:cNvPicPr>
            <a:picLocks noChangeAspect="1"/>
          </p:cNvPicPr>
          <p:nvPr/>
        </p:nvPicPr>
        <p:blipFill>
          <a:blip r:embed="rId5"/>
          <a:stretch>
            <a:fillRect/>
          </a:stretch>
        </p:blipFill>
        <p:spPr>
          <a:xfrm>
            <a:off x="3063060" y="4756243"/>
            <a:ext cx="2930034" cy="702769"/>
          </a:xfrm>
          <a:prstGeom prst="rect">
            <a:avLst/>
          </a:prstGeom>
        </p:spPr>
      </p:pic>
      <p:pic>
        <p:nvPicPr>
          <p:cNvPr id="11" name="Picture 10">
            <a:extLst>
              <a:ext uri="{FF2B5EF4-FFF2-40B4-BE49-F238E27FC236}">
                <a16:creationId xmlns:a16="http://schemas.microsoft.com/office/drawing/2014/main" id="{40488957-2EE5-7C84-111F-372251BEBAE8}"/>
              </a:ext>
            </a:extLst>
          </p:cNvPr>
          <p:cNvPicPr>
            <a:picLocks noChangeAspect="1"/>
          </p:cNvPicPr>
          <p:nvPr/>
        </p:nvPicPr>
        <p:blipFill>
          <a:blip r:embed="rId6"/>
          <a:stretch>
            <a:fillRect/>
          </a:stretch>
        </p:blipFill>
        <p:spPr>
          <a:xfrm>
            <a:off x="5993094" y="2519387"/>
            <a:ext cx="2955515" cy="2939625"/>
          </a:xfrm>
          <a:prstGeom prst="rect">
            <a:avLst/>
          </a:prstGeom>
        </p:spPr>
      </p:pic>
    </p:spTree>
    <p:extLst>
      <p:ext uri="{BB962C8B-B14F-4D97-AF65-F5344CB8AC3E}">
        <p14:creationId xmlns:p14="http://schemas.microsoft.com/office/powerpoint/2010/main" val="2111027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61D1-7246-D335-6D5B-C4D55EFB4165}"/>
              </a:ext>
            </a:extLst>
          </p:cNvPr>
          <p:cNvSpPr>
            <a:spLocks noGrp="1"/>
          </p:cNvSpPr>
          <p:nvPr>
            <p:ph type="title"/>
          </p:nvPr>
        </p:nvSpPr>
        <p:spPr/>
        <p:txBody>
          <a:bodyPr/>
          <a:lstStyle/>
          <a:p>
            <a:r>
              <a:rPr lang="en-US" dirty="0"/>
              <a:t>Review – Quantum Harmonic Oscillator</a:t>
            </a:r>
          </a:p>
        </p:txBody>
      </p:sp>
      <p:pic>
        <p:nvPicPr>
          <p:cNvPr id="6" name="Content Placeholder 5">
            <a:extLst>
              <a:ext uri="{FF2B5EF4-FFF2-40B4-BE49-F238E27FC236}">
                <a16:creationId xmlns:a16="http://schemas.microsoft.com/office/drawing/2014/main" id="{A562B27B-A199-F8A5-3592-8DED5D8B33B3}"/>
              </a:ext>
            </a:extLst>
          </p:cNvPr>
          <p:cNvPicPr>
            <a:picLocks noGrp="1" noChangeAspect="1"/>
          </p:cNvPicPr>
          <p:nvPr>
            <p:ph sz="half" idx="2"/>
          </p:nvPr>
        </p:nvPicPr>
        <p:blipFill>
          <a:blip r:embed="rId2"/>
          <a:stretch>
            <a:fillRect/>
          </a:stretch>
        </p:blipFill>
        <p:spPr>
          <a:xfrm>
            <a:off x="180654" y="1162559"/>
            <a:ext cx="4705056" cy="3189986"/>
          </a:xfrm>
          <a:prstGeom prst="rect">
            <a:avLst/>
          </a:prstGeom>
          <a:ln>
            <a:solidFill>
              <a:schemeClr val="tx1"/>
            </a:solidFill>
          </a:ln>
        </p:spPr>
      </p:pic>
      <p:pic>
        <p:nvPicPr>
          <p:cNvPr id="7" name="Picture 6">
            <a:extLst>
              <a:ext uri="{FF2B5EF4-FFF2-40B4-BE49-F238E27FC236}">
                <a16:creationId xmlns:a16="http://schemas.microsoft.com/office/drawing/2014/main" id="{CEECCA37-A778-D3F2-772E-078A58D99D78}"/>
              </a:ext>
            </a:extLst>
          </p:cNvPr>
          <p:cNvPicPr>
            <a:picLocks noChangeAspect="1"/>
          </p:cNvPicPr>
          <p:nvPr/>
        </p:nvPicPr>
        <p:blipFill>
          <a:blip r:embed="rId3"/>
          <a:stretch>
            <a:fillRect/>
          </a:stretch>
        </p:blipFill>
        <p:spPr>
          <a:xfrm>
            <a:off x="180654" y="4478783"/>
            <a:ext cx="1595541" cy="1800097"/>
          </a:xfrm>
          <a:prstGeom prst="rect">
            <a:avLst/>
          </a:prstGeom>
          <a:ln>
            <a:solidFill>
              <a:schemeClr val="tx1"/>
            </a:solidFill>
          </a:ln>
        </p:spPr>
      </p:pic>
      <p:sp>
        <p:nvSpPr>
          <p:cNvPr id="8" name="TextBox 7">
            <a:extLst>
              <a:ext uri="{FF2B5EF4-FFF2-40B4-BE49-F238E27FC236}">
                <a16:creationId xmlns:a16="http://schemas.microsoft.com/office/drawing/2014/main" id="{12D33FFE-647D-2BAC-DAF4-889B8EB18806}"/>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762356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608D-F371-C8EC-C5C4-006F2B802C6E}"/>
              </a:ext>
            </a:extLst>
          </p:cNvPr>
          <p:cNvSpPr>
            <a:spLocks noGrp="1"/>
          </p:cNvSpPr>
          <p:nvPr>
            <p:ph type="title"/>
          </p:nvPr>
        </p:nvSpPr>
        <p:spPr/>
        <p:txBody>
          <a:bodyPr/>
          <a:lstStyle/>
          <a:p>
            <a:r>
              <a:rPr lang="en-US" dirty="0"/>
              <a:t>Universal Sets of Gates</a:t>
            </a:r>
          </a:p>
        </p:txBody>
      </p:sp>
      <p:sp>
        <p:nvSpPr>
          <p:cNvPr id="3" name="Content Placeholder 2">
            <a:extLst>
              <a:ext uri="{FF2B5EF4-FFF2-40B4-BE49-F238E27FC236}">
                <a16:creationId xmlns:a16="http://schemas.microsoft.com/office/drawing/2014/main" id="{7C5ED34C-E739-9C35-9A52-D6D6C158E76C}"/>
              </a:ext>
            </a:extLst>
          </p:cNvPr>
          <p:cNvSpPr>
            <a:spLocks noGrp="1"/>
          </p:cNvSpPr>
          <p:nvPr>
            <p:ph sz="half" idx="2"/>
          </p:nvPr>
        </p:nvSpPr>
        <p:spPr>
          <a:xfrm>
            <a:off x="180653" y="1173984"/>
            <a:ext cx="8768137" cy="4039147"/>
          </a:xfrm>
        </p:spPr>
        <p:txBody>
          <a:bodyPr/>
          <a:lstStyle/>
          <a:p>
            <a:pPr>
              <a:lnSpc>
                <a:spcPct val="150000"/>
              </a:lnSpc>
            </a:pPr>
            <a:r>
              <a:rPr lang="en-GB" sz="1800" dirty="0">
                <a:effectLst/>
                <a:latin typeface="+mn-lt"/>
                <a:ea typeface="Times New Roman" panose="02020603050405020304" pitchFamily="18" charset="0"/>
              </a:rPr>
              <a:t>Any set of gates S is referred to as a “universal set” if any feasible communication can be achieved in the circuit using solely the gates from the set S. </a:t>
            </a:r>
            <a:endParaRPr lang="en-IN" sz="1800" dirty="0">
              <a:effectLst/>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In classical computing, we have learnt that the NAND Gate (and similarly NOR Gate) itself is a universal set since it can be used to effectively design the other logic gates.</a:t>
            </a:r>
          </a:p>
          <a:p>
            <a:pPr>
              <a:lnSpc>
                <a:spcPct val="150000"/>
              </a:lnSpc>
            </a:pPr>
            <a:r>
              <a:rPr lang="en-GB" sz="1800" dirty="0">
                <a:effectLst/>
                <a:latin typeface="+mn-lt"/>
                <a:ea typeface="Times New Roman" panose="02020603050405020304" pitchFamily="18" charset="0"/>
              </a:rPr>
              <a:t> However, in classical electronics, the number of gates can be limited, while the possible number of gates in Quantum Computing is uncountable. Hence, the ‘universal sets’ known to us either comprise of parameterised gates or can be fair approximations.</a:t>
            </a:r>
            <a:endParaRPr lang="en-IN" sz="1800" dirty="0">
              <a:effectLst/>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We shall look at some well-known families of universal gates used in Quantum Computation. Note that these might not be the most exhaustive gates.</a:t>
            </a:r>
            <a:endParaRPr lang="en-IN" sz="1800" dirty="0">
              <a:effectLst/>
              <a:latin typeface="+mn-lt"/>
              <a:ea typeface="Times New Roman" panose="02020603050405020304" pitchFamily="18" charset="0"/>
            </a:endParaRPr>
          </a:p>
          <a:p>
            <a:pPr marL="0" indent="0">
              <a:buNone/>
            </a:pPr>
            <a:endParaRPr lang="en-US" dirty="0"/>
          </a:p>
        </p:txBody>
      </p:sp>
      <p:sp>
        <p:nvSpPr>
          <p:cNvPr id="4" name="TextBox 3">
            <a:extLst>
              <a:ext uri="{FF2B5EF4-FFF2-40B4-BE49-F238E27FC236}">
                <a16:creationId xmlns:a16="http://schemas.microsoft.com/office/drawing/2014/main" id="{F1C5DA45-04C6-16C0-C387-617E4C872B6F}"/>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Tree>
    <p:extLst>
      <p:ext uri="{BB962C8B-B14F-4D97-AF65-F5344CB8AC3E}">
        <p14:creationId xmlns:p14="http://schemas.microsoft.com/office/powerpoint/2010/main" val="23587551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0C8B-E4D8-4C80-FC72-C03F3E786C0F}"/>
              </a:ext>
            </a:extLst>
          </p:cNvPr>
          <p:cNvSpPr>
            <a:spLocks noGrp="1"/>
          </p:cNvSpPr>
          <p:nvPr>
            <p:ph type="title"/>
          </p:nvPr>
        </p:nvSpPr>
        <p:spPr/>
        <p:txBody>
          <a:bodyPr/>
          <a:lstStyle/>
          <a:p>
            <a:r>
              <a:rPr lang="en-US" dirty="0"/>
              <a:t>Family 1: Rx(</a:t>
            </a:r>
            <a:r>
              <a:rPr lang="el-GR" dirty="0"/>
              <a:t>θ), </a:t>
            </a:r>
            <a:r>
              <a:rPr lang="en-US" dirty="0"/>
              <a:t>Ry(</a:t>
            </a:r>
            <a:r>
              <a:rPr lang="el-GR" dirty="0"/>
              <a:t>θ), </a:t>
            </a:r>
            <a:r>
              <a:rPr lang="en-US" dirty="0"/>
              <a:t>Rz(</a:t>
            </a:r>
            <a:r>
              <a:rPr lang="el-GR" dirty="0"/>
              <a:t>θ), </a:t>
            </a:r>
            <a:r>
              <a:rPr lang="en-US" dirty="0"/>
              <a:t>P(</a:t>
            </a:r>
            <a:r>
              <a:rPr lang="el-GR" dirty="0"/>
              <a:t>φ), </a:t>
            </a:r>
            <a:r>
              <a:rPr lang="en-US" dirty="0"/>
              <a:t>CNOT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418E1F-EF4B-2990-20B0-EFFC7BD6800A}"/>
                  </a:ext>
                </a:extLst>
              </p:cNvPr>
              <p:cNvSpPr>
                <a:spLocks noGrp="1"/>
              </p:cNvSpPr>
              <p:nvPr>
                <p:ph sz="half" idx="2"/>
              </p:nvPr>
            </p:nvSpPr>
            <p:spPr/>
            <p:txBody>
              <a:bodyPr/>
              <a:lstStyle/>
              <a:p>
                <a:r>
                  <a:rPr lang="en-GB" sz="1800" kern="1200" dirty="0">
                    <a:effectLst/>
                    <a:latin typeface="+mn-lt"/>
                    <a:ea typeface="Times New Roman" panose="02020603050405020304" pitchFamily="18" charset="0"/>
                  </a:rPr>
                  <a:t>Here, </a:t>
                </a:r>
                <a:r>
                  <a:rPr lang="en-GB" sz="1800" dirty="0">
                    <a:effectLst/>
                    <a:latin typeface="+mn-lt"/>
                    <a:ea typeface="Times New Roman" panose="02020603050405020304" pitchFamily="18" charset="0"/>
                  </a:rPr>
                  <a:t>R</a:t>
                </a:r>
                <a:r>
                  <a:rPr lang="en-GB" sz="1800" baseline="-25000" dirty="0">
                    <a:effectLst/>
                    <a:latin typeface="+mn-lt"/>
                    <a:ea typeface="Times New Roman" panose="02020603050405020304" pitchFamily="18" charset="0"/>
                  </a:rPr>
                  <a:t>x</a:t>
                </a:r>
                <a:r>
                  <a:rPr lang="en-GB" sz="1800" dirty="0">
                    <a:effectLst/>
                    <a:latin typeface="+mn-lt"/>
                    <a:ea typeface="Times New Roman" panose="02020603050405020304" pitchFamily="18" charset="0"/>
                  </a:rPr>
                  <a:t>(</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R</a:t>
                </a:r>
                <a:r>
                  <a:rPr lang="en-GB" sz="1800" baseline="-25000" dirty="0">
                    <a:effectLst/>
                    <a:latin typeface="+mn-lt"/>
                    <a:ea typeface="Times New Roman" panose="02020603050405020304" pitchFamily="18" charset="0"/>
                  </a:rPr>
                  <a:t>y</a:t>
                </a:r>
                <a:r>
                  <a:rPr lang="en-GB" sz="1800" dirty="0">
                    <a:effectLst/>
                    <a:latin typeface="+mn-lt"/>
                    <a:ea typeface="Times New Roman" panose="02020603050405020304" pitchFamily="18" charset="0"/>
                  </a:rPr>
                  <a:t>(</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and R</a:t>
                </a:r>
                <a:r>
                  <a:rPr lang="en-GB" sz="1800" baseline="-25000" dirty="0">
                    <a:effectLst/>
                    <a:latin typeface="+mn-lt"/>
                    <a:ea typeface="Times New Roman" panose="02020603050405020304" pitchFamily="18" charset="0"/>
                  </a:rPr>
                  <a:t>z</a:t>
                </a:r>
                <a:r>
                  <a:rPr lang="en-GB" sz="1800" dirty="0">
                    <a:effectLst/>
                    <a:latin typeface="+mn-lt"/>
                    <a:ea typeface="Times New Roman" panose="02020603050405020304" pitchFamily="18" charset="0"/>
                  </a:rPr>
                  <a:t>(</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are parametrised gates which refer to the rotation operators about the X,Y and Z axes, while P(</a:t>
                </a:r>
                <a:r>
                  <a:rPr lang="en-GB" sz="1800" dirty="0" err="1">
                    <a:effectLst/>
                    <a:latin typeface="+mn-lt"/>
                    <a:ea typeface="Times New Roman" panose="02020603050405020304" pitchFamily="18" charset="0"/>
                  </a:rPr>
                  <a:t>φ</a:t>
                </a:r>
                <a:r>
                  <a:rPr lang="en-GB" sz="1800" dirty="0">
                    <a:effectLst/>
                    <a:latin typeface="+mn-lt"/>
                    <a:ea typeface="Times New Roman" panose="02020603050405020304" pitchFamily="18" charset="0"/>
                  </a:rPr>
                  <a:t>) refers to the parameterised phase shift gate which changes phase by a factor of </a:t>
                </a:r>
                <a:r>
                  <a:rPr lang="en-GB" sz="1800" dirty="0" err="1">
                    <a:effectLst/>
                    <a:latin typeface="+mn-lt"/>
                    <a:ea typeface="Times New Roman" panose="02020603050405020304" pitchFamily="18" charset="0"/>
                  </a:rPr>
                  <a:t>φ</a:t>
                </a:r>
                <a:r>
                  <a:rPr lang="en-GB" sz="1800" kern="1200" dirty="0">
                    <a:effectLst/>
                    <a:latin typeface="+mn-lt"/>
                    <a:ea typeface="Times New Roman" panose="02020603050405020304" pitchFamily="18" charset="0"/>
                  </a:rPr>
                  <a:t>.</a:t>
                </a:r>
              </a:p>
              <a:p>
                <a:r>
                  <a:rPr lang="en-GB" sz="1800" dirty="0">
                    <a:latin typeface="+mn-lt"/>
                    <a:ea typeface="Times New Roman" panose="02020603050405020304" pitchFamily="18" charset="0"/>
                  </a:rPr>
                  <a:t>M</a:t>
                </a:r>
                <a:r>
                  <a:rPr lang="en-GB" sz="1800" kern="1200" dirty="0">
                    <a:effectLst/>
                    <a:latin typeface="+mn-lt"/>
                    <a:ea typeface="Times New Roman" panose="02020603050405020304" pitchFamily="18" charset="0"/>
                  </a:rPr>
                  <a:t>ost single qubit gates can be expressed as combinations of </a:t>
                </a:r>
                <a:r>
                  <a:rPr lang="en-GB" sz="1800" dirty="0">
                    <a:effectLst/>
                    <a:latin typeface="+mn-lt"/>
                    <a:ea typeface="Times New Roman" panose="02020603050405020304" pitchFamily="18" charset="0"/>
                  </a:rPr>
                  <a:t>R</a:t>
                </a:r>
                <a:r>
                  <a:rPr lang="en-GB" sz="1800" baseline="-25000" dirty="0">
                    <a:effectLst/>
                    <a:latin typeface="+mn-lt"/>
                    <a:ea typeface="Times New Roman" panose="02020603050405020304" pitchFamily="18" charset="0"/>
                  </a:rPr>
                  <a:t>x</a:t>
                </a:r>
                <a:r>
                  <a:rPr lang="en-GB" sz="1800" dirty="0">
                    <a:effectLst/>
                    <a:latin typeface="+mn-lt"/>
                    <a:ea typeface="Times New Roman" panose="02020603050405020304" pitchFamily="18" charset="0"/>
                  </a:rPr>
                  <a:t>, R</a:t>
                </a:r>
                <a:r>
                  <a:rPr lang="en-GB" sz="1800" baseline="-25000" dirty="0">
                    <a:effectLst/>
                    <a:latin typeface="+mn-lt"/>
                    <a:ea typeface="Times New Roman" panose="02020603050405020304" pitchFamily="18" charset="0"/>
                  </a:rPr>
                  <a:t>y </a:t>
                </a:r>
                <a:r>
                  <a:rPr lang="en-GB" sz="1800" kern="1200" dirty="0">
                    <a:effectLst/>
                    <a:latin typeface="+mn-lt"/>
                    <a:ea typeface="Times New Roman" panose="02020603050405020304" pitchFamily="18" charset="0"/>
                  </a:rPr>
                  <a:t>and </a:t>
                </a:r>
                <a:r>
                  <a:rPr lang="en-GB" sz="1800" dirty="0">
                    <a:effectLst/>
                    <a:latin typeface="+mn-lt"/>
                    <a:ea typeface="Times New Roman" panose="02020603050405020304" pitchFamily="18" charset="0"/>
                  </a:rPr>
                  <a:t>R</a:t>
                </a:r>
                <a:r>
                  <a:rPr lang="en-GB" sz="1800" baseline="-25000" dirty="0">
                    <a:effectLst/>
                    <a:latin typeface="+mn-lt"/>
                    <a:ea typeface="Times New Roman" panose="02020603050405020304" pitchFamily="18" charset="0"/>
                  </a:rPr>
                  <a:t>z  </a:t>
                </a:r>
                <a:r>
                  <a:rPr lang="en-GB" sz="1800" kern="1200" dirty="0">
                    <a:effectLst/>
                    <a:latin typeface="+mn-lt"/>
                    <a:ea typeface="Times New Roman" panose="02020603050405020304" pitchFamily="18" charset="0"/>
                  </a:rPr>
                  <a:t>gates as they are basically just rotations. Hence, this set already encompasses a wide variety of gates, including all the single-qubit gates mentioned</a:t>
                </a:r>
                <a:r>
                  <a:rPr lang="en-GB" sz="1800" dirty="0">
                    <a:latin typeface="+mn-lt"/>
                    <a:ea typeface="Times New Roman" panose="02020603050405020304" pitchFamily="18" charset="0"/>
                  </a:rPr>
                  <a:t> before.</a:t>
                </a:r>
              </a:p>
              <a:p>
                <a:r>
                  <a:rPr lang="en-GB" sz="1800" kern="1200" dirty="0">
                    <a:effectLst/>
                    <a:latin typeface="+mn-lt"/>
                    <a:ea typeface="Times New Roman" panose="02020603050405020304" pitchFamily="18" charset="0"/>
                  </a:rPr>
                  <a:t>The addition of the C-NOT gate in this set allows for interaction in two-qubit systems. We already know that the C-Z gate can be built using a C-NOT and H gate using the </a:t>
                </a:r>
                <a:r>
                  <a:rPr lang="en-GB" sz="1800" kern="1200" dirty="0" err="1">
                    <a:effectLst/>
                    <a:latin typeface="+mn-lt"/>
                    <a:ea typeface="Times New Roman" panose="02020603050405020304" pitchFamily="18" charset="0"/>
                  </a:rPr>
                  <a:t>identiy</a:t>
                </a:r>
                <a:r>
                  <a:rPr lang="en-GB" sz="1800" kern="1200" dirty="0">
                    <a:effectLst/>
                    <a:latin typeface="+mn-lt"/>
                    <a:ea typeface="Times New Roman" panose="02020603050405020304" pitchFamily="18" charset="0"/>
                  </a:rPr>
                  <a:t> Z = HXH. Here, we can decompose the H gate in terms of the rotation gates as </a:t>
                </a:r>
                <a14:m>
                  <m:oMath xmlns:m="http://schemas.openxmlformats.org/officeDocument/2006/math">
                    <m:sSub>
                      <m:sSubPr>
                        <m:ctrlPr>
                          <a:rPr lang="en-IN" sz="1800" i="1">
                            <a:effectLst/>
                            <a:latin typeface="+mn-lt"/>
                            <a:ea typeface="Times New Roman" panose="02020603050405020304" pitchFamily="18" charset="0"/>
                          </a:rPr>
                        </m:ctrlPr>
                      </m:sSubPr>
                      <m:e>
                        <m:r>
                          <a:rPr lang="en-GB" sz="1800" i="1">
                            <a:effectLst/>
                            <a:latin typeface="+mn-lt"/>
                            <a:ea typeface="Times New Roman" panose="02020603050405020304" pitchFamily="18" charset="0"/>
                          </a:rPr>
                          <m:t>𝑅</m:t>
                        </m:r>
                      </m:e>
                      <m:sub>
                        <m:r>
                          <a:rPr lang="en-GB" sz="1800" i="1">
                            <a:effectLst/>
                            <a:latin typeface="+mn-lt"/>
                            <a:ea typeface="Times New Roman" panose="02020603050405020304" pitchFamily="18" charset="0"/>
                          </a:rPr>
                          <m:t>𝑥</m:t>
                        </m:r>
                      </m:sub>
                    </m:sSub>
                    <m:d>
                      <m:dPr>
                        <m:ctrlPr>
                          <a:rPr lang="en-IN" sz="1800" i="1">
                            <a:effectLst/>
                            <a:latin typeface="+mn-lt"/>
                            <a:ea typeface="Times New Roman" panose="02020603050405020304" pitchFamily="18" charset="0"/>
                          </a:rPr>
                        </m:ctrlPr>
                      </m:dPr>
                      <m:e>
                        <m:r>
                          <m:rPr>
                            <m:sty m:val="p"/>
                          </m:rPr>
                          <a:rPr lang="en-GB" sz="1800">
                            <a:effectLst/>
                            <a:latin typeface="+mn-lt"/>
                            <a:ea typeface="Times New Roman" panose="02020603050405020304" pitchFamily="18" charset="0"/>
                          </a:rPr>
                          <m:t>π</m:t>
                        </m:r>
                      </m:e>
                    </m:d>
                    <m:sSub>
                      <m:sSubPr>
                        <m:ctrlPr>
                          <a:rPr lang="en-IN" sz="1800" i="1">
                            <a:effectLst/>
                            <a:latin typeface="+mn-lt"/>
                            <a:ea typeface="Times New Roman" panose="02020603050405020304" pitchFamily="18" charset="0"/>
                          </a:rPr>
                        </m:ctrlPr>
                      </m:sSubPr>
                      <m:e>
                        <m:r>
                          <a:rPr lang="en-GB" sz="1800" i="1">
                            <a:effectLst/>
                            <a:latin typeface="+mn-lt"/>
                            <a:ea typeface="Times New Roman" panose="02020603050405020304" pitchFamily="18" charset="0"/>
                          </a:rPr>
                          <m:t>𝑅</m:t>
                        </m:r>
                      </m:e>
                      <m:sub>
                        <m:r>
                          <a:rPr lang="en-GB" sz="1800" i="1">
                            <a:effectLst/>
                            <a:latin typeface="+mn-lt"/>
                            <a:ea typeface="Times New Roman" panose="02020603050405020304" pitchFamily="18" charset="0"/>
                          </a:rPr>
                          <m:t>𝑦</m:t>
                        </m:r>
                      </m:sub>
                    </m:sSub>
                    <m:d>
                      <m:dPr>
                        <m:ctrlPr>
                          <a:rPr lang="en-IN" sz="1800" i="1">
                            <a:effectLst/>
                            <a:latin typeface="+mn-lt"/>
                            <a:ea typeface="Times New Roman" panose="02020603050405020304" pitchFamily="18" charset="0"/>
                          </a:rPr>
                        </m:ctrlPr>
                      </m:dPr>
                      <m:e>
                        <m:f>
                          <m:fPr>
                            <m:ctrlPr>
                              <a:rPr lang="en-IN" sz="1800" i="1">
                                <a:effectLst/>
                                <a:latin typeface="+mn-lt"/>
                                <a:ea typeface="Times New Roman" panose="02020603050405020304" pitchFamily="18" charset="0"/>
                              </a:rPr>
                            </m:ctrlPr>
                          </m:fPr>
                          <m:num>
                            <m:r>
                              <m:rPr>
                                <m:sty m:val="p"/>
                              </m:rPr>
                              <a:rPr lang="en-GB" sz="1800">
                                <a:effectLst/>
                                <a:latin typeface="+mn-lt"/>
                                <a:ea typeface="Times New Roman" panose="02020603050405020304" pitchFamily="18" charset="0"/>
                              </a:rPr>
                              <m:t>π</m:t>
                            </m:r>
                          </m:num>
                          <m:den>
                            <m:r>
                              <a:rPr lang="en-GB" sz="1800">
                                <a:effectLst/>
                                <a:latin typeface="+mn-lt"/>
                                <a:ea typeface="Times New Roman" panose="02020603050405020304" pitchFamily="18" charset="0"/>
                              </a:rPr>
                              <m:t>2</m:t>
                            </m:r>
                          </m:den>
                        </m:f>
                      </m:e>
                    </m:d>
                  </m:oMath>
                </a14:m>
                <a:r>
                  <a:rPr lang="en-GB" sz="1800" dirty="0">
                    <a:effectLst/>
                    <a:latin typeface="+mn-lt"/>
                    <a:ea typeface="Times New Roman" panose="02020603050405020304" pitchFamily="18" charset="0"/>
                  </a:rPr>
                  <a:t>, and hence the CZ gate can be implemented using this. Similarly, we can attempt to create controlled-unitary type gates as well. We have also seen gates like SWAP being implemented using 3 C-NOT gates. </a:t>
                </a:r>
                <a:endParaRPr lang="en-IN" sz="1800" dirty="0">
                  <a:effectLst/>
                  <a:latin typeface="+mn-lt"/>
                  <a:ea typeface="Times New Roman" panose="02020603050405020304" pitchFamily="18" charset="0"/>
                </a:endParaRPr>
              </a:p>
              <a:p>
                <a:r>
                  <a:rPr lang="en-GB" sz="1800" dirty="0">
                    <a:latin typeface="+mn-lt"/>
                  </a:rPr>
                  <a:t>We can also implement the Toffoli Gate as well using these gates but it would become too complicated. We shall see a Toffoli Gate Decomposition later on.</a:t>
                </a:r>
                <a:endParaRPr lang="en-US" dirty="0">
                  <a:latin typeface="+mn-lt"/>
                </a:endParaRPr>
              </a:p>
            </p:txBody>
          </p:sp>
        </mc:Choice>
        <mc:Fallback>
          <p:sp>
            <p:nvSpPr>
              <p:cNvPr id="3" name="Content Placeholder 2">
                <a:extLst>
                  <a:ext uri="{FF2B5EF4-FFF2-40B4-BE49-F238E27FC236}">
                    <a16:creationId xmlns:a16="http://schemas.microsoft.com/office/drawing/2014/main" id="{65418E1F-EF4B-2990-20B0-EFFC7BD6800A}"/>
                  </a:ext>
                </a:extLst>
              </p:cNvPr>
              <p:cNvSpPr>
                <a:spLocks noGrp="1" noRot="1" noChangeAspect="1" noMove="1" noResize="1" noEditPoints="1" noAdjustHandles="1" noChangeArrowheads="1" noChangeShapeType="1" noTextEdit="1"/>
              </p:cNvSpPr>
              <p:nvPr>
                <p:ph sz="half" idx="2"/>
              </p:nvPr>
            </p:nvSpPr>
            <p:spPr>
              <a:blipFill>
                <a:blip r:embed="rId2"/>
                <a:stretch>
                  <a:fillRect l="-434" t="-485" r="-11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9137D50-F8CF-8269-BC10-F8B9D5F495CE}"/>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Tree>
    <p:extLst>
      <p:ext uri="{BB962C8B-B14F-4D97-AF65-F5344CB8AC3E}">
        <p14:creationId xmlns:p14="http://schemas.microsoft.com/office/powerpoint/2010/main" val="1075476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951E-4A24-A4B3-468D-8246079B2338}"/>
              </a:ext>
            </a:extLst>
          </p:cNvPr>
          <p:cNvSpPr>
            <a:spLocks noGrp="1"/>
          </p:cNvSpPr>
          <p:nvPr>
            <p:ph type="title"/>
          </p:nvPr>
        </p:nvSpPr>
        <p:spPr/>
        <p:txBody>
          <a:bodyPr/>
          <a:lstStyle/>
          <a:p>
            <a:r>
              <a:rPr lang="en-US" dirty="0"/>
              <a:t>Family 2: Toffoli (CCX), H</a:t>
            </a:r>
          </a:p>
        </p:txBody>
      </p:sp>
      <p:sp>
        <p:nvSpPr>
          <p:cNvPr id="3" name="Content Placeholder 2">
            <a:extLst>
              <a:ext uri="{FF2B5EF4-FFF2-40B4-BE49-F238E27FC236}">
                <a16:creationId xmlns:a16="http://schemas.microsoft.com/office/drawing/2014/main" id="{9D300826-FB18-DBD4-039F-8947DC35244F}"/>
              </a:ext>
            </a:extLst>
          </p:cNvPr>
          <p:cNvSpPr>
            <a:spLocks noGrp="1"/>
          </p:cNvSpPr>
          <p:nvPr>
            <p:ph sz="half" idx="2"/>
          </p:nvPr>
        </p:nvSpPr>
        <p:spPr>
          <a:xfrm>
            <a:off x="180653" y="1173984"/>
            <a:ext cx="8768137" cy="1211864"/>
          </a:xfrm>
        </p:spPr>
        <p:txBody>
          <a:bodyPr/>
          <a:lstStyle/>
          <a:p>
            <a:r>
              <a:rPr lang="en-GB" sz="1800" dirty="0">
                <a:effectLst/>
                <a:latin typeface="+mn-lt"/>
                <a:ea typeface="Times New Roman" panose="02020603050405020304" pitchFamily="18" charset="0"/>
              </a:rPr>
              <a:t>The Toffoli Gate, also dubbed as the CCX gate is of great importance since by itself it can act as a universal set which encompasses all classical computations. If we wish to implement classical analogues of logic gates, then the Toffoli Gate (in addition to some auxiliary qubits in ‘0’ and ‘1’ states) by itself is self sufficient. </a:t>
            </a:r>
            <a:endParaRPr lang="en-US" dirty="0">
              <a:latin typeface="+mn-lt"/>
            </a:endParaRPr>
          </a:p>
        </p:txBody>
      </p:sp>
      <p:graphicFrame>
        <p:nvGraphicFramePr>
          <p:cNvPr id="4" name="Diagram 3">
            <a:extLst>
              <a:ext uri="{FF2B5EF4-FFF2-40B4-BE49-F238E27FC236}">
                <a16:creationId xmlns:a16="http://schemas.microsoft.com/office/drawing/2014/main" id="{8E2EC64A-B278-FAED-D5C8-DA3E10DACFAB}"/>
              </a:ext>
            </a:extLst>
          </p:cNvPr>
          <p:cNvGraphicFramePr/>
          <p:nvPr>
            <p:extLst>
              <p:ext uri="{D42A27DB-BD31-4B8C-83A1-F6EECF244321}">
                <p14:modId xmlns:p14="http://schemas.microsoft.com/office/powerpoint/2010/main" val="811846089"/>
              </p:ext>
            </p:extLst>
          </p:nvPr>
        </p:nvGraphicFramePr>
        <p:xfrm>
          <a:off x="884997" y="2385848"/>
          <a:ext cx="7029293" cy="3647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14BAB09-2BF5-C45B-F79C-E7EF4914F084}"/>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6" name="TextBox 5">
            <a:hlinkClick r:id="rId7" action="ppaction://hlinksldjump"/>
            <a:extLst>
              <a:ext uri="{FF2B5EF4-FFF2-40B4-BE49-F238E27FC236}">
                <a16:creationId xmlns:a16="http://schemas.microsoft.com/office/drawing/2014/main" id="{24101CA3-D6EF-8194-69DA-72338A94C1E6}"/>
              </a:ext>
            </a:extLst>
          </p:cNvPr>
          <p:cNvSpPr txBox="1"/>
          <p:nvPr/>
        </p:nvSpPr>
        <p:spPr>
          <a:xfrm>
            <a:off x="0" y="6231065"/>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295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FA7A-A27B-DDDD-0A0B-DA59D9E87A0F}"/>
              </a:ext>
            </a:extLst>
          </p:cNvPr>
          <p:cNvSpPr>
            <a:spLocks noGrp="1"/>
          </p:cNvSpPr>
          <p:nvPr>
            <p:ph type="title"/>
          </p:nvPr>
        </p:nvSpPr>
        <p:spPr/>
        <p:txBody>
          <a:bodyPr/>
          <a:lstStyle/>
          <a:p>
            <a:r>
              <a:rPr lang="en-US" dirty="0"/>
              <a:t>Family 2: Toffoli (CCX), H</a:t>
            </a:r>
          </a:p>
        </p:txBody>
      </p:sp>
      <p:sp>
        <p:nvSpPr>
          <p:cNvPr id="3" name="Content Placeholder 2">
            <a:extLst>
              <a:ext uri="{FF2B5EF4-FFF2-40B4-BE49-F238E27FC236}">
                <a16:creationId xmlns:a16="http://schemas.microsoft.com/office/drawing/2014/main" id="{2324EC6A-82B8-EFBA-B037-91DBD255866E}"/>
              </a:ext>
            </a:extLst>
          </p:cNvPr>
          <p:cNvSpPr>
            <a:spLocks noGrp="1"/>
          </p:cNvSpPr>
          <p:nvPr>
            <p:ph sz="half" idx="2"/>
          </p:nvPr>
        </p:nvSpPr>
        <p:spPr>
          <a:xfrm>
            <a:off x="180653" y="1173984"/>
            <a:ext cx="8768137" cy="1558706"/>
          </a:xfrm>
        </p:spPr>
        <p:txBody>
          <a:bodyPr/>
          <a:lstStyle/>
          <a:p>
            <a:r>
              <a:rPr lang="en-GB" sz="1800" kern="1200" dirty="0">
                <a:effectLst/>
                <a:latin typeface="+mn-lt"/>
                <a:ea typeface="Times New Roman" panose="02020603050405020304" pitchFamily="18" charset="0"/>
              </a:rPr>
              <a:t>The addition of the H gate to this set would allow us to play with the phase of qubits as well. </a:t>
            </a:r>
          </a:p>
          <a:p>
            <a:r>
              <a:rPr lang="en-GB" sz="1800" kern="1200" dirty="0">
                <a:effectLst/>
                <a:latin typeface="+mn-lt"/>
                <a:ea typeface="Times New Roman" panose="02020603050405020304" pitchFamily="18" charset="0"/>
              </a:rPr>
              <a:t>We can implement the Z gate using the identity Z=HXH and also use the H gate to generate superpositions as and when needed. Using these, we can also construct the CZ gate and other important gates. </a:t>
            </a:r>
          </a:p>
          <a:p>
            <a:endParaRPr lang="en-GB" sz="1800" dirty="0">
              <a:latin typeface="+mn-lt"/>
              <a:ea typeface="Times New Roman" panose="02020603050405020304" pitchFamily="18" charset="0"/>
            </a:endParaRPr>
          </a:p>
          <a:p>
            <a:endParaRPr lang="en-GB" sz="1800" kern="12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kern="12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kern="12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r>
              <a:rPr lang="en-GB" sz="1800" kern="1200" dirty="0">
                <a:effectLst/>
                <a:latin typeface="+mn-lt"/>
                <a:ea typeface="Times New Roman" panose="02020603050405020304" pitchFamily="18" charset="0"/>
              </a:rPr>
              <a:t>Hence, this set of gates can be used for a much wider variety of purposes. This however, does not encompass gates such as the S and T gates which are non-reversible fixed-angle gates, which is the main limitation of this set of gates. </a:t>
            </a: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pPr marL="0" indent="0">
              <a:buNone/>
            </a:pPr>
            <a:endParaRPr lang="en-GB" sz="1800" dirty="0">
              <a:latin typeface="+mn-lt"/>
              <a:ea typeface="Times New Roman" panose="02020603050405020304" pitchFamily="18" charset="0"/>
            </a:endParaRPr>
          </a:p>
          <a:p>
            <a:pPr marL="0" indent="0">
              <a:buNone/>
            </a:pPr>
            <a:endParaRPr lang="en-IN" sz="1800" dirty="0">
              <a:effectLst/>
              <a:latin typeface="+mn-lt"/>
              <a:ea typeface="Times New Roman" panose="02020603050405020304" pitchFamily="18" charset="0"/>
            </a:endParaRPr>
          </a:p>
          <a:p>
            <a:endParaRPr lang="en-US" dirty="0">
              <a:latin typeface="+mn-lt"/>
            </a:endParaRPr>
          </a:p>
        </p:txBody>
      </p:sp>
      <p:graphicFrame>
        <p:nvGraphicFramePr>
          <p:cNvPr id="5" name="Diagram 4">
            <a:extLst>
              <a:ext uri="{FF2B5EF4-FFF2-40B4-BE49-F238E27FC236}">
                <a16:creationId xmlns:a16="http://schemas.microsoft.com/office/drawing/2014/main" id="{5655F71E-B665-4847-2F6D-617E0CFE295A}"/>
              </a:ext>
            </a:extLst>
          </p:cNvPr>
          <p:cNvGraphicFramePr/>
          <p:nvPr>
            <p:extLst>
              <p:ext uri="{D42A27DB-BD31-4B8C-83A1-F6EECF244321}">
                <p14:modId xmlns:p14="http://schemas.microsoft.com/office/powerpoint/2010/main" val="3337306763"/>
              </p:ext>
            </p:extLst>
          </p:nvPr>
        </p:nvGraphicFramePr>
        <p:xfrm>
          <a:off x="884996" y="2732690"/>
          <a:ext cx="7123887" cy="1965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37BE361-5F03-3C8C-B984-8ADE52BE1F4B}"/>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7" name="TextBox 6">
            <a:hlinkClick r:id="rId7" action="ppaction://hlinksldjump"/>
            <a:extLst>
              <a:ext uri="{FF2B5EF4-FFF2-40B4-BE49-F238E27FC236}">
                <a16:creationId xmlns:a16="http://schemas.microsoft.com/office/drawing/2014/main" id="{8AC6940E-720E-2963-61BD-52AFD2D8E5A4}"/>
              </a:ext>
            </a:extLst>
          </p:cNvPr>
          <p:cNvSpPr txBox="1"/>
          <p:nvPr/>
        </p:nvSpPr>
        <p:spPr>
          <a:xfrm>
            <a:off x="0" y="6231065"/>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71023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4476-1898-0D03-B3E1-74597A8E986C}"/>
              </a:ext>
            </a:extLst>
          </p:cNvPr>
          <p:cNvSpPr>
            <a:spLocks noGrp="1"/>
          </p:cNvSpPr>
          <p:nvPr>
            <p:ph type="title"/>
          </p:nvPr>
        </p:nvSpPr>
        <p:spPr/>
        <p:txBody>
          <a:bodyPr/>
          <a:lstStyle/>
          <a:p>
            <a:r>
              <a:rPr lang="en-US" dirty="0"/>
              <a:t>Family 2: Toffoli (CCX), 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DAD961-21CB-8514-5053-3B59390781F6}"/>
                  </a:ext>
                </a:extLst>
              </p:cNvPr>
              <p:cNvSpPr>
                <a:spLocks noGrp="1"/>
              </p:cNvSpPr>
              <p:nvPr>
                <p:ph sz="half" idx="2"/>
              </p:nvPr>
            </p:nvSpPr>
            <p:spPr/>
            <p:txBody>
              <a:bodyPr/>
              <a:lstStyle/>
              <a:p>
                <a:r>
                  <a:rPr lang="en-GB" sz="2000" dirty="0">
                    <a:latin typeface="+mn-lt"/>
                  </a:rPr>
                  <a:t>The Toffoli Gate can also be used to implement an n-controlled generalized Toffoli Gate. This requires an additional auxiliary qubit in state </a:t>
                </a:r>
                <a14:m>
                  <m:oMath xmlns:m="http://schemas.openxmlformats.org/officeDocument/2006/math">
                    <m:d>
                      <m:dPr>
                        <m:begChr m:val="|"/>
                        <m:endChr m:val=""/>
                        <m:ctrlPr>
                          <a:rPr lang="en-IN" sz="2000" i="1" kern="1200" smtClean="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r>
                              <a:rPr lang="en-GB" sz="2000" i="1">
                                <a:effectLst/>
                                <a:latin typeface="+mn-lt"/>
                                <a:ea typeface="Times New Roman" panose="02020603050405020304" pitchFamily="18" charset="0"/>
                              </a:rPr>
                              <m:t>0</m:t>
                            </m:r>
                          </m:e>
                        </m:d>
                      </m:e>
                    </m:d>
                  </m:oMath>
                </a14:m>
                <a:r>
                  <a:rPr lang="en-GB" sz="2000" dirty="0">
                    <a:latin typeface="+mn-lt"/>
                  </a:rPr>
                  <a:t> for each additional control qubit.</a:t>
                </a: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r>
                  <a:rPr lang="en-GB" sz="2000" kern="1200" dirty="0">
                    <a:effectLst/>
                    <a:latin typeface="+mn-lt"/>
                    <a:ea typeface="Times New Roman" panose="02020603050405020304" pitchFamily="18" charset="0"/>
                  </a:rPr>
                  <a:t>Here, the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a:effectLst/>
                                    <a:latin typeface="+mn-lt"/>
                                    <a:ea typeface="Times New Roman" panose="02020603050405020304" pitchFamily="18" charset="0"/>
                                  </a:rPr>
                                </m:ctrlPr>
                              </m:sSubPr>
                              <m:e>
                                <m:r>
                                  <a:rPr lang="en-GB" sz="2000" i="1">
                                    <a:effectLst/>
                                    <a:latin typeface="+mn-lt"/>
                                    <a:ea typeface="Times New Roman" panose="02020603050405020304" pitchFamily="18" charset="0"/>
                                  </a:rPr>
                                  <m:t>𝑐</m:t>
                                </m:r>
                              </m:e>
                              <m:sub>
                                <m:r>
                                  <a:rPr lang="en-GB" sz="2000" i="1">
                                    <a:effectLst/>
                                    <a:latin typeface="+mn-lt"/>
                                    <a:ea typeface="Times New Roman" panose="02020603050405020304" pitchFamily="18" charset="0"/>
                                  </a:rPr>
                                  <m:t>1</m:t>
                                </m:r>
                              </m:sub>
                            </m:sSub>
                          </m:e>
                        </m:d>
                      </m:e>
                    </m:d>
                  </m:oMath>
                </a14:m>
                <a:r>
                  <a:rPr lang="en-GB" sz="2000" kern="1200" dirty="0">
                    <a:effectLst/>
                    <a:latin typeface="+mn-lt"/>
                    <a:ea typeface="Times New Roman" panose="02020603050405020304" pitchFamily="18" charset="0"/>
                  </a:rPr>
                  <a:t>,</a:t>
                </a:r>
                <a:r>
                  <a:rPr lang="en-GB" sz="2000" i="1" kern="1200" dirty="0">
                    <a:effectLst/>
                    <a:latin typeface="+mn-lt"/>
                    <a:ea typeface="SimSun" panose="02010600030101010101" pitchFamily="2" charset="-122"/>
                    <a:cs typeface="Times New Roman" panose="02020603050405020304" pitchFamily="18" charset="0"/>
                  </a:rPr>
                  <a:t>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a:effectLst/>
                                    <a:latin typeface="+mn-lt"/>
                                    <a:ea typeface="Times New Roman" panose="02020603050405020304" pitchFamily="18" charset="0"/>
                                  </a:rPr>
                                </m:ctrlPr>
                              </m:sSubPr>
                              <m:e>
                                <m:r>
                                  <a:rPr lang="en-GB" sz="2000" i="1">
                                    <a:effectLst/>
                                    <a:latin typeface="+mn-lt"/>
                                    <a:ea typeface="Times New Roman" panose="02020603050405020304" pitchFamily="18" charset="0"/>
                                  </a:rPr>
                                  <m:t>𝑐</m:t>
                                </m:r>
                              </m:e>
                              <m:sub>
                                <m:r>
                                  <a:rPr lang="en-GB" sz="2000" i="1">
                                    <a:effectLst/>
                                    <a:latin typeface="+mn-lt"/>
                                    <a:ea typeface="Times New Roman" panose="02020603050405020304" pitchFamily="18" charset="0"/>
                                  </a:rPr>
                                  <m:t>2</m:t>
                                </m:r>
                              </m:sub>
                            </m:sSub>
                          </m:e>
                        </m:d>
                      </m:e>
                    </m:d>
                  </m:oMath>
                </a14:m>
                <a:r>
                  <a:rPr lang="en-GB" sz="2000" kern="1200" dirty="0">
                    <a:effectLst/>
                    <a:latin typeface="+mn-lt"/>
                    <a:ea typeface="SimSun" panose="02010600030101010101" pitchFamily="2" charset="-122"/>
                    <a:cs typeface="Times New Roman" panose="02020603050405020304" pitchFamily="18" charset="0"/>
                  </a:rPr>
                  <a:t>,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a:effectLst/>
                                    <a:latin typeface="+mn-lt"/>
                                    <a:ea typeface="Times New Roman" panose="02020603050405020304" pitchFamily="18" charset="0"/>
                                  </a:rPr>
                                </m:ctrlPr>
                              </m:sSubPr>
                              <m:e>
                                <m:r>
                                  <a:rPr lang="en-GB" sz="2000" i="1">
                                    <a:effectLst/>
                                    <a:latin typeface="+mn-lt"/>
                                    <a:ea typeface="Times New Roman" panose="02020603050405020304" pitchFamily="18" charset="0"/>
                                  </a:rPr>
                                  <m:t>𝑐</m:t>
                                </m:r>
                              </m:e>
                              <m:sub>
                                <m:r>
                                  <a:rPr lang="en-GB" sz="2000" i="1">
                                    <a:effectLst/>
                                    <a:latin typeface="+mn-lt"/>
                                    <a:ea typeface="Times New Roman" panose="02020603050405020304" pitchFamily="18" charset="0"/>
                                  </a:rPr>
                                  <m:t>3</m:t>
                                </m:r>
                              </m:sub>
                            </m:sSub>
                          </m:e>
                        </m:d>
                      </m:e>
                    </m:d>
                  </m:oMath>
                </a14:m>
                <a:r>
                  <a:rPr lang="en-GB" sz="2000" kern="1200" dirty="0">
                    <a:effectLst/>
                    <a:latin typeface="+mn-lt"/>
                    <a:ea typeface="SimSun" panose="02010600030101010101" pitchFamily="2" charset="-122"/>
                    <a:cs typeface="Times New Roman" panose="02020603050405020304" pitchFamily="18" charset="0"/>
                  </a:rPr>
                  <a:t> qubits are the control qubits and the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r>
                              <a:rPr lang="en-GB" sz="2000" i="1">
                                <a:effectLst/>
                                <a:latin typeface="+mn-lt"/>
                                <a:ea typeface="Times New Roman" panose="02020603050405020304" pitchFamily="18" charset="0"/>
                              </a:rPr>
                              <m:t>𝑡</m:t>
                            </m:r>
                          </m:e>
                        </m:d>
                      </m:e>
                    </m:d>
                  </m:oMath>
                </a14:m>
                <a:r>
                  <a:rPr lang="en-GB" sz="2000" kern="1200" dirty="0">
                    <a:effectLst/>
                    <a:latin typeface="+mn-lt"/>
                    <a:ea typeface="SimSun" panose="02010600030101010101" pitchFamily="2" charset="-122"/>
                    <a:cs typeface="Times New Roman" panose="02020603050405020304" pitchFamily="18" charset="0"/>
                  </a:rPr>
                  <a:t> represents the target qubit. </a:t>
                </a:r>
                <a:endParaRPr lang="en-IN" sz="2000" dirty="0">
                  <a:effectLst/>
                  <a:latin typeface="+mn-lt"/>
                  <a:ea typeface="Times New Roman" panose="02020603050405020304" pitchFamily="18" charset="0"/>
                </a:endParaRPr>
              </a:p>
              <a:p>
                <a:pPr marL="0" indent="0">
                  <a:buNone/>
                </a:pPr>
                <a:endParaRPr lang="en-GB" sz="2000" dirty="0">
                  <a:latin typeface="+mn-lt"/>
                </a:endParaRPr>
              </a:p>
              <a:p>
                <a:endParaRPr lang="en-GB" sz="2000" dirty="0">
                  <a:latin typeface="+mn-lt"/>
                </a:endParaRPr>
              </a:p>
              <a:p>
                <a:endParaRPr lang="en-GB" sz="2000" dirty="0">
                  <a:latin typeface="+mn-lt"/>
                </a:endParaRPr>
              </a:p>
            </p:txBody>
          </p:sp>
        </mc:Choice>
        <mc:Fallback>
          <p:sp>
            <p:nvSpPr>
              <p:cNvPr id="3" name="Content Placeholder 2">
                <a:extLst>
                  <a:ext uri="{FF2B5EF4-FFF2-40B4-BE49-F238E27FC236}">
                    <a16:creationId xmlns:a16="http://schemas.microsoft.com/office/drawing/2014/main" id="{89DAD961-21CB-8514-5053-3B59390781F6}"/>
                  </a:ext>
                </a:extLst>
              </p:cNvPr>
              <p:cNvSpPr>
                <a:spLocks noGrp="1" noRot="1" noChangeAspect="1" noMove="1" noResize="1" noEditPoints="1" noAdjustHandles="1" noChangeArrowheads="1" noChangeShapeType="1" noTextEdit="1"/>
              </p:cNvSpPr>
              <p:nvPr>
                <p:ph sz="half" idx="2"/>
              </p:nvPr>
            </p:nvSpPr>
            <p:spPr>
              <a:blipFill>
                <a:blip r:embed="rId2"/>
                <a:stretch>
                  <a:fillRect l="-579" t="-3155" r="-724"/>
                </a:stretch>
              </a:blipFill>
            </p:spPr>
            <p:txBody>
              <a:bodyPr/>
              <a:lstStyle/>
              <a:p>
                <a:r>
                  <a:rPr lang="en-US">
                    <a:noFill/>
                  </a:rPr>
                  <a:t> </a:t>
                </a:r>
              </a:p>
            </p:txBody>
          </p:sp>
        </mc:Fallback>
      </mc:AlternateContent>
      <p:pic>
        <p:nvPicPr>
          <p:cNvPr id="4" name="Picture 3" descr="A picture containing screenshot, diagram, line, text&#10;&#10;Description automatically generated">
            <a:extLst>
              <a:ext uri="{FF2B5EF4-FFF2-40B4-BE49-F238E27FC236}">
                <a16:creationId xmlns:a16="http://schemas.microsoft.com/office/drawing/2014/main" id="{73982006-BBC0-7CA2-E756-8FD741F3D82A}"/>
              </a:ext>
            </a:extLst>
          </p:cNvPr>
          <p:cNvPicPr>
            <a:picLocks noChangeAspect="1"/>
          </p:cNvPicPr>
          <p:nvPr/>
        </p:nvPicPr>
        <p:blipFill>
          <a:blip r:embed="rId3"/>
          <a:stretch>
            <a:fillRect/>
          </a:stretch>
        </p:blipFill>
        <p:spPr>
          <a:xfrm>
            <a:off x="589915" y="2211597"/>
            <a:ext cx="1960002" cy="2100912"/>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D6C90093-A399-649B-3C2B-D1602E655093}"/>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6" name="TextBox 5">
            <a:hlinkClick r:id="rId4" action="ppaction://hlinksldjump"/>
            <a:extLst>
              <a:ext uri="{FF2B5EF4-FFF2-40B4-BE49-F238E27FC236}">
                <a16:creationId xmlns:a16="http://schemas.microsoft.com/office/drawing/2014/main" id="{4F87AC36-C74F-EB27-7250-5B1399D2F518}"/>
              </a:ext>
            </a:extLst>
          </p:cNvPr>
          <p:cNvSpPr txBox="1"/>
          <p:nvPr/>
        </p:nvSpPr>
        <p:spPr>
          <a:xfrm>
            <a:off x="0" y="6231065"/>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14434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8E9E-A74F-36EE-44D3-DC5E722FAE29}"/>
              </a:ext>
            </a:extLst>
          </p:cNvPr>
          <p:cNvSpPr>
            <a:spLocks noGrp="1"/>
          </p:cNvSpPr>
          <p:nvPr>
            <p:ph type="title"/>
          </p:nvPr>
        </p:nvSpPr>
        <p:spPr/>
        <p:txBody>
          <a:bodyPr/>
          <a:lstStyle/>
          <a:p>
            <a:r>
              <a:rPr lang="en-US" dirty="0"/>
              <a:t>Family 3: CNOT, H, S and T </a:t>
            </a:r>
          </a:p>
        </p:txBody>
      </p:sp>
      <p:sp>
        <p:nvSpPr>
          <p:cNvPr id="3" name="Content Placeholder 2">
            <a:extLst>
              <a:ext uri="{FF2B5EF4-FFF2-40B4-BE49-F238E27FC236}">
                <a16:creationId xmlns:a16="http://schemas.microsoft.com/office/drawing/2014/main" id="{56CEB7F4-DCBB-9638-2B47-C83247CCCCAA}"/>
              </a:ext>
            </a:extLst>
          </p:cNvPr>
          <p:cNvSpPr>
            <a:spLocks noGrp="1"/>
          </p:cNvSpPr>
          <p:nvPr>
            <p:ph sz="half" idx="2"/>
          </p:nvPr>
        </p:nvSpPr>
        <p:spPr/>
        <p:txBody>
          <a:bodyPr/>
          <a:lstStyle/>
          <a:p>
            <a:r>
              <a:rPr lang="en-US" sz="1800" dirty="0">
                <a:latin typeface="+mn-lt"/>
              </a:rPr>
              <a:t>The set {CNOT, H, S} is referred to as the Clifford Set. This set in itself is not a universal set but the addition of T to the set would allow us to represent any unitary to an approximate level. </a:t>
            </a:r>
          </a:p>
          <a:p>
            <a:r>
              <a:rPr lang="en-US" sz="1800" dirty="0">
                <a:latin typeface="+mn-lt"/>
              </a:rPr>
              <a:t>It is an implication of the </a:t>
            </a:r>
            <a:r>
              <a:rPr lang="en-US" sz="1800" dirty="0" err="1">
                <a:latin typeface="+mn-lt"/>
              </a:rPr>
              <a:t>Solovay</a:t>
            </a:r>
            <a:r>
              <a:rPr lang="en-US" sz="1800" dirty="0">
                <a:latin typeface="+mn-lt"/>
              </a:rPr>
              <a:t>–</a:t>
            </a:r>
            <a:r>
              <a:rPr lang="en-US" sz="1800" dirty="0" err="1">
                <a:latin typeface="+mn-lt"/>
              </a:rPr>
              <a:t>Kitaev</a:t>
            </a:r>
            <a:r>
              <a:rPr lang="en-US" sz="1800" dirty="0">
                <a:latin typeface="+mn-lt"/>
              </a:rPr>
              <a:t> theorem that any arbitrary single-qubit gate can be well approximated by the discrete gate set {H, S, T} and an accuracy of </a:t>
            </a:r>
            <a:r>
              <a:rPr lang="el-GR" sz="1800" dirty="0">
                <a:latin typeface="+mn-lt"/>
              </a:rPr>
              <a:t>ε </a:t>
            </a:r>
            <a:r>
              <a:rPr lang="en-US" sz="1800" dirty="0">
                <a:latin typeface="+mn-lt"/>
              </a:rPr>
              <a:t>can be achieved by using O(</a:t>
            </a:r>
            <a:r>
              <a:rPr lang="en-US" sz="1800" dirty="0" err="1">
                <a:latin typeface="+mn-lt"/>
              </a:rPr>
              <a:t>log</a:t>
            </a:r>
            <a:r>
              <a:rPr lang="en-US" sz="1800" baseline="30000" dirty="0" err="1">
                <a:latin typeface="+mn-lt"/>
              </a:rPr>
              <a:t>c</a:t>
            </a:r>
            <a:r>
              <a:rPr lang="en-US" sz="1800" dirty="0">
                <a:latin typeface="+mn-lt"/>
              </a:rPr>
              <a:t>(1/</a:t>
            </a:r>
            <a:r>
              <a:rPr lang="el-GR" sz="1800" dirty="0">
                <a:latin typeface="+mn-lt"/>
              </a:rPr>
              <a:t>ε)) </a:t>
            </a:r>
            <a:r>
              <a:rPr lang="en-US" sz="1800" dirty="0">
                <a:latin typeface="+mn-lt"/>
              </a:rPr>
              <a:t>gates. </a:t>
            </a:r>
          </a:p>
          <a:p>
            <a:endParaRPr lang="en-US" sz="1800" dirty="0">
              <a:latin typeface="+mn-lt"/>
            </a:endParaRPr>
          </a:p>
          <a:p>
            <a:r>
              <a:rPr lang="en-GB" sz="1800" kern="1200" dirty="0">
                <a:effectLst/>
                <a:latin typeface="+mn-lt"/>
                <a:ea typeface="Times New Roman" panose="02020603050405020304" pitchFamily="18" charset="0"/>
              </a:rPr>
              <a:t>The S gate represents a rotation on the Bloch sphere about the Z axis by an angle of π/2, and hence it is obvious that S</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 Z. Hence, the Z gate can be implemented very conveniently. </a:t>
            </a:r>
            <a:endParaRPr lang="en-US" sz="1800" kern="1200" dirty="0">
              <a:effectLst/>
              <a:latin typeface="+mn-lt"/>
              <a:ea typeface="Times New Roman" panose="02020603050405020304" pitchFamily="18" charset="0"/>
            </a:endParaRPr>
          </a:p>
          <a:p>
            <a:r>
              <a:rPr lang="en-GB" sz="1800" kern="1200" dirty="0">
                <a:effectLst/>
                <a:latin typeface="+mn-lt"/>
                <a:ea typeface="Times New Roman" panose="02020603050405020304" pitchFamily="18" charset="0"/>
              </a:rPr>
              <a:t>Using the identity X = HZH, we can also derive the X gate from the obtained Z gate, and hence obtain all the possible gates which we have summarised above. </a:t>
            </a:r>
          </a:p>
          <a:p>
            <a:r>
              <a:rPr lang="en-GB" sz="1800" kern="1200" dirty="0">
                <a:effectLst/>
                <a:latin typeface="+mn-lt"/>
                <a:ea typeface="Times New Roman" panose="02020603050405020304" pitchFamily="18" charset="0"/>
              </a:rPr>
              <a:t>This universal set also allows one to form multi-qubit gates. As an example, we shall use these gates to obtain the Toffoli Gate. </a:t>
            </a:r>
            <a:endParaRPr lang="en-IN" sz="1800" dirty="0">
              <a:effectLst/>
              <a:latin typeface="+mn-lt"/>
              <a:ea typeface="Times New Roman" panose="02020603050405020304" pitchFamily="18" charset="0"/>
            </a:endParaRPr>
          </a:p>
        </p:txBody>
      </p:sp>
      <p:sp>
        <p:nvSpPr>
          <p:cNvPr id="6" name="TextBox 5">
            <a:extLst>
              <a:ext uri="{FF2B5EF4-FFF2-40B4-BE49-F238E27FC236}">
                <a16:creationId xmlns:a16="http://schemas.microsoft.com/office/drawing/2014/main" id="{9848F773-4657-CBB9-8EC2-24E7903F24C4}"/>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7" name="TextBox 6">
            <a:extLst>
              <a:ext uri="{FF2B5EF4-FFF2-40B4-BE49-F238E27FC236}">
                <a16:creationId xmlns:a16="http://schemas.microsoft.com/office/drawing/2014/main" id="{2E3152E4-50D1-CE86-8EBF-14CF08914C71}"/>
              </a:ext>
            </a:extLst>
          </p:cNvPr>
          <p:cNvSpPr txBox="1"/>
          <p:nvPr/>
        </p:nvSpPr>
        <p:spPr>
          <a:xfrm>
            <a:off x="0" y="6229089"/>
            <a:ext cx="8768137" cy="261610"/>
          </a:xfrm>
          <a:prstGeom prst="rect">
            <a:avLst/>
          </a:prstGeom>
          <a:noFill/>
        </p:spPr>
        <p:txBody>
          <a:bodyPr wrap="square" rtlCol="0">
            <a:spAutoFit/>
          </a:bodyPr>
          <a:lstStyle/>
          <a:p>
            <a:pPr lvl="0"/>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[12] A. Y. </a:t>
            </a:r>
            <a:r>
              <a:rPr lang="en-GB" sz="1100" dirty="0" err="1">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Kitaev</a:t>
            </a:r>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“Quantum Computations: Algorithms and Error Correction,” Russ. Math. </a:t>
            </a:r>
            <a:r>
              <a:rPr lang="en-GB" sz="1100" dirty="0" err="1">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Surv</a:t>
            </a:r>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Volume 52, Issue 6 (1997) pp. 1191–1249.</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716590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D69C-1252-2335-372F-CE2FC5B861AB}"/>
              </a:ext>
            </a:extLst>
          </p:cNvPr>
          <p:cNvSpPr>
            <a:spLocks noGrp="1"/>
          </p:cNvSpPr>
          <p:nvPr>
            <p:ph type="title"/>
          </p:nvPr>
        </p:nvSpPr>
        <p:spPr/>
        <p:txBody>
          <a:bodyPr/>
          <a:lstStyle/>
          <a:p>
            <a:r>
              <a:rPr lang="en-US" dirty="0"/>
              <a:t>Family 3: CNOT, H, S and T </a:t>
            </a:r>
          </a:p>
        </p:txBody>
      </p:sp>
      <p:sp>
        <p:nvSpPr>
          <p:cNvPr id="3" name="Content Placeholder 2">
            <a:extLst>
              <a:ext uri="{FF2B5EF4-FFF2-40B4-BE49-F238E27FC236}">
                <a16:creationId xmlns:a16="http://schemas.microsoft.com/office/drawing/2014/main" id="{F57DF80A-029A-0382-585A-EA145390E9B3}"/>
              </a:ext>
            </a:extLst>
          </p:cNvPr>
          <p:cNvSpPr>
            <a:spLocks noGrp="1"/>
          </p:cNvSpPr>
          <p:nvPr>
            <p:ph sz="half" idx="2"/>
          </p:nvPr>
        </p:nvSpPr>
        <p:spPr>
          <a:xfrm>
            <a:off x="180653" y="1173984"/>
            <a:ext cx="8768137" cy="3929357"/>
          </a:xfrm>
        </p:spPr>
        <p:txBody>
          <a:bodyPr/>
          <a:lstStyle/>
          <a:p>
            <a:pPr marL="0" indent="0">
              <a:buNone/>
            </a:pPr>
            <a:r>
              <a:rPr lang="en-US" sz="2000" dirty="0">
                <a:latin typeface="+mn-lt"/>
              </a:rPr>
              <a:t>Below is Toffoli Gate Decomposition via the use of H, T and </a:t>
            </a:r>
            <a:r>
              <a:rPr lang="en-GB" sz="2000" dirty="0">
                <a:effectLst/>
                <a:latin typeface="+mn-lt"/>
                <a:ea typeface="Times New Roman" panose="02020603050405020304" pitchFamily="18" charset="0"/>
              </a:rPr>
              <a:t>T</a:t>
            </a:r>
            <a:r>
              <a:rPr lang="en-GB" sz="2000" baseline="30000" dirty="0">
                <a:effectLst/>
                <a:latin typeface="+mn-lt"/>
                <a:ea typeface="Times New Roman" panose="02020603050405020304" pitchFamily="18" charset="0"/>
              </a:rPr>
              <a:t>†</a:t>
            </a:r>
            <a:r>
              <a:rPr lang="en-IN" sz="2000" dirty="0">
                <a:effectLst/>
                <a:latin typeface="+mn-lt"/>
              </a:rPr>
              <a:t>, where </a:t>
            </a:r>
            <a:r>
              <a:rPr lang="en-GB" sz="2000" dirty="0">
                <a:effectLst/>
                <a:latin typeface="+mn-lt"/>
                <a:ea typeface="Times New Roman" panose="02020603050405020304" pitchFamily="18" charset="0"/>
              </a:rPr>
              <a:t>T</a:t>
            </a:r>
            <a:r>
              <a:rPr lang="en-GB" sz="2000" baseline="30000" dirty="0">
                <a:effectLst/>
                <a:latin typeface="+mn-lt"/>
                <a:ea typeface="Times New Roman" panose="02020603050405020304" pitchFamily="18" charset="0"/>
              </a:rPr>
              <a:t>†</a:t>
            </a:r>
            <a:r>
              <a:rPr lang="en-GB" sz="2000" dirty="0">
                <a:effectLst/>
                <a:latin typeface="+mn-lt"/>
                <a:ea typeface="Times New Roman" panose="02020603050405020304" pitchFamily="18" charset="0"/>
              </a:rPr>
              <a:t> refers to the inverse of T and can be written as </a:t>
            </a:r>
            <a:r>
              <a:rPr lang="en-GB" sz="2000" kern="1200" dirty="0">
                <a:effectLst/>
                <a:latin typeface="+mn-lt"/>
                <a:ea typeface="Times New Roman" panose="02020603050405020304" pitchFamily="18" charset="0"/>
              </a:rPr>
              <a:t>T</a:t>
            </a:r>
            <a:r>
              <a:rPr lang="en-GB" sz="2000" kern="1200" baseline="30000" dirty="0">
                <a:effectLst/>
                <a:latin typeface="+mn-lt"/>
                <a:ea typeface="Times New Roman" panose="02020603050405020304" pitchFamily="18" charset="0"/>
              </a:rPr>
              <a:t>7</a:t>
            </a:r>
            <a:r>
              <a:rPr lang="en-GB" sz="2000" kern="1200" dirty="0">
                <a:effectLst/>
                <a:latin typeface="+mn-lt"/>
                <a:ea typeface="Times New Roman" panose="02020603050405020304" pitchFamily="18" charset="0"/>
              </a:rPr>
              <a:t> or S</a:t>
            </a:r>
            <a:r>
              <a:rPr lang="en-GB" sz="2000" kern="1200" baseline="30000" dirty="0">
                <a:effectLst/>
                <a:latin typeface="+mn-lt"/>
                <a:ea typeface="Times New Roman" panose="02020603050405020304" pitchFamily="18" charset="0"/>
              </a:rPr>
              <a:t>3</a:t>
            </a:r>
            <a:r>
              <a:rPr lang="en-GB" sz="2000" kern="1200" dirty="0">
                <a:effectLst/>
                <a:latin typeface="+mn-lt"/>
                <a:ea typeface="Times New Roman" panose="02020603050405020304" pitchFamily="18" charset="0"/>
              </a:rPr>
              <a:t>T</a:t>
            </a:r>
            <a:r>
              <a:rPr lang="en-IN" sz="2000" kern="1200" dirty="0">
                <a:latin typeface="+mn-lt"/>
                <a:ea typeface="Times New Roman" panose="02020603050405020304" pitchFamily="18" charset="0"/>
              </a:rPr>
              <a:t>. </a:t>
            </a:r>
          </a:p>
          <a:p>
            <a:endParaRPr lang="en-IN" sz="2000" dirty="0">
              <a:latin typeface="+mn-lt"/>
              <a:ea typeface="Times New Roman" panose="02020603050405020304" pitchFamily="18" charset="0"/>
            </a:endParaRPr>
          </a:p>
          <a:p>
            <a:endParaRPr lang="en-IN" sz="2000" kern="1200" dirty="0">
              <a:latin typeface="+mn-lt"/>
              <a:ea typeface="Times New Roman" panose="02020603050405020304" pitchFamily="18" charset="0"/>
            </a:endParaRPr>
          </a:p>
          <a:p>
            <a:endParaRPr lang="en-IN" sz="2000" dirty="0">
              <a:latin typeface="+mn-lt"/>
              <a:ea typeface="Times New Roman" panose="02020603050405020304" pitchFamily="18" charset="0"/>
            </a:endParaRPr>
          </a:p>
          <a:p>
            <a:endParaRPr lang="en-IN" sz="2000" kern="1200" dirty="0">
              <a:latin typeface="+mn-lt"/>
              <a:ea typeface="Times New Roman" panose="02020603050405020304" pitchFamily="18" charset="0"/>
            </a:endParaRPr>
          </a:p>
          <a:p>
            <a:endParaRPr lang="en-IN" sz="2000" dirty="0">
              <a:latin typeface="+mn-lt"/>
              <a:ea typeface="Times New Roman" panose="02020603050405020304" pitchFamily="18" charset="0"/>
            </a:endParaRPr>
          </a:p>
          <a:p>
            <a:pPr marL="0" indent="0">
              <a:buNone/>
            </a:pPr>
            <a:endParaRPr lang="en-IN" sz="2000" dirty="0">
              <a:latin typeface="+mn-lt"/>
              <a:ea typeface="Times New Roman" panose="02020603050405020304" pitchFamily="18" charset="0"/>
            </a:endParaRPr>
          </a:p>
          <a:p>
            <a:pPr marL="0" indent="0">
              <a:buNone/>
            </a:pPr>
            <a:r>
              <a:rPr lang="en-IN" sz="2000" dirty="0">
                <a:latin typeface="+mn-lt"/>
                <a:ea typeface="Times New Roman" panose="02020603050405020304" pitchFamily="18" charset="0"/>
              </a:rPr>
              <a:t>While this is not the most intuitive implementation, this proves that universality can be achieved using this set since the Toffoli Gate itself compasses a large set of operations. We shall attempt to simulate this circuit.</a:t>
            </a:r>
            <a:endParaRPr lang="en-IN" sz="2000" kern="1200" dirty="0">
              <a:latin typeface="+mn-lt"/>
              <a:ea typeface="Times New Roman" panose="02020603050405020304" pitchFamily="18" charset="0"/>
            </a:endParaRPr>
          </a:p>
          <a:p>
            <a:pPr marL="0" indent="0">
              <a:buNone/>
            </a:pPr>
            <a:endParaRPr lang="en-US" sz="2000" dirty="0">
              <a:latin typeface="+mn-lt"/>
            </a:endParaRPr>
          </a:p>
          <a:p>
            <a:endParaRPr lang="en-US" sz="2000" dirty="0">
              <a:latin typeface="+mn-lt"/>
            </a:endParaRPr>
          </a:p>
          <a:p>
            <a:endParaRPr lang="en-US" sz="2000" dirty="0">
              <a:latin typeface="+mn-lt"/>
            </a:endParaRPr>
          </a:p>
        </p:txBody>
      </p:sp>
      <p:sp>
        <p:nvSpPr>
          <p:cNvPr id="5" name="TextBox 4">
            <a:extLst>
              <a:ext uri="{FF2B5EF4-FFF2-40B4-BE49-F238E27FC236}">
                <a16:creationId xmlns:a16="http://schemas.microsoft.com/office/drawing/2014/main" id="{AE23CF71-8B7E-1707-C20C-6D5245609D38}"/>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6" name="TextBox 5">
            <a:hlinkClick r:id="rId2" action="ppaction://hlinksldjump"/>
            <a:extLst>
              <a:ext uri="{FF2B5EF4-FFF2-40B4-BE49-F238E27FC236}">
                <a16:creationId xmlns:a16="http://schemas.microsoft.com/office/drawing/2014/main" id="{0C2EE1F4-764A-A3F4-985C-274736C7D420}"/>
              </a:ext>
            </a:extLst>
          </p:cNvPr>
          <p:cNvSpPr txBox="1"/>
          <p:nvPr/>
        </p:nvSpPr>
        <p:spPr>
          <a:xfrm>
            <a:off x="0" y="6231065"/>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91469E2-BC7E-9F8E-D414-45CECCF23745}"/>
              </a:ext>
            </a:extLst>
          </p:cNvPr>
          <p:cNvSpPr txBox="1"/>
          <p:nvPr/>
        </p:nvSpPr>
        <p:spPr>
          <a:xfrm>
            <a:off x="0" y="6068730"/>
            <a:ext cx="8768137" cy="261610"/>
          </a:xfrm>
          <a:prstGeom prst="rect">
            <a:avLst/>
          </a:prstGeom>
          <a:noFill/>
        </p:spPr>
        <p:txBody>
          <a:bodyPr wrap="square" rtlCol="0">
            <a:spAutoFit/>
          </a:bodyPr>
          <a:lstStyle/>
          <a:p>
            <a:pPr lvl="0"/>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[12] A. Y. </a:t>
            </a:r>
            <a:r>
              <a:rPr lang="en-GB" sz="1100" dirty="0" err="1">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Kitaev</a:t>
            </a:r>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“Quantum Computations: Algorithms and Error Correction,” Russ. Math. </a:t>
            </a:r>
            <a:r>
              <a:rPr lang="en-GB" sz="1100" dirty="0" err="1">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Surv</a:t>
            </a:r>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Volume 52, Issue 6 (1997) pp. 1191–1249.</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pic>
        <p:nvPicPr>
          <p:cNvPr id="9" name="Graphic 8">
            <a:extLst>
              <a:ext uri="{FF2B5EF4-FFF2-40B4-BE49-F238E27FC236}">
                <a16:creationId xmlns:a16="http://schemas.microsoft.com/office/drawing/2014/main" id="{A97E1834-BE24-9E0C-A4B9-47E4FD953F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374" y="1860597"/>
            <a:ext cx="7977387" cy="2215941"/>
          </a:xfrm>
          <a:prstGeom prst="rect">
            <a:avLst/>
          </a:prstGeom>
        </p:spPr>
      </p:pic>
    </p:spTree>
    <p:extLst>
      <p:ext uri="{BB962C8B-B14F-4D97-AF65-F5344CB8AC3E}">
        <p14:creationId xmlns:p14="http://schemas.microsoft.com/office/powerpoint/2010/main" val="3601027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11F3-B616-9DBF-9AAF-D85F71751B00}"/>
              </a:ext>
            </a:extLst>
          </p:cNvPr>
          <p:cNvSpPr>
            <a:spLocks noGrp="1"/>
          </p:cNvSpPr>
          <p:nvPr>
            <p:ph type="title"/>
          </p:nvPr>
        </p:nvSpPr>
        <p:spPr/>
        <p:txBody>
          <a:bodyPr/>
          <a:lstStyle/>
          <a:p>
            <a:r>
              <a:rPr lang="en-US" dirty="0"/>
              <a:t>DEUTSCH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0A5507-0974-3C17-DDD8-82911C0B5F32}"/>
                  </a:ext>
                </a:extLst>
              </p:cNvPr>
              <p:cNvSpPr>
                <a:spLocks noGrp="1"/>
              </p:cNvSpPr>
              <p:nvPr>
                <p:ph sz="half" idx="2"/>
              </p:nvPr>
            </p:nvSpPr>
            <p:spPr>
              <a:xfrm>
                <a:off x="180653" y="1173984"/>
                <a:ext cx="8768137" cy="5029108"/>
              </a:xfrm>
            </p:spPr>
            <p:txBody>
              <a:bodyPr/>
              <a:lstStyle/>
              <a:p>
                <a:r>
                  <a:rPr lang="en-GB" sz="1600" dirty="0">
                    <a:effectLst/>
                    <a:latin typeface="+mn-lt"/>
                    <a:ea typeface="Times New Roman" panose="02020603050405020304" pitchFamily="18" charset="0"/>
                  </a:rPr>
                  <a:t>In classical computation, the NAND and NOR gates are by themselves universal sets and they require 3-bits (2-input + 1 output) to be universal. Hence, we expect that if there were a singleton universal set of gates, it would comprise of a 3-qubit gate.</a:t>
                </a:r>
              </a:p>
              <a:p>
                <a:r>
                  <a:rPr lang="en-GB" sz="1600" dirty="0">
                    <a:effectLst/>
                    <a:latin typeface="+mn-lt"/>
                    <a:ea typeface="Times New Roman" panose="02020603050405020304" pitchFamily="18" charset="0"/>
                  </a:rPr>
                  <a:t>It has been found that the DEUTSCH Gate is indeed universal for quantum computing. The DEUTSCH Gate has the following matrix representation:</a:t>
                </a:r>
              </a:p>
              <a:p>
                <a:endParaRPr lang="en-GB" sz="1600" dirty="0">
                  <a:latin typeface="+mn-lt"/>
                  <a:ea typeface="Times New Roman" panose="02020603050405020304" pitchFamily="18" charset="0"/>
                </a:endParaRPr>
              </a:p>
              <a:p>
                <a:endParaRPr lang="en-GB" sz="1600" dirty="0">
                  <a:effectLst/>
                  <a:latin typeface="+mn-lt"/>
                  <a:ea typeface="Times New Roman" panose="02020603050405020304" pitchFamily="18" charset="0"/>
                </a:endParaRPr>
              </a:p>
              <a:p>
                <a:endParaRPr lang="en-GB" sz="1600" dirty="0">
                  <a:latin typeface="+mn-lt"/>
                  <a:ea typeface="Times New Roman" panose="02020603050405020304" pitchFamily="18" charset="0"/>
                </a:endParaRPr>
              </a:p>
              <a:p>
                <a:endParaRPr lang="en-GB" sz="1600" dirty="0">
                  <a:effectLst/>
                  <a:latin typeface="+mn-lt"/>
                  <a:ea typeface="Times New Roman" panose="02020603050405020304" pitchFamily="18" charset="0"/>
                </a:endParaRPr>
              </a:p>
              <a:p>
                <a:endParaRPr lang="en-GB" sz="1600" dirty="0">
                  <a:latin typeface="+mn-lt"/>
                  <a:ea typeface="Times New Roman" panose="02020603050405020304" pitchFamily="18" charset="0"/>
                </a:endParaRPr>
              </a:p>
              <a:p>
                <a:endParaRPr lang="en-GB" sz="1600" dirty="0">
                  <a:effectLst/>
                  <a:latin typeface="+mn-lt"/>
                  <a:ea typeface="Times New Roman" panose="02020603050405020304" pitchFamily="18" charset="0"/>
                </a:endParaRPr>
              </a:p>
              <a:p>
                <a:pPr marL="0" indent="0">
                  <a:buNone/>
                </a:pPr>
                <a:endParaRPr lang="en-GB" sz="1600" dirty="0">
                  <a:effectLst/>
                  <a:latin typeface="+mn-lt"/>
                  <a:ea typeface="Times New Roman" panose="02020603050405020304" pitchFamily="18" charset="0"/>
                </a:endParaRPr>
              </a:p>
              <a:p>
                <a:r>
                  <a:rPr lang="en-GB" sz="1600" dirty="0">
                    <a:effectLst/>
                    <a:latin typeface="+mn-lt"/>
                    <a:ea typeface="Times New Roman" panose="02020603050405020304" pitchFamily="18" charset="0"/>
                  </a:rPr>
                  <a:t>The Deutsch Gate looks like a controlled-unitary type 3-qubit gate with 2 control qubits and 1 target qubit. Hence, it is like a CC-U Gate where the Unitary is of the form </a:t>
                </a:r>
                <a:endParaRPr lang="en-IN" sz="16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600" i="1" smtClean="0">
                          <a:effectLst/>
                          <a:latin typeface="+mn-lt"/>
                          <a:ea typeface="Times New Roman" panose="02020603050405020304" pitchFamily="18" charset="0"/>
                        </a:rPr>
                        <m:t>𝑈</m:t>
                      </m:r>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r>
                        <a:rPr lang="en-GB" sz="1600" i="1">
                          <a:effectLst/>
                          <a:latin typeface="+mn-lt"/>
                          <a:ea typeface="Times New Roman" panose="02020603050405020304" pitchFamily="18" charset="0"/>
                        </a:rPr>
                        <m:t>= </m:t>
                      </m:r>
                      <m:d>
                        <m:dPr>
                          <m:begChr m:val="["/>
                          <m:endChr m:val="]"/>
                          <m:ctrlPr>
                            <a:rPr lang="en-IN" sz="1600" i="1">
                              <a:effectLst/>
                              <a:latin typeface="+mn-lt"/>
                              <a:ea typeface="Times New Roman" panose="02020603050405020304" pitchFamily="18" charset="0"/>
                            </a:rPr>
                          </m:ctrlPr>
                        </m:dPr>
                        <m:e>
                          <m:m>
                            <m:mPr>
                              <m:mcs>
                                <m:mc>
                                  <m:mcPr>
                                    <m:count m:val="2"/>
                                    <m:mcJc m:val="center"/>
                                  </m:mcPr>
                                </m:mc>
                              </m:mcs>
                              <m:ctrlPr>
                                <a:rPr lang="en-IN" sz="1600" i="1">
                                  <a:effectLst/>
                                  <a:latin typeface="+mn-lt"/>
                                  <a:ea typeface="Times New Roman" panose="02020603050405020304" pitchFamily="18" charset="0"/>
                                </a:rPr>
                              </m:ctrlPr>
                            </m:mPr>
                            <m:mr>
                              <m:e>
                                <m:func>
                                  <m:funcPr>
                                    <m:ctrlPr>
                                      <a:rPr lang="en-IN" sz="1600" i="1">
                                        <a:effectLst/>
                                        <a:latin typeface="+mn-lt"/>
                                        <a:ea typeface="Times New Roman" panose="02020603050405020304" pitchFamily="18" charset="0"/>
                                      </a:rPr>
                                    </m:ctrlPr>
                                  </m:funcPr>
                                  <m:fName>
                                    <m:r>
                                      <m:rPr>
                                        <m:sty m:val="p"/>
                                      </m:rPr>
                                      <a:rPr lang="en-GB" sz="1600">
                                        <a:effectLst/>
                                        <a:latin typeface="+mn-lt"/>
                                        <a:ea typeface="Times New Roman" panose="02020603050405020304" pitchFamily="18" charset="0"/>
                                      </a:rPr>
                                      <m:t>icos</m:t>
                                    </m:r>
                                  </m:fName>
                                  <m:e>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e>
                                </m:func>
                              </m:e>
                              <m:e>
                                <m:func>
                                  <m:funcPr>
                                    <m:ctrlPr>
                                      <a:rPr lang="en-IN" sz="1600" i="1">
                                        <a:effectLst/>
                                        <a:latin typeface="+mn-lt"/>
                                        <a:ea typeface="Times New Roman" panose="02020603050405020304" pitchFamily="18" charset="0"/>
                                      </a:rPr>
                                    </m:ctrlPr>
                                  </m:funcPr>
                                  <m:fName>
                                    <m:r>
                                      <m:rPr>
                                        <m:sty m:val="p"/>
                                      </m:rPr>
                                      <a:rPr lang="en-GB" sz="1600">
                                        <a:effectLst/>
                                        <a:latin typeface="+mn-lt"/>
                                        <a:ea typeface="Times New Roman" panose="02020603050405020304" pitchFamily="18" charset="0"/>
                                      </a:rPr>
                                      <m:t>sin</m:t>
                                    </m:r>
                                  </m:fName>
                                  <m:e>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e>
                                </m:func>
                              </m:e>
                            </m:mr>
                            <m:mr>
                              <m:e>
                                <m:func>
                                  <m:funcPr>
                                    <m:ctrlPr>
                                      <a:rPr lang="en-IN" sz="1600" i="1">
                                        <a:effectLst/>
                                        <a:latin typeface="+mn-lt"/>
                                        <a:ea typeface="Times New Roman" panose="02020603050405020304" pitchFamily="18" charset="0"/>
                                      </a:rPr>
                                    </m:ctrlPr>
                                  </m:funcPr>
                                  <m:fName>
                                    <m:r>
                                      <m:rPr>
                                        <m:sty m:val="p"/>
                                      </m:rPr>
                                      <a:rPr lang="en-GB" sz="1600">
                                        <a:effectLst/>
                                        <a:latin typeface="+mn-lt"/>
                                        <a:ea typeface="Times New Roman" panose="02020603050405020304" pitchFamily="18" charset="0"/>
                                      </a:rPr>
                                      <m:t>sin</m:t>
                                    </m:r>
                                  </m:fName>
                                  <m:e>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e>
                                </m:func>
                              </m:e>
                              <m:e>
                                <m:func>
                                  <m:funcPr>
                                    <m:ctrlPr>
                                      <a:rPr lang="en-IN" sz="1600" i="1">
                                        <a:effectLst/>
                                        <a:latin typeface="+mn-lt"/>
                                        <a:ea typeface="Times New Roman" panose="02020603050405020304" pitchFamily="18" charset="0"/>
                                      </a:rPr>
                                    </m:ctrlPr>
                                  </m:funcPr>
                                  <m:fName>
                                    <m:r>
                                      <m:rPr>
                                        <m:sty m:val="p"/>
                                      </m:rPr>
                                      <a:rPr lang="en-GB" sz="1600">
                                        <a:effectLst/>
                                        <a:latin typeface="+mn-lt"/>
                                        <a:ea typeface="Times New Roman" panose="02020603050405020304" pitchFamily="18" charset="0"/>
                                      </a:rPr>
                                      <m:t>icos</m:t>
                                    </m:r>
                                  </m:fName>
                                  <m:e>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e>
                                </m:func>
                              </m:e>
                            </m:mr>
                          </m:m>
                        </m:e>
                      </m:d>
                    </m:oMath>
                  </m:oMathPara>
                </a14:m>
                <a:endParaRPr lang="en-IN" sz="16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440A5507-0974-3C17-DDD8-82911C0B5F32}"/>
                  </a:ext>
                </a:extLst>
              </p:cNvPr>
              <p:cNvSpPr>
                <a:spLocks noGrp="1" noRot="1" noChangeAspect="1" noMove="1" noResize="1" noEditPoints="1" noAdjustHandles="1" noChangeArrowheads="1" noChangeShapeType="1" noTextEdit="1"/>
              </p:cNvSpPr>
              <p:nvPr>
                <p:ph sz="half" idx="2"/>
              </p:nvPr>
            </p:nvSpPr>
            <p:spPr>
              <a:xfrm>
                <a:off x="180653" y="1173984"/>
                <a:ext cx="8768137" cy="5029108"/>
              </a:xfrm>
              <a:blipFill>
                <a:blip r:embed="rId2"/>
                <a:stretch>
                  <a:fillRect l="-289" t="-252" r="-7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1881276-8B31-18A4-5782-CEB6FB416664}"/>
                  </a:ext>
                </a:extLst>
              </p:cNvPr>
              <p:cNvSpPr txBox="1"/>
              <p:nvPr/>
            </p:nvSpPr>
            <p:spPr>
              <a:xfrm>
                <a:off x="654907" y="2496064"/>
                <a:ext cx="5078628" cy="20349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i="1"/>
                        <m:t>𝐷</m:t>
                      </m:r>
                      <m:r>
                        <a:rPr lang="en-GB" i="1"/>
                        <m:t>(</m:t>
                      </m:r>
                      <m:r>
                        <m:rPr>
                          <m:sty m:val="p"/>
                        </m:rPr>
                        <a:rPr lang="en-GB"/>
                        <m:t>θ</m:t>
                      </m:r>
                      <m:r>
                        <a:rPr lang="en-GB" i="1"/>
                        <m:t>)= </m:t>
                      </m:r>
                      <m:d>
                        <m:dPr>
                          <m:begChr m:val="["/>
                          <m:endChr m:val="]"/>
                          <m:ctrlPr>
                            <a:rPr lang="en-IN" i="1"/>
                          </m:ctrlPr>
                        </m:dPr>
                        <m:e>
                          <m:m>
                            <m:mPr>
                              <m:mcs>
                                <m:mc>
                                  <m:mcPr>
                                    <m:count m:val="2"/>
                                    <m:mcJc m:val="center"/>
                                  </m:mcPr>
                                </m:mc>
                              </m:mcs>
                              <m:ctrlPr>
                                <a:rPr lang="en-IN" i="1"/>
                              </m:ctrlPr>
                            </m:mPr>
                            <m:mr>
                              <m:e>
                                <m:m>
                                  <m:mPr>
                                    <m:mcs>
                                      <m:mc>
                                        <m:mcPr>
                                          <m:count m:val="2"/>
                                          <m:mcJc m:val="center"/>
                                        </m:mcPr>
                                      </m:mc>
                                    </m:mcs>
                                    <m:ctrlPr>
                                      <a:rPr lang="en-IN" i="1"/>
                                    </m:ctrlPr>
                                  </m:mPr>
                                  <m:mr>
                                    <m:e>
                                      <m:m>
                                        <m:mPr>
                                          <m:plcHide m:val="on"/>
                                          <m:mcs>
                                            <m:mc>
                                              <m:mcPr>
                                                <m:count m:val="2"/>
                                                <m:mcJc m:val="center"/>
                                              </m:mcPr>
                                            </m:mc>
                                          </m:mcs>
                                          <m:ctrlPr>
                                            <a:rPr lang="en-IN" i="1"/>
                                          </m:ctrlPr>
                                        </m:mPr>
                                        <m:mr>
                                          <m:e>
                                            <m:r>
                                              <a:rPr lang="en-GB" i="1"/>
                                              <m:t>1</m:t>
                                            </m:r>
                                          </m:e>
                                          <m:e/>
                                        </m:mr>
                                        <m:mr>
                                          <m:e/>
                                          <m:e>
                                            <m:r>
                                              <a:rPr lang="en-GB" i="1"/>
                                              <m:t>1</m:t>
                                            </m:r>
                                          </m:e>
                                        </m:mr>
                                      </m:m>
                                    </m:e>
                                    <m:e>
                                      <m:r>
                                        <a:rPr lang="en-GB" i="1"/>
                                        <m:t> </m:t>
                                      </m:r>
                                    </m:e>
                                  </m:mr>
                                  <m:mr>
                                    <m:e>
                                      <m:r>
                                        <a:rPr lang="en-GB" i="1"/>
                                        <m:t> </m:t>
                                      </m:r>
                                    </m:e>
                                    <m:e>
                                      <m:m>
                                        <m:mPr>
                                          <m:plcHide m:val="on"/>
                                          <m:mcs>
                                            <m:mc>
                                              <m:mcPr>
                                                <m:count m:val="2"/>
                                                <m:mcJc m:val="center"/>
                                              </m:mcPr>
                                            </m:mc>
                                          </m:mcs>
                                          <m:ctrlPr>
                                            <a:rPr lang="en-IN" i="1"/>
                                          </m:ctrlPr>
                                        </m:mPr>
                                        <m:mr>
                                          <m:e>
                                            <m:r>
                                              <a:rPr lang="en-GB" i="1"/>
                                              <m:t>1</m:t>
                                            </m:r>
                                          </m:e>
                                          <m:e/>
                                        </m:mr>
                                        <m:mr>
                                          <m:e/>
                                          <m:e>
                                            <m:r>
                                              <a:rPr lang="en-GB" i="1"/>
                                              <m:t>1</m:t>
                                            </m:r>
                                          </m:e>
                                        </m:mr>
                                      </m:m>
                                    </m:e>
                                  </m:mr>
                                </m:m>
                              </m:e>
                              <m:e>
                                <m:r>
                                  <a:rPr lang="en-GB" i="1"/>
                                  <m:t> </m:t>
                                </m:r>
                              </m:e>
                            </m:mr>
                            <m:mr>
                              <m:e>
                                <m:r>
                                  <a:rPr lang="en-GB" i="1"/>
                                  <m:t> </m:t>
                                </m:r>
                              </m:e>
                              <m:e>
                                <m:m>
                                  <m:mPr>
                                    <m:mcs>
                                      <m:mc>
                                        <m:mcPr>
                                          <m:count m:val="2"/>
                                          <m:mcJc m:val="center"/>
                                        </m:mcPr>
                                      </m:mc>
                                    </m:mcs>
                                    <m:ctrlPr>
                                      <a:rPr lang="en-IN" i="1"/>
                                    </m:ctrlPr>
                                  </m:mPr>
                                  <m:mr>
                                    <m:e>
                                      <m:m>
                                        <m:mPr>
                                          <m:plcHide m:val="on"/>
                                          <m:mcs>
                                            <m:mc>
                                              <m:mcPr>
                                                <m:count m:val="2"/>
                                                <m:mcJc m:val="center"/>
                                              </m:mcPr>
                                            </m:mc>
                                          </m:mcs>
                                          <m:ctrlPr>
                                            <a:rPr lang="en-IN" i="1"/>
                                          </m:ctrlPr>
                                        </m:mPr>
                                        <m:mr>
                                          <m:e>
                                            <m:r>
                                              <a:rPr lang="en-GB" i="1"/>
                                              <m:t>1</m:t>
                                            </m:r>
                                          </m:e>
                                          <m:e/>
                                        </m:mr>
                                        <m:mr>
                                          <m:e/>
                                          <m:e>
                                            <m:r>
                                              <a:rPr lang="en-GB" i="1"/>
                                              <m:t>1</m:t>
                                            </m:r>
                                          </m:e>
                                        </m:mr>
                                      </m:m>
                                    </m:e>
                                    <m:e>
                                      <m:r>
                                        <a:rPr lang="en-GB" i="1"/>
                                        <m:t> </m:t>
                                      </m:r>
                                    </m:e>
                                  </m:mr>
                                  <m:mr>
                                    <m:e>
                                      <m:r>
                                        <a:rPr lang="en-GB" i="1"/>
                                        <m:t> </m:t>
                                      </m:r>
                                    </m:e>
                                    <m:e>
                                      <m:m>
                                        <m:mPr>
                                          <m:mcs>
                                            <m:mc>
                                              <m:mcPr>
                                                <m:count m:val="2"/>
                                                <m:mcJc m:val="center"/>
                                              </m:mcPr>
                                            </m:mc>
                                          </m:mcs>
                                          <m:ctrlPr>
                                            <a:rPr lang="en-IN" i="1"/>
                                          </m:ctrlPr>
                                        </m:mPr>
                                        <m:mr>
                                          <m:e>
                                            <m:r>
                                              <a:rPr lang="en-GB" i="1"/>
                                              <m:t>𝑖</m:t>
                                            </m:r>
                                            <m:r>
                                              <m:rPr>
                                                <m:sty m:val="p"/>
                                              </m:rPr>
                                              <a:rPr lang="en-GB"/>
                                              <m:t>cos</m:t>
                                            </m:r>
                                            <m:r>
                                              <a:rPr lang="en-GB" i="1"/>
                                              <m:t>(</m:t>
                                            </m:r>
                                            <m:r>
                                              <a:rPr lang="en-GB" i="1"/>
                                              <m:t>𝜃</m:t>
                                            </m:r>
                                            <m:r>
                                              <a:rPr lang="en-GB" i="1"/>
                                              <m:t>)</m:t>
                                            </m:r>
                                          </m:e>
                                          <m:e>
                                            <m:r>
                                              <m:rPr>
                                                <m:sty m:val="p"/>
                                              </m:rPr>
                                              <a:rPr lang="en-GB"/>
                                              <m:t>sin</m:t>
                                            </m:r>
                                            <m:r>
                                              <a:rPr lang="en-GB" i="1"/>
                                              <m:t>(</m:t>
                                            </m:r>
                                            <m:r>
                                              <a:rPr lang="en-GB" i="1"/>
                                              <m:t>𝜃</m:t>
                                            </m:r>
                                            <m:r>
                                              <a:rPr lang="en-GB" i="1"/>
                                              <m:t>)</m:t>
                                            </m:r>
                                          </m:e>
                                        </m:mr>
                                        <m:mr>
                                          <m:e>
                                            <m:r>
                                              <m:rPr>
                                                <m:sty m:val="p"/>
                                              </m:rPr>
                                              <a:rPr lang="en-GB"/>
                                              <m:t>sin</m:t>
                                            </m:r>
                                            <m:r>
                                              <a:rPr lang="en-GB" i="1"/>
                                              <m:t>(</m:t>
                                            </m:r>
                                            <m:r>
                                              <a:rPr lang="en-GB" i="1"/>
                                              <m:t>𝜃</m:t>
                                            </m:r>
                                            <m:r>
                                              <a:rPr lang="en-GB" i="1"/>
                                              <m:t>)</m:t>
                                            </m:r>
                                          </m:e>
                                          <m:e>
                                            <m:r>
                                              <a:rPr lang="en-GB" i="1"/>
                                              <m:t>𝑖</m:t>
                                            </m:r>
                                            <m:r>
                                              <m:rPr>
                                                <m:sty m:val="p"/>
                                              </m:rPr>
                                              <a:rPr lang="en-GB"/>
                                              <m:t>cos</m:t>
                                            </m:r>
                                            <m:r>
                                              <a:rPr lang="en-GB" i="1"/>
                                              <m:t>(</m:t>
                                            </m:r>
                                            <m:r>
                                              <a:rPr lang="en-GB" i="1"/>
                                              <m:t>𝜃</m:t>
                                            </m:r>
                                            <m:r>
                                              <a:rPr lang="en-GB" i="1"/>
                                              <m:t>)</m:t>
                                            </m:r>
                                          </m:e>
                                        </m:mr>
                                      </m:m>
                                    </m:e>
                                  </m:mr>
                                </m:m>
                              </m:e>
                            </m:mr>
                          </m:m>
                        </m:e>
                      </m:d>
                    </m:oMath>
                  </m:oMathPara>
                </a14:m>
                <a:endParaRPr lang="en-IN" dirty="0"/>
              </a:p>
            </p:txBody>
          </p:sp>
        </mc:Choice>
        <mc:Fallback>
          <p:sp>
            <p:nvSpPr>
              <p:cNvPr id="6" name="TextBox 5">
                <a:extLst>
                  <a:ext uri="{FF2B5EF4-FFF2-40B4-BE49-F238E27FC236}">
                    <a16:creationId xmlns:a16="http://schemas.microsoft.com/office/drawing/2014/main" id="{51881276-8B31-18A4-5782-CEB6FB416664}"/>
                  </a:ext>
                </a:extLst>
              </p:cNvPr>
              <p:cNvSpPr txBox="1">
                <a:spLocks noRot="1" noChangeAspect="1" noMove="1" noResize="1" noEditPoints="1" noAdjustHandles="1" noChangeArrowheads="1" noChangeShapeType="1" noTextEdit="1"/>
              </p:cNvSpPr>
              <p:nvPr/>
            </p:nvSpPr>
            <p:spPr>
              <a:xfrm>
                <a:off x="654907" y="2496064"/>
                <a:ext cx="5078628" cy="2034916"/>
              </a:xfrm>
              <a:prstGeom prst="rect">
                <a:avLst/>
              </a:prstGeom>
              <a:blipFill>
                <a:blip r:embed="rId3"/>
                <a:stretch>
                  <a:fillRect t="-1840" b="-429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F2C8AB3-5ECA-66BF-8C67-6EEDA94CFB8A}"/>
              </a:ext>
            </a:extLst>
          </p:cNvPr>
          <p:cNvSpPr txBox="1"/>
          <p:nvPr/>
        </p:nvSpPr>
        <p:spPr>
          <a:xfrm>
            <a:off x="0" y="6405757"/>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13" name="TextBox 12">
            <a:extLst>
              <a:ext uri="{FF2B5EF4-FFF2-40B4-BE49-F238E27FC236}">
                <a16:creationId xmlns:a16="http://schemas.microsoft.com/office/drawing/2014/main" id="{409791EA-2F1A-FF69-DA13-440652DB0997}"/>
              </a:ext>
            </a:extLst>
          </p:cNvPr>
          <p:cNvSpPr txBox="1"/>
          <p:nvPr/>
        </p:nvSpPr>
        <p:spPr>
          <a:xfrm>
            <a:off x="1" y="6064266"/>
            <a:ext cx="9143999" cy="430887"/>
          </a:xfrm>
          <a:prstGeom prst="rect">
            <a:avLst/>
          </a:prstGeom>
          <a:noFill/>
        </p:spPr>
        <p:txBody>
          <a:bodyPr wrap="square">
            <a:spAutoFit/>
          </a:bodyPr>
          <a:lstStyle/>
          <a:p>
            <a:r>
              <a:rPr lang="en-GB" sz="1100"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[8] Journal Article Deutsch, David Elieser, Penrose, Roger, Quantum computational networks, 1989, Proceedings of the Royal Society of London. A. Mathematical and Physical Sciences, 73-90, 425, 1868</a:t>
            </a:r>
            <a:r>
              <a:rPr lang="en-IN" sz="1100" dirty="0">
                <a:solidFill>
                  <a:srgbClr val="FF0000"/>
                </a:solidFill>
                <a:effectLst/>
                <a:hlinkClick r:id="rId4" action="ppaction://hlinksldjump">
                  <a:extLst>
                    <a:ext uri="{A12FA001-AC4F-418D-AE19-62706E023703}">
                      <ahyp:hlinkClr xmlns:ahyp="http://schemas.microsoft.com/office/drawing/2018/hyperlinkcolor" val="tx"/>
                    </a:ext>
                  </a:extLst>
                </a:hlinkClick>
              </a:rPr>
              <a:t> </a:t>
            </a:r>
            <a:endParaRPr lang="en-US" sz="1100" dirty="0">
              <a:solidFill>
                <a:srgbClr val="FF0000"/>
              </a:solidFill>
            </a:endParaRPr>
          </a:p>
        </p:txBody>
      </p:sp>
      <p:sp>
        <p:nvSpPr>
          <p:cNvPr id="15" name="TextBox 14">
            <a:extLst>
              <a:ext uri="{FF2B5EF4-FFF2-40B4-BE49-F238E27FC236}">
                <a16:creationId xmlns:a16="http://schemas.microsoft.com/office/drawing/2014/main" id="{71B29699-539D-8DC5-29CB-7D92F9252082}"/>
              </a:ext>
            </a:extLst>
          </p:cNvPr>
          <p:cNvSpPr txBox="1"/>
          <p:nvPr/>
        </p:nvSpPr>
        <p:spPr>
          <a:xfrm>
            <a:off x="1" y="5721328"/>
            <a:ext cx="9143999" cy="430887"/>
          </a:xfrm>
          <a:prstGeom prst="rect">
            <a:avLst/>
          </a:prstGeom>
          <a:noFill/>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[9] Ashok </a:t>
            </a:r>
            <a:r>
              <a:rPr lang="en-US" sz="1100" dirty="0" err="1">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Muthukrishnan</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“Classical and Quantum Logic Gates: An Introduction to Quantum Computing” Quantum Information Seminar, Friday, Sep. 3, 1999, Rochester Center for Quantum Information (RCQI) </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6152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81D6-9922-72C1-00DC-79C9124225D9}"/>
              </a:ext>
            </a:extLst>
          </p:cNvPr>
          <p:cNvSpPr>
            <a:spLocks noGrp="1"/>
          </p:cNvSpPr>
          <p:nvPr>
            <p:ph type="title"/>
          </p:nvPr>
        </p:nvSpPr>
        <p:spPr/>
        <p:txBody>
          <a:bodyPr/>
          <a:lstStyle/>
          <a:p>
            <a:r>
              <a:rPr lang="en-US" dirty="0"/>
              <a:t>DEUTSCH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2296D7-B6DD-8F87-AC04-9EEE8EC090D2}"/>
                  </a:ext>
                </a:extLst>
              </p:cNvPr>
              <p:cNvSpPr>
                <a:spLocks noGrp="1"/>
              </p:cNvSpPr>
              <p:nvPr>
                <p:ph sz="half" idx="2"/>
              </p:nvPr>
            </p:nvSpPr>
            <p:spPr>
              <a:xfrm>
                <a:off x="180653" y="1173984"/>
                <a:ext cx="8768137" cy="4485411"/>
              </a:xfrm>
            </p:spPr>
            <p:txBody>
              <a:bodyPr/>
              <a:lstStyle/>
              <a:p>
                <a:r>
                  <a:rPr lang="en-GB" sz="1800" dirty="0">
                    <a:effectLst/>
                    <a:latin typeface="+mn-lt"/>
                    <a:ea typeface="Times New Roman" panose="02020603050405020304" pitchFamily="18" charset="0"/>
                  </a:rPr>
                  <a:t>Let us review first how U(</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would act on states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oMath>
                </a14:m>
                <a:r>
                  <a:rPr lang="en-GB" sz="1800" kern="1200" dirty="0">
                    <a:effectLst/>
                    <a:latin typeface="+mn-lt"/>
                    <a:ea typeface="Times New Roman" panose="02020603050405020304" pitchFamily="18" charset="0"/>
                  </a:rPr>
                  <a:t> and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a14:m>
                <a:r>
                  <a:rPr lang="en-GB" sz="1800" dirty="0">
                    <a:effectLst/>
                    <a:latin typeface="+mn-lt"/>
                    <a:ea typeface="Times New Roman" panose="02020603050405020304" pitchFamily="18" charset="0"/>
                  </a:rPr>
                  <a:t>: </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𝑈</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a:effectLst/>
                          <a:latin typeface="+mn-lt"/>
                          <a:ea typeface="Times New Roman" panose="02020603050405020304" pitchFamily="18" charset="0"/>
                        </a:rPr>
                        <m:t>= </m:t>
                      </m:r>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
                        </m:e>
                      </m:d>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r>
                                  <a:rPr lang="en-GB" sz="1800" i="1" kern="1200">
                                    <a:effectLst/>
                                    <a:latin typeface="+mn-lt"/>
                                    <a:ea typeface="SimSun" panose="02010600030101010101" pitchFamily="2" charset="-122"/>
                                    <a:cs typeface="Times New Roman" panose="02020603050405020304" pitchFamily="18" charset="0"/>
                                  </a:rPr>
                                  <m:t>1</m:t>
                                </m:r>
                              </m:e>
                            </m:mr>
                            <m:mr>
                              <m:e>
                                <m:r>
                                  <a:rPr lang="en-GB" sz="1800" i="1" kern="1200">
                                    <a:effectLst/>
                                    <a:latin typeface="+mn-lt"/>
                                    <a:ea typeface="SimSun" panose="02010600030101010101" pitchFamily="2" charset="-122"/>
                                    <a:cs typeface="Times New Roman" panose="02020603050405020304" pitchFamily="18" charset="0"/>
                                  </a:rPr>
                                  <m:t>0</m:t>
                                </m:r>
                              </m:e>
                            </m:mr>
                          </m:m>
                        </m:e>
                      </m:d>
                      <m:r>
                        <a:rPr lang="en-GB" sz="1800" i="1" kern="1200">
                          <a:effectLst/>
                          <a:latin typeface="+mn-lt"/>
                          <a:ea typeface="SimSun" panose="02010600030101010101" pitchFamily="2" charset="-122"/>
                          <a:cs typeface="Times New Roman" panose="02020603050405020304" pitchFamily="18" charset="0"/>
                        </a:rPr>
                        <m:t>= </m:t>
                      </m:r>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
                        </m:e>
                      </m:d>
                      <m:r>
                        <a:rPr lang="en-GB" sz="1800" i="1" kern="1200">
                          <a:effectLst/>
                          <a:latin typeface="+mn-lt"/>
                          <a:ea typeface="SimSun" panose="02010600030101010101" pitchFamily="2" charset="-122"/>
                          <a:cs typeface="Times New Roman" panose="02020603050405020304" pitchFamily="18" charset="0"/>
                        </a:rPr>
                        <m:t>=</m:t>
                      </m:r>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m:oMathPara>
                </a14:m>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𝑈</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r>
                        <a:rPr lang="en-GB" sz="1800" i="1">
                          <a:effectLst/>
                          <a:latin typeface="+mn-lt"/>
                          <a:ea typeface="Times New Roman" panose="02020603050405020304" pitchFamily="18" charset="0"/>
                        </a:rPr>
                        <m:t>= </m:t>
                      </m:r>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
                        </m:e>
                      </m:d>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r>
                                  <a:rPr lang="en-GB" sz="1800" i="1" kern="1200">
                                    <a:effectLst/>
                                    <a:latin typeface="+mn-lt"/>
                                    <a:ea typeface="SimSun" panose="02010600030101010101" pitchFamily="2" charset="-122"/>
                                    <a:cs typeface="Times New Roman" panose="02020603050405020304" pitchFamily="18" charset="0"/>
                                  </a:rPr>
                                  <m:t>0</m:t>
                                </m:r>
                              </m:e>
                            </m:mr>
                            <m:mr>
                              <m:e>
                                <m:r>
                                  <a:rPr lang="en-GB" sz="1800" i="1" kern="1200">
                                    <a:effectLst/>
                                    <a:latin typeface="+mn-lt"/>
                                    <a:ea typeface="SimSun" panose="02010600030101010101" pitchFamily="2" charset="-122"/>
                                    <a:cs typeface="Times New Roman" panose="02020603050405020304" pitchFamily="18" charset="0"/>
                                  </a:rPr>
                                  <m:t>1</m:t>
                                </m:r>
                              </m:e>
                            </m:mr>
                          </m:m>
                        </m:e>
                      </m:d>
                      <m:r>
                        <a:rPr lang="en-GB" sz="1800" i="1" kern="1200">
                          <a:effectLst/>
                          <a:latin typeface="+mn-lt"/>
                          <a:ea typeface="SimSun" panose="02010600030101010101" pitchFamily="2" charset="-122"/>
                          <a:cs typeface="Times New Roman" panose="02020603050405020304" pitchFamily="18" charset="0"/>
                        </a:rPr>
                        <m:t>= </m:t>
                      </m:r>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
                        </m:e>
                      </m:d>
                      <m:r>
                        <a:rPr lang="en-GB" sz="1800" i="1" kern="1200">
                          <a:effectLst/>
                          <a:latin typeface="+mn-lt"/>
                          <a:ea typeface="SimSun" panose="02010600030101010101" pitchFamily="2" charset="-122"/>
                          <a:cs typeface="Times New Roman" panose="02020603050405020304" pitchFamily="18" charset="0"/>
                        </a:rPr>
                        <m:t>=</m:t>
                      </m:r>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m:oMathPara>
                </a14:m>
                <a:endParaRPr lang="en-IN" sz="1800" dirty="0">
                  <a:effectLst/>
                  <a:latin typeface="+mn-lt"/>
                  <a:ea typeface="Times New Roman" panose="02020603050405020304" pitchFamily="18" charset="0"/>
                </a:endParaRPr>
              </a:p>
              <a:p>
                <a:r>
                  <a:rPr lang="en-GB" sz="1800" kern="1200" dirty="0">
                    <a:effectLst/>
                    <a:latin typeface="+mn-lt"/>
                    <a:ea typeface="Times New Roman" panose="02020603050405020304" pitchFamily="18" charset="0"/>
                  </a:rPr>
                  <a:t>We can clearly understand that certain substitutions of </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would returns some gates which are known to us and would hence help us achieve universality to a greater degree. For example, </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 π/2 would give us U = X and hence the DEUTSCH Gate would act like a Toffoli Gate, which is a very diverse gate in itself. </a:t>
                </a:r>
                <a:endParaRPr lang="en-IN" sz="1800" dirty="0">
                  <a:effectLst/>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We can also observe the following property:</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𝐷</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𝛼</m:t>
                          </m:r>
                        </m:e>
                      </m:d>
                      <m:r>
                        <a:rPr lang="en-GB" sz="1800" i="1">
                          <a:effectLst/>
                          <a:latin typeface="+mn-lt"/>
                          <a:ea typeface="Times New Roman" panose="02020603050405020304" pitchFamily="18" charset="0"/>
                        </a:rPr>
                        <m:t>𝐷</m:t>
                      </m:r>
                      <m:d>
                        <m:dPr>
                          <m:ctrlPr>
                            <a:rPr lang="en-IN" sz="1800" i="1">
                              <a:effectLst/>
                              <a:latin typeface="+mn-lt"/>
                              <a:ea typeface="Times New Roman" panose="02020603050405020304" pitchFamily="18" charset="0"/>
                            </a:rPr>
                          </m:ctrlPr>
                        </m:dPr>
                        <m:e>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𝛼</m:t>
                              </m:r>
                            </m:e>
                            <m:sup>
                              <m:r>
                                <a:rPr lang="en-GB" sz="1800" i="1">
                                  <a:effectLst/>
                                  <a:latin typeface="+mn-lt"/>
                                  <a:ea typeface="Times New Roman" panose="02020603050405020304" pitchFamily="18" charset="0"/>
                                </a:rPr>
                                <m:t>′</m:t>
                              </m:r>
                            </m:sup>
                          </m:sSup>
                        </m:e>
                      </m:d>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𝑖𝐷</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𝛼</m:t>
                          </m:r>
                        </m:e>
                        <m:sup>
                          <m:r>
                            <a:rPr lang="en-GB" sz="1800" i="1">
                              <a:effectLst/>
                              <a:latin typeface="+mn-lt"/>
                              <a:ea typeface="Times New Roman" panose="02020603050405020304" pitchFamily="18" charset="0"/>
                            </a:rPr>
                            <m:t>′</m:t>
                          </m:r>
                        </m:sup>
                      </m:sSup>
                      <m:r>
                        <a:rPr lang="en-GB" sz="1800" i="1">
                          <a:effectLst/>
                          <a:latin typeface="+mn-lt"/>
                          <a:ea typeface="Times New Roman" panose="02020603050405020304" pitchFamily="18" charset="0"/>
                        </a:rPr>
                        <m:t>)</m:t>
                      </m:r>
                    </m:oMath>
                  </m:oMathPara>
                </a14:m>
                <a:endParaRPr lang="en-IN" sz="1800" dirty="0">
                  <a:effectLst/>
                  <a:latin typeface="+mn-lt"/>
                  <a:ea typeface="Times New Roman" panose="02020603050405020304" pitchFamily="18" charset="0"/>
                </a:endParaRPr>
              </a:p>
              <a:p>
                <a:r>
                  <a:rPr lang="en-GB" sz="1800" dirty="0">
                    <a:effectLst/>
                    <a:latin typeface="+mn-lt"/>
                    <a:ea typeface="Times New Roman" panose="02020603050405020304" pitchFamily="18" charset="0"/>
                  </a:rPr>
                  <a:t>This property allows us to further approximate any unitary just using a single gate. If we let </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/π be irrational, then we would be able to create a single universal gate D(</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and approximate all known gates. </a:t>
                </a:r>
                <a:endParaRPr lang="en-US" dirty="0">
                  <a:latin typeface="+mn-lt"/>
                </a:endParaRPr>
              </a:p>
            </p:txBody>
          </p:sp>
        </mc:Choice>
        <mc:Fallback>
          <p:sp>
            <p:nvSpPr>
              <p:cNvPr id="3" name="Content Placeholder 2">
                <a:extLst>
                  <a:ext uri="{FF2B5EF4-FFF2-40B4-BE49-F238E27FC236}">
                    <a16:creationId xmlns:a16="http://schemas.microsoft.com/office/drawing/2014/main" id="{A62296D7-B6DD-8F87-AC04-9EEE8EC090D2}"/>
                  </a:ext>
                </a:extLst>
              </p:cNvPr>
              <p:cNvSpPr>
                <a:spLocks noGrp="1" noRot="1" noChangeAspect="1" noMove="1" noResize="1" noEditPoints="1" noAdjustHandles="1" noChangeArrowheads="1" noChangeShapeType="1" noTextEdit="1"/>
              </p:cNvSpPr>
              <p:nvPr>
                <p:ph sz="half" idx="2"/>
              </p:nvPr>
            </p:nvSpPr>
            <p:spPr>
              <a:xfrm>
                <a:off x="180653" y="1173984"/>
                <a:ext cx="8768137" cy="4485411"/>
              </a:xfrm>
              <a:blipFill>
                <a:blip r:embed="rId2"/>
                <a:stretch>
                  <a:fillRect l="-434" t="-9322" r="-1158" b="-2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8A6C463-1785-F811-E197-06BB19C9F757}"/>
              </a:ext>
            </a:extLst>
          </p:cNvPr>
          <p:cNvSpPr txBox="1"/>
          <p:nvPr/>
        </p:nvSpPr>
        <p:spPr>
          <a:xfrm>
            <a:off x="0" y="6405757"/>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5" name="TextBox 4">
            <a:extLst>
              <a:ext uri="{FF2B5EF4-FFF2-40B4-BE49-F238E27FC236}">
                <a16:creationId xmlns:a16="http://schemas.microsoft.com/office/drawing/2014/main" id="{78A0DECA-4FD4-ED03-C0B8-96D9DEFDA9EB}"/>
              </a:ext>
            </a:extLst>
          </p:cNvPr>
          <p:cNvSpPr txBox="1"/>
          <p:nvPr/>
        </p:nvSpPr>
        <p:spPr>
          <a:xfrm>
            <a:off x="1" y="6064266"/>
            <a:ext cx="9143999" cy="430887"/>
          </a:xfrm>
          <a:prstGeom prst="rect">
            <a:avLst/>
          </a:prstGeom>
          <a:noFill/>
        </p:spPr>
        <p:txBody>
          <a:bodyPr wrap="square">
            <a:spAutoFit/>
          </a:bodyPr>
          <a:lstStyle/>
          <a:p>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[8] Journal Article Deutsch, David Elieser, Penrose, Roger, Quantum computational networks, 1989, Proceedings of the Royal Society of London. A. Mathematical and Physical Sciences, 73-90, 425, 1868</a:t>
            </a:r>
            <a:r>
              <a:rPr lang="en-IN" sz="1100" dirty="0">
                <a:solidFill>
                  <a:srgbClr val="FF0000"/>
                </a:solidFill>
                <a:effectLst/>
                <a:hlinkClick r:id="rId3" action="ppaction://hlinksldjump">
                  <a:extLst>
                    <a:ext uri="{A12FA001-AC4F-418D-AE19-62706E023703}">
                      <ahyp:hlinkClr xmlns:ahyp="http://schemas.microsoft.com/office/drawing/2018/hyperlinkcolor" val="tx"/>
                    </a:ext>
                  </a:extLst>
                </a:hlinkClick>
              </a:rPr>
              <a:t> </a:t>
            </a:r>
            <a:endParaRPr lang="en-US" sz="1100" dirty="0">
              <a:solidFill>
                <a:srgbClr val="FF0000"/>
              </a:solidFill>
            </a:endParaRPr>
          </a:p>
        </p:txBody>
      </p:sp>
      <p:sp>
        <p:nvSpPr>
          <p:cNvPr id="6" name="TextBox 5">
            <a:extLst>
              <a:ext uri="{FF2B5EF4-FFF2-40B4-BE49-F238E27FC236}">
                <a16:creationId xmlns:a16="http://schemas.microsoft.com/office/drawing/2014/main" id="{7D24E3ED-AAE7-8407-BB26-560D95BBFBBD}"/>
              </a:ext>
            </a:extLst>
          </p:cNvPr>
          <p:cNvSpPr txBox="1"/>
          <p:nvPr/>
        </p:nvSpPr>
        <p:spPr>
          <a:xfrm>
            <a:off x="1" y="5721328"/>
            <a:ext cx="9143999" cy="430887"/>
          </a:xfrm>
          <a:prstGeom prst="rect">
            <a:avLst/>
          </a:prstGeom>
          <a:noFill/>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[9] Ashok </a:t>
            </a:r>
            <a:r>
              <a:rPr lang="en-US" sz="1100" dirty="0" err="1">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Muthukrishnan</a:t>
            </a: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“Classical and Quantum Logic Gates: An Introduction to Quantum Computing” Quantum Information Seminar, Friday, Sep. 3, 1999, Rochester Center for Quantum Information (RCQI) </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4739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6A32-D76D-88B1-02A0-DCC7EEB3AA4D}"/>
              </a:ext>
            </a:extLst>
          </p:cNvPr>
          <p:cNvSpPr>
            <a:spLocks noGrp="1"/>
          </p:cNvSpPr>
          <p:nvPr>
            <p:ph type="title"/>
          </p:nvPr>
        </p:nvSpPr>
        <p:spPr/>
        <p:txBody>
          <a:bodyPr/>
          <a:lstStyle/>
          <a:p>
            <a:r>
              <a:rPr lang="en-US" dirty="0"/>
              <a:t>BARENCO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1BF05F-BDEF-9BBC-43C5-C88DBED9B6AD}"/>
                  </a:ext>
                </a:extLst>
              </p:cNvPr>
              <p:cNvSpPr>
                <a:spLocks noGrp="1"/>
              </p:cNvSpPr>
              <p:nvPr>
                <p:ph sz="half" idx="2"/>
              </p:nvPr>
            </p:nvSpPr>
            <p:spPr>
              <a:xfrm>
                <a:off x="180653" y="1173984"/>
                <a:ext cx="8768137" cy="4967324"/>
              </a:xfrm>
            </p:spPr>
            <p:txBody>
              <a:bodyPr/>
              <a:lstStyle/>
              <a:p>
                <a:r>
                  <a:rPr lang="en-GB" sz="1800" dirty="0">
                    <a:effectLst/>
                    <a:latin typeface="+mn-lt"/>
                    <a:ea typeface="Times New Roman" panose="02020603050405020304" pitchFamily="18" charset="0"/>
                  </a:rPr>
                  <a:t>On further investigation, it turns out that the DEUTSCH Gate can be built from another set of 2-Qubit Gates. This is called the BARENCO Gate. </a:t>
                </a: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r>
                  <a:rPr lang="en-GB" sz="1800" dirty="0">
                    <a:effectLst/>
                    <a:latin typeface="+mn-lt"/>
                    <a:ea typeface="Times New Roman" panose="02020603050405020304" pitchFamily="18" charset="0"/>
                  </a:rPr>
                  <a:t>This also has a similar construct to the Controlled-Unitary gate. Here the unitary is of the form: </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𝑈</m:t>
                      </m:r>
                      <m:d>
                        <m:dPr>
                          <m:ctrlPr>
                            <a:rPr lang="en-IN" sz="1800" i="1">
                              <a:effectLst/>
                              <a:latin typeface="+mn-lt"/>
                              <a:ea typeface="Times New Roman" panose="02020603050405020304" pitchFamily="18" charset="0"/>
                            </a:rPr>
                          </m:ctrlPr>
                        </m:dPr>
                        <m:e>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e>
                      </m:d>
                      <m:r>
                        <a:rPr lang="en-GB" sz="1800" i="1">
                          <a:effectLst/>
                          <a:latin typeface="+mn-lt"/>
                          <a:ea typeface="Times New Roman" panose="02020603050405020304" pitchFamily="18" charset="0"/>
                        </a:rPr>
                        <m:t>=</m:t>
                      </m:r>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𝛼</m:t>
                                    </m:r>
                                  </m:sup>
                                </m:sSup>
                                <m:r>
                                  <m:rPr>
                                    <m:sty m:val="p"/>
                                  </m:rPr>
                                  <a:rPr lang="en-GB" sz="1800">
                                    <a:effectLst/>
                                    <a:latin typeface="+mn-lt"/>
                                    <a:ea typeface="Times New Roman" panose="02020603050405020304" pitchFamily="18" charset="0"/>
                                  </a:rPr>
                                  <m:t>cos</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m:t>
                                </m:r>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e>
                              <m:e>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r>
                                  <m:rPr>
                                    <m:sty m:val="p"/>
                                  </m:rPr>
                                  <a:rPr lang="en-GB" sz="1800">
                                    <a:effectLst/>
                                    <a:latin typeface="+mn-lt"/>
                                    <a:ea typeface="Times New Roman" panose="02020603050405020304" pitchFamily="18" charset="0"/>
                                  </a:rPr>
                                  <m:t>sin</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m:t>
                                </m:r>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e>
                            </m:mr>
                            <m:mr>
                              <m:e>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r>
                                  <m:rPr>
                                    <m:sty m:val="p"/>
                                  </m:rPr>
                                  <a:rPr lang="en-GB" sz="1800">
                                    <a:effectLst/>
                                    <a:latin typeface="+mn-lt"/>
                                    <a:ea typeface="Times New Roman" panose="02020603050405020304" pitchFamily="18" charset="0"/>
                                  </a:rPr>
                                  <m:t>sin</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m:t>
                                </m:r>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e>
                              <m:e>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𝛼</m:t>
                                    </m:r>
                                  </m:sup>
                                </m:sSup>
                                <m:r>
                                  <m:rPr>
                                    <m:sty m:val="p"/>
                                  </m:rPr>
                                  <a:rPr lang="en-GB" sz="1800">
                                    <a:effectLst/>
                                    <a:latin typeface="+mn-lt"/>
                                    <a:ea typeface="Times New Roman" panose="02020603050405020304" pitchFamily="18" charset="0"/>
                                  </a:rPr>
                                  <m:t>cos</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m:t>
                                </m:r>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e>
                            </m:mr>
                          </m:m>
                        </m:e>
                      </m:d>
                    </m:oMath>
                  </m:oMathPara>
                </a14:m>
                <a:endParaRPr lang="en-IN" sz="1800" dirty="0">
                  <a:effectLst/>
                  <a:latin typeface="+mn-lt"/>
                  <a:ea typeface="Times New Roman" panose="02020603050405020304" pitchFamily="18" charset="0"/>
                </a:endParaRPr>
              </a:p>
              <a:p>
                <a:r>
                  <a:rPr lang="en-GB" sz="1800" dirty="0">
                    <a:effectLst/>
                    <a:latin typeface="+mn-lt"/>
                    <a:ea typeface="Times New Roman" panose="02020603050405020304" pitchFamily="18" charset="0"/>
                  </a:rPr>
                  <a:t>This unitary can be much more universal as well. For example, setting </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 π/2 would make the unitary as:</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𝑈</m:t>
                      </m:r>
                      <m:d>
                        <m:dPr>
                          <m:ctrlPr>
                            <a:rPr lang="en-IN" sz="1800" i="1">
                              <a:effectLst/>
                              <a:latin typeface="+mn-lt"/>
                              <a:ea typeface="Times New Roman" panose="02020603050405020304" pitchFamily="18" charset="0"/>
                            </a:rPr>
                          </m:ctrlPr>
                        </m:dPr>
                        <m:e>
                          <m:r>
                            <m:rPr>
                              <m:sty m:val="p"/>
                            </m:rPr>
                            <a:rPr lang="en-GB" sz="1800">
                              <a:effectLst/>
                              <a:latin typeface="+mn-lt"/>
                              <a:ea typeface="Times New Roman" panose="02020603050405020304" pitchFamily="18" charset="0"/>
                            </a:rPr>
                            <m:t>π</m:t>
                          </m:r>
                          <m:r>
                            <a:rPr lang="en-GB" sz="1800">
                              <a:effectLst/>
                              <a:latin typeface="+mn-lt"/>
                              <a:ea typeface="Times New Roman" panose="02020603050405020304" pitchFamily="18" charset="0"/>
                            </a:rPr>
                            <m:t>/2,</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e>
                      </m:d>
                      <m:r>
                        <a:rPr lang="en-GB" sz="1800" i="1">
                          <a:effectLst/>
                          <a:latin typeface="+mn-lt"/>
                          <a:ea typeface="Times New Roman" panose="02020603050405020304" pitchFamily="18" charset="0"/>
                        </a:rPr>
                        <m:t>=</m:t>
                      </m:r>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e>
                            </m:mr>
                            <m:mr>
                              <m:e>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e>
                              <m:e>
                                <m:r>
                                  <a:rPr lang="en-GB" sz="1800" i="1">
                                    <a:effectLst/>
                                    <a:latin typeface="+mn-lt"/>
                                    <a:ea typeface="Times New Roman" panose="02020603050405020304" pitchFamily="18" charset="0"/>
                                  </a:rPr>
                                  <m:t>0</m:t>
                                </m:r>
                              </m:e>
                            </m:mr>
                          </m:m>
                        </m:e>
                      </m:d>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1</m:t>
                                </m:r>
                              </m:e>
                            </m:mr>
                            <m:mr>
                              <m:e>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2</m:t>
                                    </m:r>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e>
                              <m:e>
                                <m:r>
                                  <a:rPr lang="en-GB" sz="1800" i="1">
                                    <a:effectLst/>
                                    <a:latin typeface="+mn-lt"/>
                                    <a:ea typeface="Times New Roman" panose="02020603050405020304" pitchFamily="18" charset="0"/>
                                  </a:rPr>
                                  <m:t>0</m:t>
                                </m:r>
                              </m:e>
                            </m:mr>
                          </m:m>
                        </m:e>
                      </m:d>
                    </m:oMath>
                  </m:oMathPara>
                </a14:m>
                <a:endParaRPr lang="en-IN" sz="1800" dirty="0">
                  <a:effectLst/>
                  <a:latin typeface="+mn-lt"/>
                  <a:ea typeface="Times New Roman" panose="02020603050405020304" pitchFamily="18" charset="0"/>
                </a:endParaRPr>
              </a:p>
              <a:p>
                <a:pPr marL="0" indent="0">
                  <a:buNone/>
                </a:pPr>
                <a:r>
                  <a:rPr lang="en-IN" sz="1800" dirty="0">
                    <a:effectLst/>
                    <a:latin typeface="+mn-lt"/>
                    <a:ea typeface="Times New Roman" panose="02020603050405020304" pitchFamily="18" charset="0"/>
                  </a:rPr>
                  <a:t>This allows you to do a bit-flip with a simultaneous phase change.</a:t>
                </a:r>
              </a:p>
              <a:p>
                <a:pPr marL="0" indent="0">
                  <a:buNone/>
                </a:pPr>
                <a:endParaRPr lang="en-IN" sz="18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9B1BF05F-BDEF-9BBC-43C5-C88DBED9B6AD}"/>
                  </a:ext>
                </a:extLst>
              </p:cNvPr>
              <p:cNvSpPr>
                <a:spLocks noGrp="1" noRot="1" noChangeAspect="1" noMove="1" noResize="1" noEditPoints="1" noAdjustHandles="1" noChangeArrowheads="1" noChangeShapeType="1" noTextEdit="1"/>
              </p:cNvSpPr>
              <p:nvPr>
                <p:ph sz="half" idx="2"/>
              </p:nvPr>
            </p:nvSpPr>
            <p:spPr>
              <a:xfrm>
                <a:off x="180653" y="1173984"/>
                <a:ext cx="8768137" cy="4967324"/>
              </a:xfrm>
              <a:blipFill>
                <a:blip r:embed="rId2"/>
                <a:stretch>
                  <a:fillRect l="-579" t="-510" r="-724" b="-1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2C75B6F-C0D6-1322-35F5-BA7F396BD6C4}"/>
                  </a:ext>
                </a:extLst>
              </p:cNvPr>
              <p:cNvSpPr/>
              <p:nvPr/>
            </p:nvSpPr>
            <p:spPr>
              <a:xfrm>
                <a:off x="617838" y="1878227"/>
                <a:ext cx="5770605" cy="1550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Times New Roman" panose="02020603050405020304" pitchFamily="18" charset="0"/>
                        </a:rPr>
                        <m:t>𝐴</m:t>
                      </m:r>
                      <m:d>
                        <m:dPr>
                          <m:ctrlPr>
                            <a:rPr lang="en-IN" sz="1800" i="1">
                              <a:effectLst/>
                              <a:latin typeface="Cambria Math" panose="02040503050406030204" pitchFamily="18" charset="0"/>
                              <a:ea typeface="Times New Roman" panose="02020603050405020304" pitchFamily="18" charset="0"/>
                            </a:rPr>
                          </m:ctrlPr>
                        </m:dPr>
                        <m:e>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𝛼</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𝜙</m:t>
                          </m:r>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m>
                            <m:mPr>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m>
                                  <m:mPr>
                                    <m:plcHide m:val="on"/>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r>
                                        <a:rPr lang="en-GB" sz="1800" i="1">
                                          <a:effectLst/>
                                          <a:latin typeface="Cambria Math" panose="02040503050406030204" pitchFamily="18" charset="0"/>
                                          <a:ea typeface="Times New Roman" panose="02020603050405020304" pitchFamily="18" charset="0"/>
                                        </a:rPr>
                                        <m:t>1</m:t>
                                      </m:r>
                                    </m:e>
                                    <m:e/>
                                  </m:mr>
                                  <m:mr>
                                    <m:e/>
                                    <m:e>
                                      <m:r>
                                        <a:rPr lang="en-GB" sz="1800" i="1">
                                          <a:effectLst/>
                                          <a:latin typeface="Cambria Math" panose="02040503050406030204" pitchFamily="18" charset="0"/>
                                          <a:ea typeface="Times New Roman" panose="02020603050405020304" pitchFamily="18" charset="0"/>
                                        </a:rPr>
                                        <m:t>1</m:t>
                                      </m:r>
                                    </m:e>
                                  </m:mr>
                                </m:m>
                              </m:e>
                              <m:e>
                                <m:r>
                                  <a:rPr lang="en-GB" sz="1800" i="1">
                                    <a:effectLst/>
                                    <a:latin typeface="Cambria Math" panose="02040503050406030204" pitchFamily="18" charset="0"/>
                                    <a:ea typeface="Times New Roman" panose="02020603050405020304" pitchFamily="18" charset="0"/>
                                  </a:rPr>
                                  <m:t> </m:t>
                                </m:r>
                              </m:e>
                            </m:mr>
                            <m:mr>
                              <m:e>
                                <m:r>
                                  <a:rPr lang="en-GB" sz="1800" i="1">
                                    <a:effectLst/>
                                    <a:latin typeface="Cambria Math" panose="02040503050406030204" pitchFamily="18" charset="0"/>
                                    <a:ea typeface="Times New Roman" panose="02020603050405020304" pitchFamily="18" charset="0"/>
                                  </a:rPr>
                                  <m:t> </m:t>
                                </m:r>
                              </m:e>
                              <m:e>
                                <m:m>
                                  <m:mPr>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𝑒</m:t>
                                          </m:r>
                                        </m:e>
                                        <m:sup>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𝛼</m:t>
                                          </m:r>
                                        </m:sup>
                                      </m:sSup>
                                      <m:r>
                                        <m:rPr>
                                          <m:sty m:val="p"/>
                                        </m:rPr>
                                        <a:rPr lang="en-GB" sz="1800">
                                          <a:effectLst/>
                                          <a:latin typeface="Cambria Math" panose="02040503050406030204" pitchFamily="18" charset="0"/>
                                          <a:ea typeface="Times New Roman" panose="02020603050405020304" pitchFamily="18" charset="0"/>
                                        </a:rPr>
                                        <m:t>cos</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m:t>
                                      </m:r>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e>
                                    <m:e>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𝑖</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𝑒</m:t>
                                          </m:r>
                                        </m:e>
                                        <m:sup>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𝛼</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𝜙</m:t>
                                          </m:r>
                                          <m:r>
                                            <a:rPr lang="en-GB" sz="1800" i="1">
                                              <a:effectLst/>
                                              <a:latin typeface="Cambria Math" panose="02040503050406030204" pitchFamily="18" charset="0"/>
                                              <a:ea typeface="Times New Roman" panose="02020603050405020304" pitchFamily="18" charset="0"/>
                                            </a:rPr>
                                            <m:t>)</m:t>
                                          </m:r>
                                        </m:sup>
                                      </m:sSup>
                                      <m:r>
                                        <m:rPr>
                                          <m:sty m:val="p"/>
                                        </m:rPr>
                                        <a:rPr lang="en-GB" sz="1800">
                                          <a:effectLst/>
                                          <a:latin typeface="Cambria Math" panose="02040503050406030204" pitchFamily="18" charset="0"/>
                                          <a:ea typeface="Times New Roman" panose="02020603050405020304" pitchFamily="18" charset="0"/>
                                        </a:rPr>
                                        <m:t>sin</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m:t>
                                      </m:r>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e>
                                  </m:mr>
                                  <m:mr>
                                    <m:e>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𝑖</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𝑒</m:t>
                                          </m:r>
                                        </m:e>
                                        <m:sup>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𝛼</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𝜙</m:t>
                                          </m:r>
                                          <m:r>
                                            <a:rPr lang="en-GB" sz="1800" i="1">
                                              <a:effectLst/>
                                              <a:latin typeface="Cambria Math" panose="02040503050406030204" pitchFamily="18" charset="0"/>
                                              <a:ea typeface="Times New Roman" panose="02020603050405020304" pitchFamily="18" charset="0"/>
                                            </a:rPr>
                                            <m:t>)</m:t>
                                          </m:r>
                                        </m:sup>
                                      </m:sSup>
                                      <m:r>
                                        <m:rPr>
                                          <m:sty m:val="p"/>
                                        </m:rPr>
                                        <a:rPr lang="en-GB" sz="1800">
                                          <a:effectLst/>
                                          <a:latin typeface="Cambria Math" panose="02040503050406030204" pitchFamily="18" charset="0"/>
                                          <a:ea typeface="Times New Roman" panose="02020603050405020304" pitchFamily="18" charset="0"/>
                                        </a:rPr>
                                        <m:t>sin</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m:t>
                                      </m:r>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e>
                                    <m:e>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𝑒</m:t>
                                          </m:r>
                                        </m:e>
                                        <m:sup>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𝛼</m:t>
                                          </m:r>
                                        </m:sup>
                                      </m:sSup>
                                      <m:r>
                                        <m:rPr>
                                          <m:sty m:val="p"/>
                                        </m:rPr>
                                        <a:rPr lang="en-GB" sz="1800">
                                          <a:effectLst/>
                                          <a:latin typeface="Cambria Math" panose="02040503050406030204" pitchFamily="18" charset="0"/>
                                          <a:ea typeface="Times New Roman" panose="02020603050405020304" pitchFamily="18" charset="0"/>
                                        </a:rPr>
                                        <m:t>cos</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m:t>
                                      </m:r>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e>
                                  </m:mr>
                                </m:m>
                              </m:e>
                            </m:mr>
                          </m:m>
                        </m:e>
                      </m:d>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62C75B6F-C0D6-1322-35F5-BA7F396BD6C4}"/>
                  </a:ext>
                </a:extLst>
              </p:cNvPr>
              <p:cNvSpPr>
                <a:spLocks noRot="1" noChangeAspect="1" noMove="1" noResize="1" noEditPoints="1" noAdjustHandles="1" noChangeArrowheads="1" noChangeShapeType="1" noTextEdit="1"/>
              </p:cNvSpPr>
              <p:nvPr/>
            </p:nvSpPr>
            <p:spPr>
              <a:xfrm>
                <a:off x="617838" y="1878227"/>
                <a:ext cx="5770605" cy="1550773"/>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ACA1530-E70E-3F14-3877-B29FAC9101FA}"/>
              </a:ext>
            </a:extLst>
          </p:cNvPr>
          <p:cNvSpPr txBox="1"/>
          <p:nvPr/>
        </p:nvSpPr>
        <p:spPr>
          <a:xfrm>
            <a:off x="0" y="6405757"/>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6" name="TextBox 5">
            <a:extLst>
              <a:ext uri="{FF2B5EF4-FFF2-40B4-BE49-F238E27FC236}">
                <a16:creationId xmlns:a16="http://schemas.microsoft.com/office/drawing/2014/main" id="{25F052CE-B846-6471-9E50-8463F99EF9E4}"/>
              </a:ext>
            </a:extLst>
          </p:cNvPr>
          <p:cNvSpPr txBox="1"/>
          <p:nvPr/>
        </p:nvSpPr>
        <p:spPr>
          <a:xfrm>
            <a:off x="0" y="6225362"/>
            <a:ext cx="7693572" cy="261610"/>
          </a:xfrm>
          <a:prstGeom prst="rect">
            <a:avLst/>
          </a:prstGeom>
          <a:noFill/>
        </p:spPr>
        <p:txBody>
          <a:bodyPr wrap="square" rtlCol="0">
            <a:spAutoFit/>
          </a:bodyPr>
          <a:lstStyle/>
          <a:p>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[10] </a:t>
            </a:r>
            <a:r>
              <a:rPr lang="en-US" sz="1100" dirty="0" err="1">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Barenco</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Adriano 1995A universal two-bit gate for quantum computation Proc. R. Soc. </a:t>
            </a:r>
            <a:r>
              <a:rPr lang="en-US" sz="1100" dirty="0" err="1">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Lond</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A449679–683</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54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9A47-D886-84B9-09B6-593DD7222817}"/>
              </a:ext>
            </a:extLst>
          </p:cNvPr>
          <p:cNvSpPr>
            <a:spLocks noGrp="1"/>
          </p:cNvSpPr>
          <p:nvPr>
            <p:ph type="title"/>
          </p:nvPr>
        </p:nvSpPr>
        <p:spPr/>
        <p:txBody>
          <a:bodyPr/>
          <a:lstStyle/>
          <a:p>
            <a:r>
              <a:rPr lang="en-US" dirty="0"/>
              <a:t>Review – Quantum Harmonic Oscillator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EBCC24-CD9A-3765-B1F2-5BA2B3180CE5}"/>
                  </a:ext>
                </a:extLst>
              </p:cNvPr>
              <p:cNvSpPr>
                <a:spLocks noGrp="1"/>
              </p:cNvSpPr>
              <p:nvPr>
                <p:ph sz="half" idx="2"/>
              </p:nvPr>
            </p:nvSpPr>
            <p:spPr/>
            <p:txBody>
              <a:bodyPr/>
              <a:lstStyle/>
              <a:p>
                <a:pPr>
                  <a:lnSpc>
                    <a:spcPct val="150000"/>
                  </a:lnSpc>
                </a:pPr>
                <a:r>
                  <a:rPr lang="en-GB" sz="1800" dirty="0">
                    <a:effectLst/>
                    <a:latin typeface="+mn-lt"/>
                    <a:ea typeface="Times New Roman" panose="02020603050405020304" pitchFamily="18" charset="0"/>
                  </a:rPr>
                  <a:t>The creation operator </a:t>
                </a:r>
                <a:r>
                  <a:rPr lang="en-GB" sz="1800" dirty="0" err="1">
                    <a:effectLst/>
                    <a:latin typeface="+mn-lt"/>
                    <a:ea typeface="Times New Roman" panose="02020603050405020304" pitchFamily="18" charset="0"/>
                  </a:rPr>
                  <a:t>â</a:t>
                </a:r>
                <a:r>
                  <a:rPr lang="en-GB" sz="1800" baseline="30000" dirty="0">
                    <a:effectLst/>
                    <a:latin typeface="+mn-lt"/>
                    <a:ea typeface="Times New Roman" panose="02020603050405020304" pitchFamily="18" charset="0"/>
                  </a:rPr>
                  <a:t>† </a:t>
                </a:r>
                <a:r>
                  <a:rPr lang="en-GB" sz="1800" dirty="0">
                    <a:effectLst/>
                    <a:latin typeface="+mn-lt"/>
                    <a:ea typeface="Times New Roman" panose="02020603050405020304" pitchFamily="18" charset="0"/>
                  </a:rPr>
                  <a:t>acting on state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𝑛</m:t>
                            </m:r>
                          </m:e>
                        </m:d>
                      </m:e>
                    </m:d>
                  </m:oMath>
                </a14:m>
                <a:r>
                  <a:rPr lang="en-GB" sz="1800" dirty="0">
                    <a:effectLst/>
                    <a:latin typeface="+mn-lt"/>
                    <a:ea typeface="Times New Roman" panose="02020603050405020304" pitchFamily="18" charset="0"/>
                  </a:rPr>
                  <a:t> returns an eigenstate with an energy </a:t>
                </a:r>
                <a:r>
                  <a:rPr lang="en-GB" sz="1800" dirty="0" err="1">
                    <a:effectLst/>
                    <a:latin typeface="+mn-lt"/>
                    <a:ea typeface="Times New Roman" panose="02020603050405020304" pitchFamily="18" charset="0"/>
                  </a:rPr>
                  <a:t>E</a:t>
                </a:r>
                <a:r>
                  <a:rPr lang="en-GB" sz="1800" baseline="-25000" dirty="0" err="1">
                    <a:effectLst/>
                    <a:latin typeface="+mn-lt"/>
                    <a:ea typeface="Times New Roman" panose="02020603050405020304" pitchFamily="18" charset="0"/>
                  </a:rPr>
                  <a:t>n</a:t>
                </a:r>
                <a:r>
                  <a:rPr lang="en-GB" sz="1800" dirty="0">
                    <a:effectLst/>
                    <a:latin typeface="+mn-lt"/>
                    <a:ea typeface="Times New Roman" panose="02020603050405020304" pitchFamily="18" charset="0"/>
                  </a:rPr>
                  <a:t> + </a:t>
                </a:r>
                <a:r>
                  <a:rPr lang="en-GB" sz="1800" dirty="0" err="1">
                    <a:effectLst/>
                    <a:latin typeface="+mn-lt"/>
                    <a:ea typeface="Times New Roman" panose="02020603050405020304" pitchFamily="18" charset="0"/>
                  </a:rPr>
                  <a:t>ħω</a:t>
                </a:r>
                <a:r>
                  <a:rPr lang="en-GB" sz="1800" dirty="0">
                    <a:effectLst/>
                    <a:latin typeface="+mn-lt"/>
                    <a:ea typeface="Times New Roman" panose="02020603050405020304" pitchFamily="18" charset="0"/>
                  </a:rPr>
                  <a:t>, which we can call the next energy level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𝑛</m:t>
                            </m:r>
                            <m:r>
                              <a:rPr lang="en-GB" sz="1800" i="1">
                                <a:effectLst/>
                                <a:latin typeface="+mn-lt"/>
                                <a:ea typeface="Times New Roman" panose="02020603050405020304" pitchFamily="18" charset="0"/>
                              </a:rPr>
                              <m:t>+1</m:t>
                            </m:r>
                          </m:e>
                        </m:d>
                      </m:e>
                    </m:d>
                  </m:oMath>
                </a14:m>
                <a:r>
                  <a:rPr lang="en-GB" sz="1800" dirty="0">
                    <a:effectLst/>
                    <a:latin typeface="+mn-lt"/>
                    <a:ea typeface="Times New Roman" panose="02020603050405020304" pitchFamily="18" charset="0"/>
                  </a:rPr>
                  <a:t>. Similarly, the annihilation operator </a:t>
                </a:r>
                <a:r>
                  <a:rPr lang="en-GB" sz="1800" dirty="0" err="1">
                    <a:latin typeface="+mn-lt"/>
                    <a:ea typeface="Times New Roman" panose="02020603050405020304" pitchFamily="18" charset="0"/>
                  </a:rPr>
                  <a:t>â</a:t>
                </a:r>
                <a:r>
                  <a:rPr lang="en-GB" sz="1800" baseline="30000" dirty="0">
                    <a:effectLst/>
                    <a:latin typeface="+mn-lt"/>
                    <a:ea typeface="Times New Roman" panose="02020603050405020304" pitchFamily="18" charset="0"/>
                  </a:rPr>
                  <a:t> </a:t>
                </a:r>
                <a:r>
                  <a:rPr lang="en-GB" sz="1800" dirty="0">
                    <a:effectLst/>
                    <a:latin typeface="+mn-lt"/>
                    <a:ea typeface="Times New Roman" panose="02020603050405020304" pitchFamily="18" charset="0"/>
                  </a:rPr>
                  <a:t>acting on state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𝑛</m:t>
                            </m:r>
                          </m:e>
                        </m:d>
                      </m:e>
                    </m:d>
                  </m:oMath>
                </a14:m>
                <a:r>
                  <a:rPr lang="en-GB" sz="1800" dirty="0">
                    <a:effectLst/>
                    <a:latin typeface="+mn-lt"/>
                    <a:ea typeface="Times New Roman" panose="02020603050405020304" pitchFamily="18" charset="0"/>
                  </a:rPr>
                  <a:t> returns an eigenstate with an energy </a:t>
                </a:r>
                <a:r>
                  <a:rPr lang="en-GB" sz="1800" dirty="0" err="1">
                    <a:effectLst/>
                    <a:latin typeface="+mn-lt"/>
                    <a:ea typeface="Times New Roman" panose="02020603050405020304" pitchFamily="18" charset="0"/>
                  </a:rPr>
                  <a:t>E</a:t>
                </a:r>
                <a:r>
                  <a:rPr lang="en-GB" sz="1800" baseline="-25000" dirty="0" err="1">
                    <a:effectLst/>
                    <a:latin typeface="+mn-lt"/>
                    <a:ea typeface="Times New Roman" panose="02020603050405020304" pitchFamily="18" charset="0"/>
                  </a:rPr>
                  <a:t>n</a:t>
                </a:r>
                <a:r>
                  <a:rPr lang="en-GB" sz="1800" dirty="0">
                    <a:effectLst/>
                    <a:latin typeface="+mn-lt"/>
                    <a:ea typeface="Times New Roman" panose="02020603050405020304" pitchFamily="18" charset="0"/>
                  </a:rPr>
                  <a:t> – </a:t>
                </a:r>
                <a:r>
                  <a:rPr lang="en-GB" sz="1800" dirty="0" err="1">
                    <a:effectLst/>
                    <a:latin typeface="+mn-lt"/>
                    <a:ea typeface="Times New Roman" panose="02020603050405020304" pitchFamily="18" charset="0"/>
                  </a:rPr>
                  <a:t>ħω</a:t>
                </a:r>
                <a:r>
                  <a:rPr lang="en-GB" sz="1800" dirty="0">
                    <a:effectLst/>
                    <a:latin typeface="+mn-lt"/>
                    <a:ea typeface="Times New Roman" panose="02020603050405020304" pitchFamily="18" charset="0"/>
                  </a:rPr>
                  <a:t> which we call the lower energy level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𝑛</m:t>
                            </m:r>
                            <m:r>
                              <a:rPr lang="en-GB" sz="1800" i="1">
                                <a:effectLst/>
                                <a:latin typeface="+mn-lt"/>
                                <a:ea typeface="Times New Roman" panose="02020603050405020304" pitchFamily="18" charset="0"/>
                              </a:rPr>
                              <m:t>−1</m:t>
                            </m:r>
                          </m:e>
                        </m:d>
                      </m:e>
                    </m:d>
                  </m:oMath>
                </a14:m>
                <a:r>
                  <a:rPr lang="en-GB" sz="1800" dirty="0">
                    <a:effectLst/>
                    <a:latin typeface="+mn-lt"/>
                    <a:ea typeface="Times New Roman" panose="02020603050405020304" pitchFamily="18" charset="0"/>
                  </a:rPr>
                  <a:t>.</a:t>
                </a:r>
                <a:endParaRPr lang="en-IN" sz="1800" dirty="0">
                  <a:effectLst/>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And hence, energy of n</a:t>
                </a:r>
                <a:r>
                  <a:rPr lang="en-GB" sz="1800" baseline="30000" dirty="0">
                    <a:effectLst/>
                    <a:latin typeface="+mn-lt"/>
                    <a:ea typeface="Times New Roman" panose="02020603050405020304" pitchFamily="18" charset="0"/>
                  </a:rPr>
                  <a:t>th</a:t>
                </a:r>
                <a:r>
                  <a:rPr lang="en-GB" sz="1800" dirty="0">
                    <a:effectLst/>
                    <a:latin typeface="+mn-lt"/>
                    <a:ea typeface="Times New Roman" panose="02020603050405020304" pitchFamily="18" charset="0"/>
                  </a:rPr>
                  <a:t> eigenstate can be obtained to be:</a:t>
                </a:r>
              </a:p>
              <a:p>
                <a:pPr>
                  <a:lnSpc>
                    <a:spcPct val="150000"/>
                  </a:lnSpc>
                </a:pPr>
                <a:r>
                  <a:rPr lang="en-IN" sz="1800" dirty="0">
                    <a:effectLst/>
                    <a:latin typeface="+mn-lt"/>
                    <a:ea typeface="Times New Roman" panose="02020603050405020304" pitchFamily="18" charset="0"/>
                  </a:rPr>
                  <a:t>We solve for eigenvalue of </a:t>
                </a:r>
                <a:r>
                  <a:rPr lang="en-GB" sz="1800" dirty="0" err="1">
                    <a:latin typeface="+mn-lt"/>
                    <a:ea typeface="Times New Roman" panose="02020603050405020304" pitchFamily="18" charset="0"/>
                  </a:rPr>
                  <a:t>â</a:t>
                </a:r>
                <a:r>
                  <a:rPr lang="en-GB" sz="1800" dirty="0">
                    <a:latin typeface="+mn-lt"/>
                    <a:ea typeface="Times New Roman" panose="02020603050405020304" pitchFamily="18" charset="0"/>
                  </a:rPr>
                  <a:t> and </a:t>
                </a:r>
                <a:r>
                  <a:rPr lang="en-GB" sz="1800" dirty="0" err="1">
                    <a:effectLst/>
                    <a:latin typeface="+mn-lt"/>
                    <a:ea typeface="Times New Roman" panose="02020603050405020304" pitchFamily="18" charset="0"/>
                  </a:rPr>
                  <a:t>â</a:t>
                </a:r>
                <a:r>
                  <a:rPr lang="en-GB" sz="1800" baseline="30000" dirty="0">
                    <a:effectLst/>
                    <a:latin typeface="+mn-lt"/>
                    <a:ea typeface="Times New Roman" panose="02020603050405020304" pitchFamily="18" charset="0"/>
                  </a:rPr>
                  <a:t>†</a:t>
                </a:r>
                <a:r>
                  <a:rPr lang="en-GB" sz="1800" dirty="0">
                    <a:effectLst/>
                    <a:latin typeface="+mn-lt"/>
                    <a:ea typeface="Times New Roman" panose="02020603050405020304" pitchFamily="18" charset="0"/>
                  </a:rPr>
                  <a:t> by assuming them to be variables.</a:t>
                </a:r>
              </a:p>
              <a:p>
                <a:pPr marL="0" indent="0">
                  <a:lnSpc>
                    <a:spcPct val="150000"/>
                  </a:lnSpc>
                  <a:buNone/>
                </a:pPr>
                <a:endParaRPr lang="en-GB" sz="1800" dirty="0">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Calculate </a:t>
                </a:r>
                <a14:m>
                  <m:oMath xmlns:m="http://schemas.openxmlformats.org/officeDocument/2006/math">
                    <m:d>
                      <m:dPr>
                        <m:begChr m:val="⟨"/>
                        <m:endChr m:val="⟩"/>
                        <m:ctrlPr>
                          <a:rPr lang="en-IN" sz="1800" i="1" kern="1200" smtClean="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cs typeface="Times New Roman" panose="02020603050405020304" pitchFamily="18" charset="0"/>
                          </a:rPr>
                          <m:t>𝑛</m:t>
                        </m:r>
                      </m:e>
                      <m:e>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a:effectLst/>
                                <a:latin typeface="+mn-lt"/>
                                <a:ea typeface="Times New Roman" panose="02020603050405020304" pitchFamily="18" charset="0"/>
                                <a:cs typeface="Times New Roman" panose="02020603050405020304" pitchFamily="18" charset="0"/>
                              </a:rPr>
                              <m:t>â</m:t>
                            </m:r>
                          </m:e>
                          <m:sup>
                            <m:r>
                              <a:rPr lang="en-GB" sz="1800" i="1">
                                <a:effectLst/>
                                <a:latin typeface="+mn-lt"/>
                                <a:ea typeface="Times New Roman" panose="02020603050405020304" pitchFamily="18" charset="0"/>
                                <a:cs typeface="Times New Roman" panose="02020603050405020304" pitchFamily="18" charset="0"/>
                              </a:rPr>
                              <m:t>†</m:t>
                            </m:r>
                          </m:sup>
                        </m:sSup>
                        <m:r>
                          <a:rPr lang="en-GB" sz="1800">
                            <a:effectLst/>
                            <a:latin typeface="+mn-lt"/>
                            <a:ea typeface="Times New Roman" panose="02020603050405020304" pitchFamily="18" charset="0"/>
                            <a:cs typeface="Times New Roman" panose="02020603050405020304" pitchFamily="18" charset="0"/>
                          </a:rPr>
                          <m:t>â</m:t>
                        </m:r>
                      </m:e>
                      <m:e>
                        <m:r>
                          <a:rPr lang="en-GB" sz="1800" i="1">
                            <a:effectLst/>
                            <a:latin typeface="+mn-lt"/>
                            <a:ea typeface="Times New Roman" panose="02020603050405020304" pitchFamily="18" charset="0"/>
                            <a:cs typeface="Times New Roman" panose="02020603050405020304" pitchFamily="18" charset="0"/>
                          </a:rPr>
                          <m:t>𝑛</m:t>
                        </m:r>
                      </m:e>
                    </m:d>
                  </m:oMath>
                </a14:m>
                <a:r>
                  <a:rPr lang="en-IN" sz="1800" dirty="0">
                    <a:effectLst/>
                    <a:latin typeface="+mn-lt"/>
                  </a:rPr>
                  <a:t> </a:t>
                </a:r>
                <a:r>
                  <a:rPr lang="en-GB" sz="1800" dirty="0">
                    <a:effectLst/>
                    <a:latin typeface="+mn-lt"/>
                  </a:rPr>
                  <a:t> and </a:t>
                </a:r>
                <a14:m>
                  <m:oMath xmlns:m="http://schemas.openxmlformats.org/officeDocument/2006/math">
                    <m:d>
                      <m:dPr>
                        <m:begChr m:val="⟨"/>
                        <m:endChr m:val="⟩"/>
                        <m:ctrlPr>
                          <a:rPr lang="en-IN" sz="1800" i="1">
                            <a:latin typeface="+mn-lt"/>
                            <a:ea typeface="Cambria Math" panose="02040503050406030204" pitchFamily="18" charset="0"/>
                          </a:rPr>
                        </m:ctrlPr>
                      </m:dPr>
                      <m:e>
                        <m:r>
                          <a:rPr lang="en-GB" sz="1800" i="1">
                            <a:latin typeface="+mn-lt"/>
                            <a:ea typeface="Cambria Math" panose="02040503050406030204" pitchFamily="18" charset="0"/>
                          </a:rPr>
                          <m:t>𝑛</m:t>
                        </m:r>
                      </m:e>
                      <m:e>
                        <m:acc>
                          <m:accPr>
                            <m:chr m:val="̂"/>
                            <m:ctrlPr>
                              <a:rPr lang="en-IN" sz="1800" i="1">
                                <a:latin typeface="+mn-lt"/>
                                <a:ea typeface="Cambria Math" panose="02040503050406030204" pitchFamily="18" charset="0"/>
                              </a:rPr>
                            </m:ctrlPr>
                          </m:accPr>
                          <m:e>
                            <m:r>
                              <a:rPr lang="en-GB" sz="1800" i="1">
                                <a:latin typeface="+mn-lt"/>
                                <a:ea typeface="Cambria Math" panose="02040503050406030204" pitchFamily="18" charset="0"/>
                              </a:rPr>
                              <m:t>𝐻</m:t>
                            </m:r>
                          </m:e>
                        </m:acc>
                      </m:e>
                      <m:e>
                        <m:r>
                          <a:rPr lang="en-GB" sz="1800" i="1">
                            <a:latin typeface="+mn-lt"/>
                            <a:ea typeface="Cambria Math" panose="02040503050406030204" pitchFamily="18" charset="0"/>
                          </a:rPr>
                          <m:t>𝑛</m:t>
                        </m:r>
                      </m:e>
                    </m:d>
                  </m:oMath>
                </a14:m>
                <a:r>
                  <a:rPr lang="en-IN" sz="1800" dirty="0">
                    <a:effectLst/>
                    <a:latin typeface="+mn-lt"/>
                    <a:ea typeface="Cambria Math" panose="02040503050406030204" pitchFamily="18" charset="0"/>
                  </a:rPr>
                  <a:t> </a:t>
                </a:r>
                <a:r>
                  <a:rPr lang="en-IN" sz="1800" dirty="0">
                    <a:latin typeface="+mn-lt"/>
                    <a:ea typeface="Cambria Math" panose="02040503050406030204" pitchFamily="18" charset="0"/>
                  </a:rPr>
                  <a:t>to obtain </a:t>
                </a:r>
                <a14:m>
                  <m:oMath xmlns:m="http://schemas.openxmlformats.org/officeDocument/2006/math">
                    <m:sSub>
                      <m:sSubPr>
                        <m:ctrlPr>
                          <a:rPr lang="en-IN"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Times New Roman" panose="02020603050405020304" pitchFamily="18" charset="0"/>
                          </a:rPr>
                          <m:t>𝜆</m:t>
                        </m:r>
                      </m:e>
                      <m:sub>
                        <m:r>
                          <a:rPr lang="en-GB" sz="1800" i="1">
                            <a:latin typeface="Cambria Math" panose="02040503050406030204" pitchFamily="18" charset="0"/>
                            <a:ea typeface="Times New Roman" panose="02020603050405020304" pitchFamily="18" charset="0"/>
                          </a:rPr>
                          <m:t>𝑛</m:t>
                        </m:r>
                      </m:sub>
                    </m:sSub>
                  </m:oMath>
                </a14:m>
                <a:r>
                  <a:rPr lang="en-GB" sz="1800" dirty="0">
                    <a:effectLst/>
                    <a:latin typeface="+mn-lt"/>
                    <a:ea typeface="Cambria Math" panose="02040503050406030204" pitchFamily="18" charset="0"/>
                  </a:rPr>
                  <a:t> and </a:t>
                </a:r>
                <a14:m>
                  <m:oMath xmlns:m="http://schemas.openxmlformats.org/officeDocument/2006/math">
                    <m:sSub>
                      <m:sSubPr>
                        <m:ctrlPr>
                          <a:rPr lang="en-IN"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Times New Roman" panose="02020603050405020304" pitchFamily="18" charset="0"/>
                          </a:rPr>
                          <m:t>µ</m:t>
                        </m:r>
                      </m:e>
                      <m:sub>
                        <m:r>
                          <a:rPr lang="en-GB" sz="1800" i="1">
                            <a:latin typeface="Cambria Math" panose="02040503050406030204" pitchFamily="18" charset="0"/>
                            <a:ea typeface="Times New Roman" panose="02020603050405020304" pitchFamily="18" charset="0"/>
                          </a:rPr>
                          <m:t>𝑛</m:t>
                        </m:r>
                      </m:sub>
                    </m:sSub>
                  </m:oMath>
                </a14:m>
                <a:r>
                  <a:rPr lang="en-GB" sz="1800" dirty="0">
                    <a:effectLst/>
                    <a:latin typeface="+mn-lt"/>
                    <a:ea typeface="Cambria Math" panose="02040503050406030204" pitchFamily="18" charset="0"/>
                  </a:rPr>
                  <a:t>. Final Result:</a:t>
                </a:r>
              </a:p>
              <a:p>
                <a:pPr marL="0" indent="0">
                  <a:lnSpc>
                    <a:spcPct val="150000"/>
                  </a:lnSpc>
                  <a:buNone/>
                </a:pPr>
                <a:endParaRPr lang="en-IN" sz="1800" dirty="0">
                  <a:effectLst/>
                  <a:latin typeface="+mn-lt"/>
                  <a:ea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A5EBCC24-CD9A-3765-B1F2-5BA2B3180CE5}"/>
                  </a:ext>
                </a:extLst>
              </p:cNvPr>
              <p:cNvSpPr>
                <a:spLocks noGrp="1" noRot="1" noChangeAspect="1" noMove="1" noResize="1" noEditPoints="1" noAdjustHandles="1" noChangeArrowheads="1" noChangeShapeType="1" noTextEdit="1"/>
              </p:cNvSpPr>
              <p:nvPr>
                <p:ph sz="half" idx="2"/>
              </p:nvPr>
            </p:nvSpPr>
            <p:spPr>
              <a:blipFill>
                <a:blip r:embed="rId2"/>
                <a:stretch>
                  <a:fillRect l="-434" t="-6311" r="-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F5F3C606-0929-1A59-55CD-9786C79C5294}"/>
                  </a:ext>
                </a:extLst>
              </p:cNvPr>
              <p:cNvSpPr/>
              <p:nvPr/>
            </p:nvSpPr>
            <p:spPr>
              <a:xfrm>
                <a:off x="6157732" y="2523279"/>
                <a:ext cx="1909823" cy="763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just">
                  <a:buNone/>
                </a:pPr>
                <a14:m>
                  <m:oMathPara xmlns:m="http://schemas.openxmlformats.org/officeDocument/2006/math">
                    <m:oMathParaPr>
                      <m:jc m:val="center"/>
                    </m:oMathParaPr>
                    <m:oMath xmlns:m="http://schemas.openxmlformats.org/officeDocument/2006/math">
                      <m:sSub>
                        <m:sSub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rPr>
                            <m:t>𝑛</m:t>
                          </m:r>
                        </m:sub>
                      </m:sSub>
                      <m:r>
                        <a:rPr lang="en-GB" sz="1800" i="1">
                          <a:effectLst/>
                          <a:latin typeface="Cambria Math" panose="02040503050406030204" pitchFamily="18" charset="0"/>
                          <a:ea typeface="Times New Roman" panose="02020603050405020304" pitchFamily="18" charset="0"/>
                        </a:rPr>
                        <m:t>=</m:t>
                      </m:r>
                      <m:d>
                        <m:dPr>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2</m:t>
                              </m:r>
                            </m:den>
                          </m:f>
                        </m:e>
                      </m:d>
                      <m:r>
                        <a:rPr lang="en-GB" sz="1800" i="1">
                          <a:effectLst/>
                          <a:latin typeface="Cambria Math" panose="02040503050406030204" pitchFamily="18" charset="0"/>
                          <a:ea typeface="Times New Roman" panose="02020603050405020304" pitchFamily="18" charset="0"/>
                        </a:rPr>
                        <m:t>ℏ</m:t>
                      </m:r>
                      <m:r>
                        <a:rPr lang="en-GB" sz="1800" i="1">
                          <a:effectLst/>
                          <a:latin typeface="Cambria Math" panose="02040503050406030204" pitchFamily="18" charset="0"/>
                          <a:ea typeface="Times New Roman" panose="02020603050405020304" pitchFamily="18" charset="0"/>
                        </a:rPr>
                        <m:t>𝜔</m:t>
                      </m:r>
                    </m:oMath>
                  </m:oMathPara>
                </a14:m>
                <a:endParaRPr lang="en-IN" sz="1800" dirty="0">
                  <a:effectLst/>
                  <a:latin typeface="+mn-lt"/>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F5F3C606-0929-1A59-55CD-9786C79C5294}"/>
                  </a:ext>
                </a:extLst>
              </p:cNvPr>
              <p:cNvSpPr>
                <a:spLocks noRot="1" noChangeAspect="1" noMove="1" noResize="1" noEditPoints="1" noAdjustHandles="1" noChangeArrowheads="1" noChangeShapeType="1" noTextEdit="1"/>
              </p:cNvSpPr>
              <p:nvPr/>
            </p:nvSpPr>
            <p:spPr>
              <a:xfrm>
                <a:off x="6157732" y="2523279"/>
                <a:ext cx="1909823" cy="76392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675A90F6-C4B2-5851-50B7-5720C5F7F5D7}"/>
                  </a:ext>
                </a:extLst>
              </p:cNvPr>
              <p:cNvSpPr/>
              <p:nvPr/>
            </p:nvSpPr>
            <p:spPr>
              <a:xfrm>
                <a:off x="727713" y="3831920"/>
                <a:ext cx="7674015" cy="532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lnSpc>
                    <a:spcPct val="150000"/>
                  </a:lnSpc>
                  <a:buNone/>
                </a:pPr>
                <a14:m>
                  <m:oMathPara xmlns:m="http://schemas.openxmlformats.org/officeDocument/2006/math">
                    <m:oMathParaPr>
                      <m:jc m:val="centerGroup"/>
                    </m:oMathParaPr>
                    <m:oMath xmlns:m="http://schemas.openxmlformats.org/officeDocument/2006/math">
                      <m:sSup>
                        <m:sSup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e>
                          </m:d>
                        </m:e>
                      </m:d>
                      <m:r>
                        <a:rPr lang="en-GB" sz="1800" i="1">
                          <a:effectLst/>
                          <a:latin typeface="Cambria Math" panose="02040503050406030204" pitchFamily="18" charset="0"/>
                          <a:ea typeface="Times New Roman" panose="02020603050405020304" pitchFamily="18" charset="0"/>
                        </a:rPr>
                        <m:t>= </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𝜆</m:t>
                          </m:r>
                        </m:e>
                        <m:sub>
                          <m:r>
                            <a:rPr lang="en-GB" sz="1800" i="1">
                              <a:effectLst/>
                              <a:latin typeface="Cambria Math" panose="02040503050406030204" pitchFamily="18" charset="0"/>
                              <a:ea typeface="Times New Roman" panose="02020603050405020304" pitchFamily="18" charset="0"/>
                            </a:rPr>
                            <m:t>𝑛</m:t>
                          </m:r>
                        </m:sub>
                      </m:sSub>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d>
                        </m:e>
                      </m:d>
                      <m:r>
                        <a:rPr lang="en-US" sz="1800" b="0" i="0" smtClean="0">
                          <a:effectLst/>
                          <a:latin typeface="Cambria Math" panose="02040503050406030204" pitchFamily="18" charset="0"/>
                          <a:ea typeface="Times New Roman" panose="02020603050405020304" pitchFamily="18" charset="0"/>
                        </a:rPr>
                        <m:t> , </m:t>
                      </m:r>
                      <m:r>
                        <a:rPr lang="en-GB" sz="1800" smtClean="0">
                          <a:effectLst/>
                          <a:latin typeface="Cambria Math" panose="02040503050406030204" pitchFamily="18" charset="0"/>
                          <a:ea typeface="Times New Roman" panose="02020603050405020304" pitchFamily="18" charset="0"/>
                        </a:rPr>
                        <m:t>â</m:t>
                      </m:r>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e>
                          </m:d>
                        </m:e>
                      </m:d>
                      <m:r>
                        <a:rPr lang="en-GB" sz="1800" i="1">
                          <a:effectLst/>
                          <a:latin typeface="Cambria Math" panose="02040503050406030204" pitchFamily="18" charset="0"/>
                          <a:ea typeface="Times New Roman" panose="02020603050405020304" pitchFamily="18" charset="0"/>
                        </a:rPr>
                        <m:t>=</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µ</m:t>
                          </m:r>
                        </m:e>
                        <m:sub>
                          <m:r>
                            <a:rPr lang="en-GB" sz="1800" i="1">
                              <a:effectLst/>
                              <a:latin typeface="Cambria Math" panose="02040503050406030204" pitchFamily="18" charset="0"/>
                              <a:ea typeface="Times New Roman" panose="02020603050405020304" pitchFamily="18" charset="0"/>
                            </a:rPr>
                            <m:t>𝑛</m:t>
                          </m:r>
                        </m:sub>
                      </m:sSub>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d>
                        </m:e>
                      </m:d>
                      <m:r>
                        <a:rPr lang="en-GB" sz="1800" i="1">
                          <a:effectLst/>
                          <a:latin typeface="Cambria Math" panose="02040503050406030204" pitchFamily="18" charset="0"/>
                          <a:ea typeface="Times New Roman" panose="02020603050405020304" pitchFamily="18" charset="0"/>
                        </a:rPr>
                        <m:t> (0 </m:t>
                      </m:r>
                      <m:r>
                        <a:rPr lang="en-GB" sz="1800" i="1">
                          <a:effectLst/>
                          <a:latin typeface="Cambria Math" panose="02040503050406030204" pitchFamily="18" charset="0"/>
                          <a:ea typeface="Times New Roman" panose="02020603050405020304" pitchFamily="18" charset="0"/>
                        </a:rPr>
                        <m:t>𝑓𝑜𝑟</m:t>
                      </m:r>
                      <m:r>
                        <a:rPr lang="en-GB" sz="1800" i="1">
                          <a:effectLst/>
                          <a:latin typeface="Cambria Math" panose="02040503050406030204" pitchFamily="18" charset="0"/>
                          <a:ea typeface="Times New Roman" panose="02020603050405020304" pitchFamily="18" charset="0"/>
                        </a:rPr>
                        <m:t> </m:t>
                      </m:r>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=0)</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7" name="Rectangle 6">
                <a:extLst>
                  <a:ext uri="{FF2B5EF4-FFF2-40B4-BE49-F238E27FC236}">
                    <a16:creationId xmlns:a16="http://schemas.microsoft.com/office/drawing/2014/main" id="{675A90F6-C4B2-5851-50B7-5720C5F7F5D7}"/>
                  </a:ext>
                </a:extLst>
              </p:cNvPr>
              <p:cNvSpPr>
                <a:spLocks noRot="1" noChangeAspect="1" noMove="1" noResize="1" noEditPoints="1" noAdjustHandles="1" noChangeArrowheads="1" noChangeShapeType="1" noTextEdit="1"/>
              </p:cNvSpPr>
              <p:nvPr/>
            </p:nvSpPr>
            <p:spPr>
              <a:xfrm>
                <a:off x="727713" y="3831920"/>
                <a:ext cx="7674015" cy="532718"/>
              </a:xfrm>
              <a:prstGeom prst="rect">
                <a:avLst/>
              </a:prstGeom>
              <a:blipFill>
                <a:blip r:embed="rId4"/>
                <a:stretch>
                  <a:fillRect t="-53333" b="-10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ACFF34DC-3051-4B16-208D-C5ABD1236C48}"/>
                  </a:ext>
                </a:extLst>
              </p:cNvPr>
              <p:cNvSpPr/>
              <p:nvPr/>
            </p:nvSpPr>
            <p:spPr>
              <a:xfrm>
                <a:off x="2401747" y="4884799"/>
                <a:ext cx="4340506" cy="1342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e>
                          </m:d>
                        </m:e>
                      </m:d>
                      <m:r>
                        <a:rPr lang="en-GB" sz="1800" i="1">
                          <a:effectLst/>
                          <a:latin typeface="Cambria Math" panose="02040503050406030204" pitchFamily="18" charset="0"/>
                          <a:ea typeface="Times New Roman" panose="02020603050405020304" pitchFamily="18" charset="0"/>
                        </a:rPr>
                        <m:t>=</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rad>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d>
                        </m:e>
                      </m:d>
                    </m:oMath>
                  </m:oMathPara>
                </a14:m>
                <a:endParaRPr lang="en-IN" sz="1800" dirty="0">
                  <a:effectLst/>
                  <a:latin typeface="Times New Roman" panose="02020603050405020304" pitchFamily="18" charset="0"/>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GB" sz="1800">
                          <a:effectLst/>
                          <a:latin typeface="Cambria Math" panose="02040503050406030204" pitchFamily="18" charset="0"/>
                          <a:ea typeface="Times New Roman" panose="02020603050405020304" pitchFamily="18" charset="0"/>
                        </a:rPr>
                        <m:t>â</m:t>
                      </m:r>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e>
                          </m:d>
                        </m:e>
                      </m:d>
                      <m:r>
                        <a:rPr lang="en-GB" sz="1800" i="1">
                          <a:effectLst/>
                          <a:latin typeface="Cambria Math" panose="02040503050406030204" pitchFamily="18" charset="0"/>
                          <a:ea typeface="Times New Roman" panose="02020603050405020304" pitchFamily="18" charset="0"/>
                        </a:rPr>
                        <m:t>=</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𝑛</m:t>
                          </m:r>
                        </m:e>
                      </m:rad>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d>
                        </m:e>
                      </m:d>
                      <m:r>
                        <a:rPr lang="en-GB" sz="1800" i="1">
                          <a:effectLst/>
                          <a:latin typeface="Cambria Math" panose="02040503050406030204" pitchFamily="18" charset="0"/>
                          <a:ea typeface="Times New Roman" panose="02020603050405020304" pitchFamily="18" charset="0"/>
                        </a:rPr>
                        <m:t> (0 </m:t>
                      </m:r>
                      <m:r>
                        <a:rPr lang="en-GB" sz="1800" i="1">
                          <a:effectLst/>
                          <a:latin typeface="Cambria Math" panose="02040503050406030204" pitchFamily="18" charset="0"/>
                          <a:ea typeface="Times New Roman" panose="02020603050405020304" pitchFamily="18" charset="0"/>
                        </a:rPr>
                        <m:t>𝑓𝑜𝑟</m:t>
                      </m:r>
                      <m:r>
                        <a:rPr lang="en-GB" sz="1800" i="1">
                          <a:effectLst/>
                          <a:latin typeface="Cambria Math" panose="02040503050406030204" pitchFamily="18" charset="0"/>
                          <a:ea typeface="Times New Roman" panose="02020603050405020304" pitchFamily="18" charset="0"/>
                        </a:rPr>
                        <m:t> </m:t>
                      </m:r>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=0)</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ACFF34DC-3051-4B16-208D-C5ABD1236C48}"/>
                  </a:ext>
                </a:extLst>
              </p:cNvPr>
              <p:cNvSpPr>
                <a:spLocks noRot="1" noChangeAspect="1" noMove="1" noResize="1" noEditPoints="1" noAdjustHandles="1" noChangeArrowheads="1" noChangeShapeType="1" noTextEdit="1"/>
              </p:cNvSpPr>
              <p:nvPr/>
            </p:nvSpPr>
            <p:spPr>
              <a:xfrm>
                <a:off x="2401747" y="4884799"/>
                <a:ext cx="4340506" cy="1342663"/>
              </a:xfrm>
              <a:prstGeom prst="rect">
                <a:avLst/>
              </a:prstGeom>
              <a:blipFill>
                <a:blip r:embed="rId5"/>
                <a:stretch>
                  <a:fillRect t="-7339" b="-2844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D2DA972-871D-1B34-2438-3F34A348FFBA}"/>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47480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55E27-6823-0691-47D7-3FD6763EED18}"/>
              </a:ext>
            </a:extLst>
          </p:cNvPr>
          <p:cNvSpPr>
            <a:spLocks noGrp="1"/>
          </p:cNvSpPr>
          <p:nvPr>
            <p:ph type="title"/>
          </p:nvPr>
        </p:nvSpPr>
        <p:spPr/>
        <p:txBody>
          <a:bodyPr/>
          <a:lstStyle/>
          <a:p>
            <a:r>
              <a:rPr lang="en-US" dirty="0"/>
              <a:t>BARENCO Gate</a:t>
            </a:r>
          </a:p>
        </p:txBody>
      </p:sp>
      <p:sp>
        <p:nvSpPr>
          <p:cNvPr id="3" name="Content Placeholder 2">
            <a:extLst>
              <a:ext uri="{FF2B5EF4-FFF2-40B4-BE49-F238E27FC236}">
                <a16:creationId xmlns:a16="http://schemas.microsoft.com/office/drawing/2014/main" id="{429E50DD-E606-9ADB-56B8-EACBFACDF2F0}"/>
              </a:ext>
            </a:extLst>
          </p:cNvPr>
          <p:cNvSpPr>
            <a:spLocks noGrp="1"/>
          </p:cNvSpPr>
          <p:nvPr>
            <p:ph sz="half" idx="2"/>
          </p:nvPr>
        </p:nvSpPr>
        <p:spPr>
          <a:xfrm>
            <a:off x="180653" y="1173984"/>
            <a:ext cx="8768137" cy="5051378"/>
          </a:xfrm>
        </p:spPr>
        <p:txBody>
          <a:bodyPr/>
          <a:lstStyle/>
          <a:p>
            <a:r>
              <a:rPr lang="en-GB" dirty="0">
                <a:effectLst/>
                <a:latin typeface="+mn-lt"/>
                <a:ea typeface="Times New Roman" panose="02020603050405020304" pitchFamily="18" charset="0"/>
              </a:rPr>
              <a:t>Hence, this allows us to encompass the sets of CX gates, CY Gates, and if used together with the help of auxiliary qubits, even CZ gates and controlled Phase-Shift gates can be developed, which encompass various universal sets.</a:t>
            </a:r>
            <a:r>
              <a:rPr lang="en-IN" dirty="0">
                <a:effectLst/>
                <a:latin typeface="+mn-lt"/>
              </a:rPr>
              <a:t> </a:t>
            </a:r>
          </a:p>
          <a:p>
            <a:r>
              <a:rPr lang="en-GB" dirty="0">
                <a:effectLst/>
                <a:latin typeface="+mn-lt"/>
                <a:ea typeface="Times New Roman" panose="02020603050405020304" pitchFamily="18" charset="0"/>
              </a:rPr>
              <a:t>In the case where </a:t>
            </a:r>
            <a:r>
              <a:rPr lang="en-GB" dirty="0" err="1">
                <a:effectLst/>
                <a:latin typeface="+mn-lt"/>
                <a:ea typeface="Times New Roman" panose="02020603050405020304" pitchFamily="18" charset="0"/>
              </a:rPr>
              <a:t>φ</a:t>
            </a:r>
            <a:r>
              <a:rPr lang="en-GB" dirty="0">
                <a:effectLst/>
                <a:latin typeface="+mn-lt"/>
                <a:ea typeface="Times New Roman" panose="02020603050405020304" pitchFamily="18" charset="0"/>
              </a:rPr>
              <a:t>, α and </a:t>
            </a:r>
            <a:r>
              <a:rPr lang="en-GB" dirty="0" err="1">
                <a:effectLst/>
                <a:latin typeface="+mn-lt"/>
                <a:ea typeface="Times New Roman" panose="02020603050405020304" pitchFamily="18" charset="0"/>
              </a:rPr>
              <a:t>θ</a:t>
            </a:r>
            <a:r>
              <a:rPr lang="en-GB" dirty="0">
                <a:effectLst/>
                <a:latin typeface="+mn-lt"/>
                <a:ea typeface="Times New Roman" panose="02020603050405020304" pitchFamily="18" charset="0"/>
              </a:rPr>
              <a:t> are chosen ﬁxed irrational multiples of π and each other, we would be able to approximate any unitary just using a single gate. T</a:t>
            </a:r>
            <a:r>
              <a:rPr lang="en-IN" dirty="0">
                <a:latin typeface="+mn-lt"/>
                <a:ea typeface="Times New Roman" panose="02020603050405020304" pitchFamily="18" charset="0"/>
              </a:rPr>
              <a:t>his is similar to the Deutsch Gate.</a:t>
            </a:r>
          </a:p>
          <a:p>
            <a:r>
              <a:rPr lang="en-IN" dirty="0">
                <a:latin typeface="+mn-lt"/>
              </a:rPr>
              <a:t>It is also known that the BARENCO Gate can be used to build a DEUTSCH Gate.</a:t>
            </a:r>
          </a:p>
          <a:p>
            <a:pPr marL="0" indent="0">
              <a:buNone/>
            </a:pPr>
            <a:endParaRPr lang="en-US" dirty="0">
              <a:latin typeface="+mn-lt"/>
            </a:endParaRPr>
          </a:p>
        </p:txBody>
      </p:sp>
      <p:sp>
        <p:nvSpPr>
          <p:cNvPr id="4" name="TextBox 3">
            <a:extLst>
              <a:ext uri="{FF2B5EF4-FFF2-40B4-BE49-F238E27FC236}">
                <a16:creationId xmlns:a16="http://schemas.microsoft.com/office/drawing/2014/main" id="{2C325A05-5D3E-E5DA-2AD1-4AA7C302F73C}"/>
              </a:ext>
            </a:extLst>
          </p:cNvPr>
          <p:cNvSpPr txBox="1"/>
          <p:nvPr/>
        </p:nvSpPr>
        <p:spPr>
          <a:xfrm>
            <a:off x="0" y="6405757"/>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5" name="TextBox 4">
            <a:extLst>
              <a:ext uri="{FF2B5EF4-FFF2-40B4-BE49-F238E27FC236}">
                <a16:creationId xmlns:a16="http://schemas.microsoft.com/office/drawing/2014/main" id="{87FAB0EE-16C9-CB8A-EB50-1279D2DF2512}"/>
              </a:ext>
            </a:extLst>
          </p:cNvPr>
          <p:cNvSpPr txBox="1"/>
          <p:nvPr/>
        </p:nvSpPr>
        <p:spPr>
          <a:xfrm>
            <a:off x="0" y="6225362"/>
            <a:ext cx="7693572" cy="261610"/>
          </a:xfrm>
          <a:prstGeom prst="rect">
            <a:avLst/>
          </a:prstGeom>
          <a:noFill/>
        </p:spPr>
        <p:txBody>
          <a:bodyPr wrap="square" rtlCol="0">
            <a:spAutoFit/>
          </a:bodyPr>
          <a:lstStyle/>
          <a:p>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[10] </a:t>
            </a:r>
            <a:r>
              <a:rPr lang="en-US" sz="1100" dirty="0" err="1">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Barenco</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Adriano 1995A universal two-bit gate for quantum computation Proc. R. Soc. </a:t>
            </a:r>
            <a:r>
              <a:rPr lang="en-US" sz="1100" dirty="0" err="1">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Lond</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A449679–683</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4492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7092-7064-380C-ACB1-414BFB400745}"/>
              </a:ext>
            </a:extLst>
          </p:cNvPr>
          <p:cNvSpPr>
            <a:spLocks noGrp="1"/>
          </p:cNvSpPr>
          <p:nvPr>
            <p:ph type="title"/>
          </p:nvPr>
        </p:nvSpPr>
        <p:spPr/>
        <p:txBody>
          <a:bodyPr/>
          <a:lstStyle/>
          <a:p>
            <a:r>
              <a:rPr lang="en-US" dirty="0"/>
              <a:t>Some more simulations on MATLAB</a:t>
            </a:r>
          </a:p>
        </p:txBody>
      </p:sp>
      <p:sp>
        <p:nvSpPr>
          <p:cNvPr id="3" name="Content Placeholder 2">
            <a:extLst>
              <a:ext uri="{FF2B5EF4-FFF2-40B4-BE49-F238E27FC236}">
                <a16:creationId xmlns:a16="http://schemas.microsoft.com/office/drawing/2014/main" id="{9BB23ED0-3B5C-A9F3-132A-1A8D9A4B0C15}"/>
              </a:ext>
            </a:extLst>
          </p:cNvPr>
          <p:cNvSpPr>
            <a:spLocks noGrp="1"/>
          </p:cNvSpPr>
          <p:nvPr>
            <p:ph sz="half" idx="2"/>
          </p:nvPr>
        </p:nvSpPr>
        <p:spPr/>
        <p:txBody>
          <a:bodyPr/>
          <a:lstStyle/>
          <a:p>
            <a:pPr marL="0" indent="0">
              <a:buNone/>
            </a:pPr>
            <a:r>
              <a:rPr lang="en-US" dirty="0">
                <a:latin typeface="+mn-lt"/>
              </a:rPr>
              <a:t>I have run some MATLAB Scripts related to some of these Universal Sets. I did not do a simulation of all the universal sets, but I have done the following:</a:t>
            </a:r>
          </a:p>
          <a:p>
            <a:pPr marL="457200" indent="-457200">
              <a:buFont typeface="+mj-lt"/>
              <a:buAutoNum type="arabicPeriod"/>
            </a:pPr>
            <a:r>
              <a:rPr lang="en-US" dirty="0">
                <a:latin typeface="+mn-lt"/>
              </a:rPr>
              <a:t>Verification of Classic Action using Toffoli Gates</a:t>
            </a:r>
          </a:p>
          <a:p>
            <a:pPr marL="457200" indent="-457200">
              <a:buFont typeface="+mj-lt"/>
              <a:buAutoNum type="arabicPeriod"/>
            </a:pPr>
            <a:r>
              <a:rPr lang="en-US" dirty="0">
                <a:latin typeface="+mn-lt"/>
              </a:rPr>
              <a:t>Generation of Toffoli GATE using CNOT, H, T and T</a:t>
            </a:r>
            <a:r>
              <a:rPr lang="en-US" baseline="30000" dirty="0">
                <a:latin typeface="+mn-lt"/>
              </a:rPr>
              <a:t>†</a:t>
            </a:r>
            <a:r>
              <a:rPr lang="en-US" dirty="0">
                <a:latin typeface="+mn-lt"/>
              </a:rPr>
              <a:t> Gates</a:t>
            </a:r>
          </a:p>
        </p:txBody>
      </p:sp>
    </p:spTree>
    <p:extLst>
      <p:ext uri="{BB962C8B-B14F-4D97-AF65-F5344CB8AC3E}">
        <p14:creationId xmlns:p14="http://schemas.microsoft.com/office/powerpoint/2010/main" val="2486713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B5DE-2E71-3E67-6F67-281DDE556526}"/>
              </a:ext>
            </a:extLst>
          </p:cNvPr>
          <p:cNvSpPr>
            <a:spLocks noGrp="1"/>
          </p:cNvSpPr>
          <p:nvPr>
            <p:ph type="title"/>
          </p:nvPr>
        </p:nvSpPr>
        <p:spPr/>
        <p:txBody>
          <a:bodyPr/>
          <a:lstStyle/>
          <a:p>
            <a:r>
              <a:rPr lang="en-US" dirty="0">
                <a:latin typeface="+mn-lt"/>
              </a:rPr>
              <a:t>Verification of Classic Action using Toffoli Gates</a:t>
            </a:r>
            <a:endParaRPr lang="en-US" dirty="0"/>
          </a:p>
        </p:txBody>
      </p:sp>
      <p:pic>
        <p:nvPicPr>
          <p:cNvPr id="4" name="Content Placeholder 3">
            <a:extLst>
              <a:ext uri="{FF2B5EF4-FFF2-40B4-BE49-F238E27FC236}">
                <a16:creationId xmlns:a16="http://schemas.microsoft.com/office/drawing/2014/main" id="{E64B2125-D3C3-FFB0-ADF8-B8C3DE8CE263}"/>
              </a:ext>
            </a:extLst>
          </p:cNvPr>
          <p:cNvPicPr>
            <a:picLocks noGrp="1" noChangeAspect="1"/>
          </p:cNvPicPr>
          <p:nvPr>
            <p:ph sz="half" idx="2"/>
          </p:nvPr>
        </p:nvPicPr>
        <p:blipFill>
          <a:blip r:embed="rId2"/>
          <a:stretch>
            <a:fillRect/>
          </a:stretch>
        </p:blipFill>
        <p:spPr>
          <a:xfrm>
            <a:off x="1" y="1038827"/>
            <a:ext cx="3095110" cy="2390174"/>
          </a:xfrm>
          <a:prstGeom prst="rect">
            <a:avLst/>
          </a:prstGeom>
        </p:spPr>
      </p:pic>
      <p:pic>
        <p:nvPicPr>
          <p:cNvPr id="5" name="Picture 4">
            <a:extLst>
              <a:ext uri="{FF2B5EF4-FFF2-40B4-BE49-F238E27FC236}">
                <a16:creationId xmlns:a16="http://schemas.microsoft.com/office/drawing/2014/main" id="{13C5B0A3-17B2-800C-2C90-22B1354C95D5}"/>
              </a:ext>
            </a:extLst>
          </p:cNvPr>
          <p:cNvPicPr>
            <a:picLocks noChangeAspect="1"/>
          </p:cNvPicPr>
          <p:nvPr/>
        </p:nvPicPr>
        <p:blipFill>
          <a:blip r:embed="rId3"/>
          <a:stretch>
            <a:fillRect/>
          </a:stretch>
        </p:blipFill>
        <p:spPr>
          <a:xfrm>
            <a:off x="1" y="3429000"/>
            <a:ext cx="3095110" cy="2481246"/>
          </a:xfrm>
          <a:prstGeom prst="rect">
            <a:avLst/>
          </a:prstGeom>
        </p:spPr>
      </p:pic>
      <p:pic>
        <p:nvPicPr>
          <p:cNvPr id="6" name="Picture 5">
            <a:extLst>
              <a:ext uri="{FF2B5EF4-FFF2-40B4-BE49-F238E27FC236}">
                <a16:creationId xmlns:a16="http://schemas.microsoft.com/office/drawing/2014/main" id="{78491C48-DC8B-7CA5-5AB4-333A6832FC6F}"/>
              </a:ext>
            </a:extLst>
          </p:cNvPr>
          <p:cNvPicPr>
            <a:picLocks noChangeAspect="1"/>
          </p:cNvPicPr>
          <p:nvPr/>
        </p:nvPicPr>
        <p:blipFill>
          <a:blip r:embed="rId4"/>
          <a:stretch>
            <a:fillRect/>
          </a:stretch>
        </p:blipFill>
        <p:spPr>
          <a:xfrm>
            <a:off x="3095112" y="1038828"/>
            <a:ext cx="2953779" cy="2351168"/>
          </a:xfrm>
          <a:prstGeom prst="rect">
            <a:avLst/>
          </a:prstGeom>
        </p:spPr>
      </p:pic>
      <p:pic>
        <p:nvPicPr>
          <p:cNvPr id="7" name="Picture 6">
            <a:extLst>
              <a:ext uri="{FF2B5EF4-FFF2-40B4-BE49-F238E27FC236}">
                <a16:creationId xmlns:a16="http://schemas.microsoft.com/office/drawing/2014/main" id="{7348171F-0133-5020-7B57-921947330CE5}"/>
              </a:ext>
            </a:extLst>
          </p:cNvPr>
          <p:cNvPicPr>
            <a:picLocks noChangeAspect="1"/>
          </p:cNvPicPr>
          <p:nvPr/>
        </p:nvPicPr>
        <p:blipFill>
          <a:blip r:embed="rId5"/>
          <a:stretch>
            <a:fillRect/>
          </a:stretch>
        </p:blipFill>
        <p:spPr>
          <a:xfrm>
            <a:off x="3095111" y="3389996"/>
            <a:ext cx="2953779" cy="1330932"/>
          </a:xfrm>
          <a:prstGeom prst="rect">
            <a:avLst/>
          </a:prstGeom>
        </p:spPr>
      </p:pic>
      <p:pic>
        <p:nvPicPr>
          <p:cNvPr id="8" name="Picture 7">
            <a:extLst>
              <a:ext uri="{FF2B5EF4-FFF2-40B4-BE49-F238E27FC236}">
                <a16:creationId xmlns:a16="http://schemas.microsoft.com/office/drawing/2014/main" id="{B17F847A-3CED-7D0D-969C-30801A40BB86}"/>
              </a:ext>
            </a:extLst>
          </p:cNvPr>
          <p:cNvPicPr>
            <a:picLocks noChangeAspect="1"/>
          </p:cNvPicPr>
          <p:nvPr/>
        </p:nvPicPr>
        <p:blipFill>
          <a:blip r:embed="rId6"/>
          <a:stretch>
            <a:fillRect/>
          </a:stretch>
        </p:blipFill>
        <p:spPr>
          <a:xfrm>
            <a:off x="6048890" y="1038827"/>
            <a:ext cx="2953779" cy="2263413"/>
          </a:xfrm>
          <a:prstGeom prst="rect">
            <a:avLst/>
          </a:prstGeom>
        </p:spPr>
      </p:pic>
      <p:pic>
        <p:nvPicPr>
          <p:cNvPr id="9" name="Picture 8">
            <a:extLst>
              <a:ext uri="{FF2B5EF4-FFF2-40B4-BE49-F238E27FC236}">
                <a16:creationId xmlns:a16="http://schemas.microsoft.com/office/drawing/2014/main" id="{7565267F-D683-1C14-C07F-E6AC66B9FBF1}"/>
              </a:ext>
            </a:extLst>
          </p:cNvPr>
          <p:cNvPicPr>
            <a:picLocks noChangeAspect="1"/>
          </p:cNvPicPr>
          <p:nvPr/>
        </p:nvPicPr>
        <p:blipFill>
          <a:blip r:embed="rId7"/>
          <a:stretch>
            <a:fillRect/>
          </a:stretch>
        </p:blipFill>
        <p:spPr>
          <a:xfrm>
            <a:off x="6071893" y="3389996"/>
            <a:ext cx="3072106" cy="2484046"/>
          </a:xfrm>
          <a:prstGeom prst="rect">
            <a:avLst/>
          </a:prstGeom>
        </p:spPr>
      </p:pic>
    </p:spTree>
    <p:extLst>
      <p:ext uri="{BB962C8B-B14F-4D97-AF65-F5344CB8AC3E}">
        <p14:creationId xmlns:p14="http://schemas.microsoft.com/office/powerpoint/2010/main" val="2057575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D149F-9C2A-E485-7650-B747C8CB6F10}"/>
              </a:ext>
            </a:extLst>
          </p:cNvPr>
          <p:cNvSpPr>
            <a:spLocks noGrp="1"/>
          </p:cNvSpPr>
          <p:nvPr>
            <p:ph type="title"/>
          </p:nvPr>
        </p:nvSpPr>
        <p:spPr/>
        <p:txBody>
          <a:bodyPr/>
          <a:lstStyle/>
          <a:p>
            <a:r>
              <a:rPr lang="en-US" dirty="0">
                <a:latin typeface="+mn-lt"/>
              </a:rPr>
              <a:t>Generation of Toffoli GATE using CNOT, H, T and T</a:t>
            </a:r>
            <a:r>
              <a:rPr lang="en-US" baseline="30000" dirty="0">
                <a:latin typeface="+mn-lt"/>
              </a:rPr>
              <a:t>†</a:t>
            </a:r>
            <a:r>
              <a:rPr lang="en-US" dirty="0">
                <a:latin typeface="+mn-lt"/>
              </a:rPr>
              <a:t> Gates</a:t>
            </a:r>
            <a:endParaRPr lang="en-US" dirty="0"/>
          </a:p>
        </p:txBody>
      </p:sp>
      <p:pic>
        <p:nvPicPr>
          <p:cNvPr id="7" name="Picture 6">
            <a:extLst>
              <a:ext uri="{FF2B5EF4-FFF2-40B4-BE49-F238E27FC236}">
                <a16:creationId xmlns:a16="http://schemas.microsoft.com/office/drawing/2014/main" id="{D71D2609-8AFB-9DC4-F363-B40E5975149A}"/>
              </a:ext>
            </a:extLst>
          </p:cNvPr>
          <p:cNvPicPr>
            <a:picLocks noChangeAspect="1"/>
          </p:cNvPicPr>
          <p:nvPr/>
        </p:nvPicPr>
        <p:blipFill>
          <a:blip r:embed="rId2"/>
          <a:stretch>
            <a:fillRect/>
          </a:stretch>
        </p:blipFill>
        <p:spPr>
          <a:xfrm>
            <a:off x="0" y="1025611"/>
            <a:ext cx="3565657" cy="3667705"/>
          </a:xfrm>
          <a:prstGeom prst="rect">
            <a:avLst/>
          </a:prstGeom>
        </p:spPr>
      </p:pic>
      <p:pic>
        <p:nvPicPr>
          <p:cNvPr id="8" name="Picture 7">
            <a:extLst>
              <a:ext uri="{FF2B5EF4-FFF2-40B4-BE49-F238E27FC236}">
                <a16:creationId xmlns:a16="http://schemas.microsoft.com/office/drawing/2014/main" id="{184C14B8-88A8-70B7-1863-255003D70648}"/>
              </a:ext>
            </a:extLst>
          </p:cNvPr>
          <p:cNvPicPr>
            <a:picLocks noChangeAspect="1"/>
          </p:cNvPicPr>
          <p:nvPr/>
        </p:nvPicPr>
        <p:blipFill>
          <a:blip r:embed="rId3"/>
          <a:stretch>
            <a:fillRect/>
          </a:stretch>
        </p:blipFill>
        <p:spPr>
          <a:xfrm>
            <a:off x="3565657" y="1433384"/>
            <a:ext cx="3657077" cy="3299254"/>
          </a:xfrm>
          <a:prstGeom prst="rect">
            <a:avLst/>
          </a:prstGeom>
        </p:spPr>
      </p:pic>
      <p:pic>
        <p:nvPicPr>
          <p:cNvPr id="9" name="Picture 8">
            <a:extLst>
              <a:ext uri="{FF2B5EF4-FFF2-40B4-BE49-F238E27FC236}">
                <a16:creationId xmlns:a16="http://schemas.microsoft.com/office/drawing/2014/main" id="{19DB8568-F58A-BF7E-7179-CFE2B42FC6C4}"/>
              </a:ext>
            </a:extLst>
          </p:cNvPr>
          <p:cNvPicPr>
            <a:picLocks noChangeAspect="1"/>
          </p:cNvPicPr>
          <p:nvPr/>
        </p:nvPicPr>
        <p:blipFill>
          <a:blip r:embed="rId4"/>
          <a:stretch>
            <a:fillRect/>
          </a:stretch>
        </p:blipFill>
        <p:spPr>
          <a:xfrm>
            <a:off x="-1" y="4689311"/>
            <a:ext cx="4955059" cy="1930650"/>
          </a:xfrm>
          <a:prstGeom prst="rect">
            <a:avLst/>
          </a:prstGeom>
        </p:spPr>
      </p:pic>
    </p:spTree>
    <p:extLst>
      <p:ext uri="{BB962C8B-B14F-4D97-AF65-F5344CB8AC3E}">
        <p14:creationId xmlns:p14="http://schemas.microsoft.com/office/powerpoint/2010/main" val="23425240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48A7-9438-7A34-9EE1-A8D336667D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3609A19-4C69-9E54-81AD-2DCD23552C0C}"/>
              </a:ext>
            </a:extLst>
          </p:cNvPr>
          <p:cNvSpPr>
            <a:spLocks noGrp="1"/>
          </p:cNvSpPr>
          <p:nvPr>
            <p:ph sz="half" idx="2"/>
          </p:nvPr>
        </p:nvSpPr>
        <p:spPr>
          <a:xfrm>
            <a:off x="180653" y="1173984"/>
            <a:ext cx="8768137" cy="2903746"/>
          </a:xfrm>
        </p:spPr>
        <p:txBody>
          <a:bodyPr/>
          <a:lstStyle/>
          <a:p>
            <a:pPr marL="0" indent="0">
              <a:buNone/>
            </a:pPr>
            <a:r>
              <a:rPr lang="en-GB" sz="1800" dirty="0">
                <a:effectLst/>
                <a:latin typeface="+mn-lt"/>
                <a:ea typeface="Times New Roman" panose="02020603050405020304" pitchFamily="18" charset="0"/>
              </a:rPr>
              <a:t>Through this project, we were able to explore various gates, gate compositions and universal gate sets while also briefly diving into the construction of a basic </a:t>
            </a:r>
            <a:r>
              <a:rPr lang="en-GB" sz="1800" dirty="0" err="1">
                <a:effectLst/>
                <a:latin typeface="+mn-lt"/>
                <a:ea typeface="Times New Roman" panose="02020603050405020304" pitchFamily="18" charset="0"/>
              </a:rPr>
              <a:t>Transmon</a:t>
            </a:r>
            <a:r>
              <a:rPr lang="en-GB" sz="1800" dirty="0">
                <a:effectLst/>
                <a:latin typeface="+mn-lt"/>
                <a:ea typeface="Times New Roman" panose="02020603050405020304" pitchFamily="18" charset="0"/>
              </a:rPr>
              <a:t> qubit. There are still couple of spots which have not been filled up yet, which really tells us how much research is left in the field. While there are a fixed number of classical gates, the number of potential quantum gates are uncountable since there are infinitely many states that can exist in a two-level system. Limiting to some basic gates would allow us to make use of various quantum algorithms such as the famous Grover’s and Shor’s algorithms, while advanced applications would require us to synthesize gates as to our requirements. Luckily, the availability of various universal gate sets would allow us to obtain basically any unitary from just a few known gates, and hence combats the issue of hardware limitation. </a:t>
            </a:r>
            <a:endParaRPr lang="en-US" dirty="0">
              <a:latin typeface="+mn-lt"/>
            </a:endParaRPr>
          </a:p>
        </p:txBody>
      </p:sp>
    </p:spTree>
    <p:extLst>
      <p:ext uri="{BB962C8B-B14F-4D97-AF65-F5344CB8AC3E}">
        <p14:creationId xmlns:p14="http://schemas.microsoft.com/office/powerpoint/2010/main" val="3665110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19A6-002D-88CB-9E8E-46CD80CB048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0D8666-E714-A1E2-3DAB-0B5B702515ED}"/>
              </a:ext>
            </a:extLst>
          </p:cNvPr>
          <p:cNvSpPr>
            <a:spLocks noGrp="1"/>
          </p:cNvSpPr>
          <p:nvPr>
            <p:ph sz="half" idx="2"/>
          </p:nvPr>
        </p:nvSpPr>
        <p:spPr/>
        <p:txBody>
          <a:bodyPr/>
          <a:lstStyle/>
          <a:p>
            <a:pPr>
              <a:buClr>
                <a:srgbClr val="C00000"/>
              </a:buClr>
              <a:buFont typeface="+mj-lt"/>
              <a:buAutoNum type="arabicParenR"/>
            </a:pPr>
            <a:r>
              <a:rPr lang="en-US" sz="1200" dirty="0" err="1"/>
              <a:t>Sangil</a:t>
            </a:r>
            <a:r>
              <a:rPr lang="en-US" sz="1200" dirty="0"/>
              <a:t> Kwon, </a:t>
            </a:r>
            <a:r>
              <a:rPr lang="en-US" sz="1200" dirty="0" err="1"/>
              <a:t>Akiyoshi</a:t>
            </a:r>
            <a:r>
              <a:rPr lang="en-US" sz="1200" dirty="0"/>
              <a:t> </a:t>
            </a:r>
            <a:r>
              <a:rPr lang="en-US" sz="1200" dirty="0" err="1"/>
              <a:t>Tomonaga</a:t>
            </a:r>
            <a:r>
              <a:rPr lang="en-US" sz="1200" dirty="0"/>
              <a:t>, </a:t>
            </a:r>
            <a:r>
              <a:rPr lang="en-US" sz="1200" dirty="0" err="1"/>
              <a:t>Gopika</a:t>
            </a:r>
            <a:r>
              <a:rPr lang="en-US" sz="1200" dirty="0"/>
              <a:t> Lakshmi Bhai, Simon J. Devitt, Jaw-Shen Tsai; Gate-based superconducting quantum computing. Journal of Applied Physics 28 January 2021; 129 (4): 041102. https://</a:t>
            </a:r>
            <a:r>
              <a:rPr lang="en-US" sz="1200" dirty="0" err="1"/>
              <a:t>doi.org</a:t>
            </a:r>
            <a:r>
              <a:rPr lang="en-US" sz="1200" dirty="0"/>
              <a:t>/10.1063/5.0029735</a:t>
            </a:r>
          </a:p>
          <a:p>
            <a:pPr>
              <a:buClr>
                <a:srgbClr val="C00000"/>
              </a:buClr>
              <a:buFont typeface="+mj-lt"/>
              <a:buAutoNum type="arabicParenR"/>
            </a:pPr>
            <a:r>
              <a:rPr lang="en-US" sz="1200" dirty="0"/>
              <a:t>Principles of Quantum Mechanics Tyagi, S. Tyagi, I.S. 9789332517721 https://</a:t>
            </a:r>
            <a:r>
              <a:rPr lang="en-US" sz="1200" dirty="0" err="1"/>
              <a:t>books.google.co.in</a:t>
            </a:r>
            <a:r>
              <a:rPr lang="en-US" sz="1200" dirty="0"/>
              <a:t>/</a:t>
            </a:r>
            <a:r>
              <a:rPr lang="en-US" sz="1200" dirty="0" err="1"/>
              <a:t>books?id</a:t>
            </a:r>
            <a:r>
              <a:rPr lang="en-US" sz="1200" dirty="0"/>
              <a:t>=Pwg4nQAACAAJ 2012 Dorling Kindersley (India) </a:t>
            </a:r>
          </a:p>
          <a:p>
            <a:pPr>
              <a:buClr>
                <a:srgbClr val="C00000"/>
              </a:buClr>
              <a:buFont typeface="+mj-lt"/>
              <a:buAutoNum type="arabicParenR"/>
            </a:pPr>
            <a:r>
              <a:rPr lang="en-US" sz="1200" dirty="0"/>
              <a:t>Luke Polson Physics Blog - Numerically Finding the Eigenstates/Energies of a 1D Quantum System https://</a:t>
            </a:r>
            <a:r>
              <a:rPr lang="en-US" sz="1200" dirty="0" err="1"/>
              <a:t>lukepolsonphysicsblog.wordpress.com</a:t>
            </a:r>
            <a:r>
              <a:rPr lang="en-US" sz="1200" dirty="0"/>
              <a:t>/2020/10/29/example-post-3/ </a:t>
            </a:r>
          </a:p>
          <a:p>
            <a:pPr>
              <a:buClr>
                <a:srgbClr val="C00000"/>
              </a:buClr>
              <a:buFont typeface="+mj-lt"/>
              <a:buAutoNum type="arabicParenR"/>
            </a:pPr>
            <a:r>
              <a:rPr lang="en-US" sz="1200" dirty="0"/>
              <a:t>Lectures 16-21 (Zlatko K. </a:t>
            </a:r>
            <a:r>
              <a:rPr lang="en-US" sz="1200" dirty="0" err="1"/>
              <a:t>Minev</a:t>
            </a:r>
            <a:r>
              <a:rPr lang="en-US" sz="1200" dirty="0"/>
              <a:t>), 2020 </a:t>
            </a:r>
            <a:r>
              <a:rPr lang="en-US" sz="1200" dirty="0" err="1"/>
              <a:t>Qiskit</a:t>
            </a:r>
            <a:r>
              <a:rPr lang="en-US" sz="1200" dirty="0"/>
              <a:t> Global Summer School on Quantum Computing and Quantum Hardware https://</a:t>
            </a:r>
            <a:r>
              <a:rPr lang="en-US" sz="1200" dirty="0" err="1"/>
              <a:t>learn.qiskit.org</a:t>
            </a:r>
            <a:r>
              <a:rPr lang="en-US" sz="1200" dirty="0"/>
              <a:t>/summer-school/2020/superconducting-qubits-ii-circuit-electrodynamics-readout-calibration-methods </a:t>
            </a:r>
          </a:p>
          <a:p>
            <a:pPr>
              <a:buClr>
                <a:srgbClr val="C00000"/>
              </a:buClr>
              <a:buFont typeface="+mj-lt"/>
              <a:buAutoNum type="arabicParenR"/>
            </a:pPr>
            <a:r>
              <a:rPr lang="en-US" sz="1200" dirty="0"/>
              <a:t>Nielsen, M.A. &amp; Chuang, I.L., 2011. Quantum Computation and Quantum Information: 10th Anniversary Edition, Cambridge University Press.</a:t>
            </a:r>
          </a:p>
          <a:p>
            <a:pPr>
              <a:buClr>
                <a:srgbClr val="C00000"/>
              </a:buClr>
              <a:buFont typeface="+mj-lt"/>
              <a:buAutoNum type="arabicParenR"/>
            </a:pPr>
            <a:r>
              <a:rPr lang="en-US" sz="1200" dirty="0"/>
              <a:t>Williams, C.P. (2011). Quantum Gates. In: Explorations in Quantum Computing. Texts in Computer Science. Springer, London. https://</a:t>
            </a:r>
            <a:r>
              <a:rPr lang="en-US" sz="1200" dirty="0" err="1"/>
              <a:t>doi.org</a:t>
            </a:r>
            <a:r>
              <a:rPr lang="en-US" sz="1200" dirty="0"/>
              <a:t>/10.1007/978-1-84628-887-6_2 </a:t>
            </a:r>
          </a:p>
          <a:p>
            <a:pPr>
              <a:buClr>
                <a:srgbClr val="C00000"/>
              </a:buClr>
              <a:buFont typeface="+mj-lt"/>
              <a:buAutoNum type="arabicParenR"/>
            </a:pPr>
            <a:r>
              <a:rPr lang="en-US" sz="1200" dirty="0"/>
              <a:t>IBM Quantum. https://quantum-</a:t>
            </a:r>
            <a:r>
              <a:rPr lang="en-US" sz="1200" dirty="0" err="1"/>
              <a:t>computing.ibm.com</a:t>
            </a:r>
            <a:r>
              <a:rPr lang="en-US" sz="1200" dirty="0"/>
              <a:t>/, 2021</a:t>
            </a:r>
          </a:p>
          <a:p>
            <a:pPr>
              <a:buClr>
                <a:srgbClr val="C00000"/>
              </a:buClr>
              <a:buFont typeface="+mj-lt"/>
              <a:buAutoNum type="arabicParenR"/>
            </a:pPr>
            <a:r>
              <a:rPr lang="en-US" sz="1200" dirty="0"/>
              <a:t>Journal Article Deutsch, David </a:t>
            </a:r>
            <a:r>
              <a:rPr lang="en-US" sz="1200" dirty="0" err="1"/>
              <a:t>Elieser</a:t>
            </a:r>
            <a:r>
              <a:rPr lang="en-US" sz="1200" dirty="0"/>
              <a:t>, Penrose, Roger, Quantum computational networks, 1989, Proceedings of the Royal Society of London. A. Mathematical and Physical Sciences, 73-90, 425, 1868, https://</a:t>
            </a:r>
            <a:r>
              <a:rPr lang="en-US" sz="1200" dirty="0" err="1"/>
              <a:t>royalsocietypublishing.org</a:t>
            </a:r>
            <a:r>
              <a:rPr lang="en-US" sz="1200" dirty="0"/>
              <a:t>/</a:t>
            </a:r>
            <a:r>
              <a:rPr lang="en-US" sz="1200" dirty="0" err="1"/>
              <a:t>doi</a:t>
            </a:r>
            <a:r>
              <a:rPr lang="en-US" sz="1200" dirty="0"/>
              <a:t>/abs/10.1098/rspa.1989.0099</a:t>
            </a:r>
          </a:p>
          <a:p>
            <a:pPr>
              <a:buClr>
                <a:srgbClr val="C00000"/>
              </a:buClr>
              <a:buFont typeface="+mj-lt"/>
              <a:buAutoNum type="arabicParenR"/>
            </a:pPr>
            <a:r>
              <a:rPr lang="en-US" sz="1200" dirty="0"/>
              <a:t>Ashok </a:t>
            </a:r>
            <a:r>
              <a:rPr lang="en-US" sz="1200" dirty="0" err="1"/>
              <a:t>Muthukrishnan</a:t>
            </a:r>
            <a:r>
              <a:rPr lang="en-US" sz="1200" dirty="0"/>
              <a:t>, “Classical and Quantum Logic Gates: An Introduction to Quantum Computing” Quantum Information Seminar, Friday, Sep. 3, 1999, Rochester Center for Quantum Information (RCQI) http://www2.optics.rochester.edu/~stroud/presentations/muthukrishnan991/</a:t>
            </a:r>
            <a:r>
              <a:rPr lang="en-US" sz="1200" dirty="0" err="1"/>
              <a:t>LogicGates.pdf</a:t>
            </a:r>
            <a:endParaRPr lang="en-US" sz="1200" dirty="0"/>
          </a:p>
          <a:p>
            <a:pPr>
              <a:buClr>
                <a:srgbClr val="C00000"/>
              </a:buClr>
              <a:buFont typeface="+mj-lt"/>
              <a:buAutoNum type="arabicParenR"/>
            </a:pPr>
            <a:r>
              <a:rPr lang="en-US" sz="1200" dirty="0" err="1"/>
              <a:t>Barenco</a:t>
            </a:r>
            <a:r>
              <a:rPr lang="en-US" sz="1200" dirty="0"/>
              <a:t> Adriano 1995A universal two-bit gate for quantum computation Proc. R. Soc. </a:t>
            </a:r>
            <a:r>
              <a:rPr lang="en-US" sz="1200" dirty="0" err="1"/>
              <a:t>Lond</a:t>
            </a:r>
            <a:r>
              <a:rPr lang="en-US" sz="1200" dirty="0"/>
              <a:t>. A449679–683 http://</a:t>
            </a:r>
            <a:r>
              <a:rPr lang="en-US" sz="1200" dirty="0" err="1"/>
              <a:t>doi.org</a:t>
            </a:r>
            <a:r>
              <a:rPr lang="en-US" sz="1200" dirty="0"/>
              <a:t>/10.1098/rspa.1995.0066</a:t>
            </a:r>
          </a:p>
          <a:p>
            <a:pPr>
              <a:buClr>
                <a:srgbClr val="C00000"/>
              </a:buClr>
              <a:buFont typeface="+mj-lt"/>
              <a:buAutoNum type="arabicParenR"/>
            </a:pPr>
            <a:r>
              <a:rPr lang="en-US" sz="1200" dirty="0"/>
              <a:t>Photograph by Smite-Meister, distributed under a CC BY-SA 3.0 license https://</a:t>
            </a:r>
            <a:r>
              <a:rPr lang="en-US" sz="1200" dirty="0" err="1"/>
              <a:t>commons.wikimedia.org</a:t>
            </a:r>
            <a:r>
              <a:rPr lang="en-US" sz="1200" dirty="0"/>
              <a:t>/wiki/</a:t>
            </a:r>
            <a:r>
              <a:rPr lang="en-US" sz="1200" dirty="0" err="1"/>
              <a:t>File:Bloch_sphere.svg</a:t>
            </a:r>
            <a:endParaRPr lang="en-US" sz="1200" dirty="0"/>
          </a:p>
          <a:p>
            <a:pPr>
              <a:buClr>
                <a:srgbClr val="C00000"/>
              </a:buClr>
              <a:buFont typeface="+mj-lt"/>
              <a:buAutoNum type="arabicParenR"/>
            </a:pPr>
            <a:r>
              <a:rPr lang="en-US" sz="1200" dirty="0"/>
              <a:t>A. Y. </a:t>
            </a:r>
            <a:r>
              <a:rPr lang="en-US" sz="1200" dirty="0" err="1"/>
              <a:t>Kitaev</a:t>
            </a:r>
            <a:r>
              <a:rPr lang="en-US" sz="1200" dirty="0"/>
              <a:t>, “Quantum Computations: Algorithms and Error Correction,” Russ. Math. </a:t>
            </a:r>
            <a:r>
              <a:rPr lang="en-US" sz="1200" dirty="0" err="1"/>
              <a:t>Surv</a:t>
            </a:r>
            <a:r>
              <a:rPr lang="en-US" sz="1200" dirty="0"/>
              <a:t>., Volume 52, Issue 6 (1997) pp. 1191–1249.</a:t>
            </a:r>
          </a:p>
          <a:p>
            <a:endParaRPr lang="en-US" dirty="0"/>
          </a:p>
        </p:txBody>
      </p:sp>
    </p:spTree>
    <p:extLst>
      <p:ext uri="{BB962C8B-B14F-4D97-AF65-F5344CB8AC3E}">
        <p14:creationId xmlns:p14="http://schemas.microsoft.com/office/powerpoint/2010/main" val="227190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16797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977EA-AF96-11E2-0532-3CA56867C29A}"/>
              </a:ext>
            </a:extLst>
          </p:cNvPr>
          <p:cNvSpPr>
            <a:spLocks noGrp="1"/>
          </p:cNvSpPr>
          <p:nvPr>
            <p:ph type="title"/>
          </p:nvPr>
        </p:nvSpPr>
        <p:spPr/>
        <p:txBody>
          <a:bodyPr/>
          <a:lstStyle/>
          <a:p>
            <a:r>
              <a:rPr lang="en-US" dirty="0"/>
              <a:t>Review – Quantum Harmonic Oscillator</a:t>
            </a:r>
          </a:p>
        </p:txBody>
      </p:sp>
      <p:pic>
        <p:nvPicPr>
          <p:cNvPr id="4" name="Content Placeholder 3">
            <a:extLst>
              <a:ext uri="{FF2B5EF4-FFF2-40B4-BE49-F238E27FC236}">
                <a16:creationId xmlns:a16="http://schemas.microsoft.com/office/drawing/2014/main" id="{1544A6CD-6E0C-F337-CDF5-266A4B74C761}"/>
              </a:ext>
            </a:extLst>
          </p:cNvPr>
          <p:cNvPicPr>
            <a:picLocks noGrp="1" noChangeAspect="1"/>
          </p:cNvPicPr>
          <p:nvPr>
            <p:ph sz="half" idx="2"/>
          </p:nvPr>
        </p:nvPicPr>
        <p:blipFill>
          <a:blip r:embed="rId2"/>
          <a:stretch>
            <a:fillRect/>
          </a:stretch>
        </p:blipFill>
        <p:spPr>
          <a:xfrm>
            <a:off x="1060307" y="1174750"/>
            <a:ext cx="7009098" cy="5222875"/>
          </a:xfrm>
          <a:prstGeom prst="rect">
            <a:avLst/>
          </a:prstGeom>
          <a:ln>
            <a:solidFill>
              <a:schemeClr val="tx1"/>
            </a:solidFill>
          </a:ln>
        </p:spPr>
      </p:pic>
      <p:sp>
        <p:nvSpPr>
          <p:cNvPr id="5" name="TextBox 4">
            <a:extLst>
              <a:ext uri="{FF2B5EF4-FFF2-40B4-BE49-F238E27FC236}">
                <a16:creationId xmlns:a16="http://schemas.microsoft.com/office/drawing/2014/main" id="{1BDC2EDE-EA71-A5E1-7D3E-65F978888D55}"/>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77598819"/>
      </p:ext>
    </p:extLst>
  </p:cSld>
  <p:clrMapOvr>
    <a:masterClrMapping/>
  </p:clrMapOvr>
</p:sld>
</file>

<file path=ppt/theme/theme1.xml><?xml version="1.0" encoding="utf-8"?>
<a:theme xmlns:a="http://schemas.openxmlformats.org/drawingml/2006/main" name="IITR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emplate" id="{969630FD-06D9-D647-A05D-E87D1771CAE3}" vid="{C22D2647-7442-FA46-86C4-FE09E8BAF0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IITR_PPT_Template</Template>
  <TotalTime>12491</TotalTime>
  <Words>8355</Words>
  <Application>Microsoft Macintosh PowerPoint</Application>
  <PresentationFormat>On-screen Show (4:3)</PresentationFormat>
  <Paragraphs>785</Paragraphs>
  <Slides>86</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3" baseType="lpstr">
      <vt:lpstr>Arial</vt:lpstr>
      <vt:lpstr>Calibri</vt:lpstr>
      <vt:lpstr>Cambria Math</vt:lpstr>
      <vt:lpstr>Franklin Gothic Demi</vt:lpstr>
      <vt:lpstr>Times New Roman</vt:lpstr>
      <vt:lpstr>IITR_PPT_Template</vt:lpstr>
      <vt:lpstr>Microsoft Excel Worksheet</vt:lpstr>
      <vt:lpstr>Research Project Presentation</vt:lpstr>
      <vt:lpstr>Roadmap</vt:lpstr>
      <vt:lpstr>What is a Qubit?</vt:lpstr>
      <vt:lpstr>Definition of a Qubit</vt:lpstr>
      <vt:lpstr>How are Qubits implemented?</vt:lpstr>
      <vt:lpstr>Review – Quantum Harmonic Oscillator</vt:lpstr>
      <vt:lpstr>Review – Quantum Harmonic Oscillator</vt:lpstr>
      <vt:lpstr>Review – Quantum Harmonic Oscillator</vt:lpstr>
      <vt:lpstr>Review – Quantum Harmonic Oscillator</vt:lpstr>
      <vt:lpstr>Review – Quantum Harmonic Oscillator</vt:lpstr>
      <vt:lpstr>Review – Quantum Harmonic Oscillator</vt:lpstr>
      <vt:lpstr>Simulation of QHO Energy Levels using MATLAB</vt:lpstr>
      <vt:lpstr>Simulation of QHO Energy Levels using MATLAB</vt:lpstr>
      <vt:lpstr>Simulation of QHO Energy Levels using MATLAB</vt:lpstr>
      <vt:lpstr>Review – Quantum Harmonic Oscillator</vt:lpstr>
      <vt:lpstr>PowerPoint Presentation</vt:lpstr>
      <vt:lpstr>Quantum Mechanical Treatment of  the LC Oscillator Circuit</vt:lpstr>
      <vt:lpstr>Quantum Mechanical Treatment of  the LC Oscillator Circuit</vt:lpstr>
      <vt:lpstr>Quantum Mechanical Treatment of  the LC Oscillator Circuit</vt:lpstr>
      <vt:lpstr>Quantum Mechanical Treatment of  the LC Oscillator Circuit</vt:lpstr>
      <vt:lpstr>Limitations of Harmonic Oscillator Systems</vt:lpstr>
      <vt:lpstr>Anharmonicity and Introduction to the Transmon Qubit</vt:lpstr>
      <vt:lpstr>Anharmonicity and Introduction to the Transmon Qubit</vt:lpstr>
      <vt:lpstr>Anharmonicity and Introduction to the Transmon Qubit</vt:lpstr>
      <vt:lpstr>Anharmonicity and Introduction to the Transmon Qubit</vt:lpstr>
      <vt:lpstr>Simulating 1-D Potentials using MATLAB</vt:lpstr>
      <vt:lpstr>Simulating 1-D Potentials using MATLAB</vt:lpstr>
      <vt:lpstr>Simulating 1-D Potentials using MATLAB</vt:lpstr>
      <vt:lpstr>Simulating 1-D Potentials using MATLAB</vt:lpstr>
      <vt:lpstr>Simulating 1-D Potentials using MATLAB</vt:lpstr>
      <vt:lpstr>Simulating 1-D Potentials using MATLAB</vt:lpstr>
      <vt:lpstr>Simulating 1-D Potentials using MATLAB</vt:lpstr>
      <vt:lpstr>Simulating 1-D Potentials using MATLAB</vt:lpstr>
      <vt:lpstr>Simulating 1-D Potentials using MATLAB</vt:lpstr>
      <vt:lpstr>PowerPoint Presentation</vt:lpstr>
      <vt:lpstr>Basics of the Qubit</vt:lpstr>
      <vt:lpstr>Bloch Sphere Representation</vt:lpstr>
      <vt:lpstr>Bloch Sphere Representation</vt:lpstr>
      <vt:lpstr>Density Matrix Representation of a Qubit</vt:lpstr>
      <vt:lpstr>Primer into Classical Gates</vt:lpstr>
      <vt:lpstr>Primer into Classical Gates</vt:lpstr>
      <vt:lpstr>Primer into Classical Gates</vt:lpstr>
      <vt:lpstr>Primer into Classical Gates</vt:lpstr>
      <vt:lpstr>Primer into Classical Gates</vt:lpstr>
      <vt:lpstr>Universality in Classical Gates</vt:lpstr>
      <vt:lpstr>Classical v/s Quantum Gates</vt:lpstr>
      <vt:lpstr>Single-Qubit Quantum Gates as Rotations on Bloch Sphere</vt:lpstr>
      <vt:lpstr>Single-Qubit Quantum Gates as Rotations on Bloch Sphere</vt:lpstr>
      <vt:lpstr>Types of Gates</vt:lpstr>
      <vt:lpstr>Pauli Gates</vt:lpstr>
      <vt:lpstr>Pauli-X Gate</vt:lpstr>
      <vt:lpstr>Pauli-Z Gate</vt:lpstr>
      <vt:lpstr>Pauli-Y Gate</vt:lpstr>
      <vt:lpstr>Hadamard Gate</vt:lpstr>
      <vt:lpstr>Hadamard Gate</vt:lpstr>
      <vt:lpstr>Phase Shift Gates</vt:lpstr>
      <vt:lpstr>Some Useful Identities Related to Gates</vt:lpstr>
      <vt:lpstr>Multiple-Qubit Gates</vt:lpstr>
      <vt:lpstr>CNOT Gate</vt:lpstr>
      <vt:lpstr>CNOT Gate</vt:lpstr>
      <vt:lpstr>PowerPoint Presentation</vt:lpstr>
      <vt:lpstr>CZ Gate</vt:lpstr>
      <vt:lpstr>Toffoli Gate</vt:lpstr>
      <vt:lpstr>SWAP Gate</vt:lpstr>
      <vt:lpstr>Simulation of Single and Multiple Qubit Gates using MATLAB</vt:lpstr>
      <vt:lpstr>Simulation of Single and Multiple Qubit Gates using MATLAB</vt:lpstr>
      <vt:lpstr>Simulation of Single and Multiple Qubit Gates using MATLAB</vt:lpstr>
      <vt:lpstr>Simulation of Single and Multiple Qubit Gates using MATLAB</vt:lpstr>
      <vt:lpstr>Verification of Gate Construction using Rotation, Phase and CNOT Gates</vt:lpstr>
      <vt:lpstr>Universal Sets of Gates</vt:lpstr>
      <vt:lpstr>Family 1: Rx(θ), Ry(θ), Rz(θ), P(φ), CNOT</vt:lpstr>
      <vt:lpstr>Family 2: Toffoli (CCX), H</vt:lpstr>
      <vt:lpstr>Family 2: Toffoli (CCX), H</vt:lpstr>
      <vt:lpstr>Family 2: Toffoli (CCX), H</vt:lpstr>
      <vt:lpstr>Family 3: CNOT, H, S and T </vt:lpstr>
      <vt:lpstr>Family 3: CNOT, H, S and T </vt:lpstr>
      <vt:lpstr>DEUTSCH Gate</vt:lpstr>
      <vt:lpstr>DEUTSCH Gate</vt:lpstr>
      <vt:lpstr>BARENCO Gate</vt:lpstr>
      <vt:lpstr>BARENCO Gate</vt:lpstr>
      <vt:lpstr>Some more simulations on MATLAB</vt:lpstr>
      <vt:lpstr>Verification of Classic Action using Toffoli Gates</vt:lpstr>
      <vt:lpstr>Generation of Toffoli GATE using CNOT, H, T and T† Gates</vt:lpstr>
      <vt:lpstr>Conclusion</vt:lpstr>
      <vt:lpstr>REFERENCES</vt:lpstr>
      <vt:lpstr>Thank You</vt:lpstr>
    </vt:vector>
  </TitlesOfParts>
  <Manager>Dr. Sudip Roy</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Project Presentation</dc:title>
  <dc:subject>IITR PPT Template</dc:subject>
  <dc:creator>AARAV RATRA</dc:creator>
  <cp:lastModifiedBy>AARAV RATRA</cp:lastModifiedBy>
  <cp:revision>53</cp:revision>
  <dcterms:created xsi:type="dcterms:W3CDTF">2023-07-02T00:15:31Z</dcterms:created>
  <dcterms:modified xsi:type="dcterms:W3CDTF">2023-07-10T16:26:51Z</dcterms:modified>
  <cp:version>v1</cp:version>
</cp:coreProperties>
</file>